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60" r:id="rId2"/>
    <p:sldMasterId id="2147483696" r:id="rId3"/>
    <p:sldMasterId id="2147483708" r:id="rId4"/>
  </p:sldMasterIdLst>
  <p:notesMasterIdLst>
    <p:notesMasterId r:id="rId17"/>
  </p:notesMasterIdLst>
  <p:handoutMasterIdLst>
    <p:handoutMasterId r:id="rId18"/>
  </p:handoutMasterIdLst>
  <p:sldIdLst>
    <p:sldId id="256" r:id="rId5"/>
    <p:sldId id="267" r:id="rId6"/>
    <p:sldId id="268" r:id="rId7"/>
    <p:sldId id="283" r:id="rId8"/>
    <p:sldId id="269" r:id="rId9"/>
    <p:sldId id="286" r:id="rId10"/>
    <p:sldId id="284" r:id="rId11"/>
    <p:sldId id="276" r:id="rId12"/>
    <p:sldId id="280" r:id="rId13"/>
    <p:sldId id="282" r:id="rId14"/>
    <p:sldId id="285" r:id="rId15"/>
    <p:sldId id="266" r:id="rId16"/>
  </p:sldIdLst>
  <p:sldSz cx="9144000" cy="6858000" type="screen4x3"/>
  <p:notesSz cx="9926638"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guide id="3" orient="horz" pos="3127" userDrawn="1">
          <p15:clr>
            <a:srgbClr val="A4A3A4"/>
          </p15:clr>
        </p15:guide>
        <p15:guide id="4" pos="2141" userDrawn="1">
          <p15:clr>
            <a:srgbClr val="A4A3A4"/>
          </p15:clr>
        </p15:guide>
        <p15:guide id="5" orient="horz" pos="1972" userDrawn="1">
          <p15:clr>
            <a:srgbClr val="A4A3A4"/>
          </p15:clr>
        </p15:guide>
        <p15:guide id="6" orient="horz" pos="2141" userDrawn="1">
          <p15:clr>
            <a:srgbClr val="A4A3A4"/>
          </p15:clr>
        </p15:guide>
        <p15:guide id="7" pos="3154" userDrawn="1">
          <p15:clr>
            <a:srgbClr val="A4A3A4"/>
          </p15:clr>
        </p15:guide>
        <p15:guide id="8" pos="312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ministrator" initials="A"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p:cViewPr varScale="1">
        <p:scale>
          <a:sx n="117" d="100"/>
          <a:sy n="117" d="100"/>
        </p:scale>
        <p:origin x="1928" y="168"/>
      </p:cViewPr>
      <p:guideLst>
        <p:guide orient="horz" pos="2160"/>
        <p:guide pos="2880"/>
      </p:guideLst>
    </p:cSldViewPr>
  </p:slideViewPr>
  <p:notesTextViewPr>
    <p:cViewPr>
      <p:scale>
        <a:sx n="3" d="2"/>
        <a:sy n="3" d="2"/>
      </p:scale>
      <p:origin x="0" y="0"/>
    </p:cViewPr>
  </p:notesTextViewPr>
  <p:sorterViewPr>
    <p:cViewPr>
      <p:scale>
        <a:sx n="100" d="100"/>
        <a:sy n="100" d="100"/>
      </p:scale>
      <p:origin x="0" y="0"/>
    </p:cViewPr>
  </p:sorterViewPr>
  <p:notesViewPr>
    <p:cSldViewPr>
      <p:cViewPr varScale="1">
        <p:scale>
          <a:sx n="67" d="100"/>
          <a:sy n="67" d="100"/>
        </p:scale>
        <p:origin x="-3228" y="-96"/>
      </p:cViewPr>
      <p:guideLst>
        <p:guide orient="horz" pos="2880"/>
        <p:guide pos="2160"/>
        <p:guide orient="horz" pos="3127"/>
        <p:guide pos="2141"/>
        <p:guide orient="horz" pos="1972"/>
        <p:guide orient="horz" pos="2141"/>
        <p:guide pos="3154"/>
        <p:guide pos="312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6-03-04T09:51:54.656"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4301543" cy="339884"/>
          </a:xfrm>
          <a:prstGeom prst="rect">
            <a:avLst/>
          </a:prstGeom>
        </p:spPr>
        <p:txBody>
          <a:bodyPr vert="horz" lIns="91440" tIns="45720" rIns="91440" bIns="45720" rtlCol="0"/>
          <a:lstStyle>
            <a:lvl1pPr algn="l">
              <a:defRPr sz="1200"/>
            </a:lvl1pPr>
          </a:lstStyle>
          <a:p>
            <a:endParaRPr lang="en-ZW"/>
          </a:p>
        </p:txBody>
      </p:sp>
      <p:sp>
        <p:nvSpPr>
          <p:cNvPr id="3" name="Date Placeholder 2"/>
          <p:cNvSpPr>
            <a:spLocks noGrp="1"/>
          </p:cNvSpPr>
          <p:nvPr>
            <p:ph type="dt" sz="quarter" idx="1"/>
          </p:nvPr>
        </p:nvSpPr>
        <p:spPr>
          <a:xfrm>
            <a:off x="5622801" y="0"/>
            <a:ext cx="4301543" cy="339884"/>
          </a:xfrm>
          <a:prstGeom prst="rect">
            <a:avLst/>
          </a:prstGeom>
        </p:spPr>
        <p:txBody>
          <a:bodyPr vert="horz" lIns="91440" tIns="45720" rIns="91440" bIns="45720" rtlCol="0"/>
          <a:lstStyle>
            <a:lvl1pPr algn="r">
              <a:defRPr sz="1200"/>
            </a:lvl1pPr>
          </a:lstStyle>
          <a:p>
            <a:fld id="{E9CF7D7A-F762-423B-89B0-90EB644D0B58}" type="datetimeFigureOut">
              <a:rPr lang="en-ZW" smtClean="0"/>
              <a:pPr/>
              <a:t>8/4/2024</a:t>
            </a:fld>
            <a:endParaRPr lang="en-ZW"/>
          </a:p>
        </p:txBody>
      </p:sp>
      <p:sp>
        <p:nvSpPr>
          <p:cNvPr id="4" name="Footer Placeholder 3"/>
          <p:cNvSpPr>
            <a:spLocks noGrp="1"/>
          </p:cNvSpPr>
          <p:nvPr>
            <p:ph type="ftr" sz="quarter" idx="2"/>
          </p:nvPr>
        </p:nvSpPr>
        <p:spPr>
          <a:xfrm>
            <a:off x="3" y="6456612"/>
            <a:ext cx="4301543" cy="339884"/>
          </a:xfrm>
          <a:prstGeom prst="rect">
            <a:avLst/>
          </a:prstGeom>
        </p:spPr>
        <p:txBody>
          <a:bodyPr vert="horz" lIns="91440" tIns="45720" rIns="91440" bIns="45720" rtlCol="0" anchor="b"/>
          <a:lstStyle>
            <a:lvl1pPr algn="l">
              <a:defRPr sz="1200"/>
            </a:lvl1pPr>
          </a:lstStyle>
          <a:p>
            <a:endParaRPr lang="en-ZW"/>
          </a:p>
        </p:txBody>
      </p:sp>
      <p:sp>
        <p:nvSpPr>
          <p:cNvPr id="5" name="Slide Number Placeholder 4"/>
          <p:cNvSpPr>
            <a:spLocks noGrp="1"/>
          </p:cNvSpPr>
          <p:nvPr>
            <p:ph type="sldNum" sz="quarter" idx="3"/>
          </p:nvPr>
        </p:nvSpPr>
        <p:spPr>
          <a:xfrm>
            <a:off x="5622801" y="6456612"/>
            <a:ext cx="4301543" cy="339884"/>
          </a:xfrm>
          <a:prstGeom prst="rect">
            <a:avLst/>
          </a:prstGeom>
        </p:spPr>
        <p:txBody>
          <a:bodyPr vert="horz" lIns="91440" tIns="45720" rIns="91440" bIns="45720" rtlCol="0" anchor="b"/>
          <a:lstStyle>
            <a:lvl1pPr algn="r">
              <a:defRPr sz="1200"/>
            </a:lvl1pPr>
          </a:lstStyle>
          <a:p>
            <a:fld id="{09643E57-59BD-4856-A066-6BCFDE979595}" type="slidenum">
              <a:rPr lang="en-ZW" smtClean="0"/>
              <a:pPr/>
              <a:t>‹#›</a:t>
            </a:fld>
            <a:endParaRPr lang="en-ZW"/>
          </a:p>
        </p:txBody>
      </p:sp>
    </p:spTree>
    <p:extLst>
      <p:ext uri="{BB962C8B-B14F-4D97-AF65-F5344CB8AC3E}">
        <p14:creationId xmlns:p14="http://schemas.microsoft.com/office/powerpoint/2010/main" val="16856222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4301543" cy="339884"/>
          </a:xfrm>
          <a:prstGeom prst="rect">
            <a:avLst/>
          </a:prstGeom>
        </p:spPr>
        <p:txBody>
          <a:bodyPr vert="horz" lIns="91440" tIns="45720" rIns="91440" bIns="45720" rtlCol="0"/>
          <a:lstStyle>
            <a:lvl1pPr algn="l">
              <a:defRPr sz="1200"/>
            </a:lvl1pPr>
          </a:lstStyle>
          <a:p>
            <a:endParaRPr lang="en-ZW"/>
          </a:p>
        </p:txBody>
      </p:sp>
      <p:sp>
        <p:nvSpPr>
          <p:cNvPr id="3" name="Date Placeholder 2"/>
          <p:cNvSpPr>
            <a:spLocks noGrp="1"/>
          </p:cNvSpPr>
          <p:nvPr>
            <p:ph type="dt" idx="1"/>
          </p:nvPr>
        </p:nvSpPr>
        <p:spPr>
          <a:xfrm>
            <a:off x="5622801" y="0"/>
            <a:ext cx="4301543" cy="339884"/>
          </a:xfrm>
          <a:prstGeom prst="rect">
            <a:avLst/>
          </a:prstGeom>
        </p:spPr>
        <p:txBody>
          <a:bodyPr vert="horz" lIns="91440" tIns="45720" rIns="91440" bIns="45720" rtlCol="0"/>
          <a:lstStyle>
            <a:lvl1pPr algn="r">
              <a:defRPr sz="1200"/>
            </a:lvl1pPr>
          </a:lstStyle>
          <a:p>
            <a:fld id="{ACDE6D52-215A-4ABB-8CDA-8C1ED483962D}" type="datetimeFigureOut">
              <a:rPr lang="en-ZW" smtClean="0"/>
              <a:pPr/>
              <a:t>8/4/2024</a:t>
            </a:fld>
            <a:endParaRPr lang="en-ZW"/>
          </a:p>
        </p:txBody>
      </p:sp>
      <p:sp>
        <p:nvSpPr>
          <p:cNvPr id="4" name="Slide Image Placeholder 3"/>
          <p:cNvSpPr>
            <a:spLocks noGrp="1" noRot="1" noChangeAspect="1"/>
          </p:cNvSpPr>
          <p:nvPr>
            <p:ph type="sldImg" idx="2"/>
          </p:nvPr>
        </p:nvSpPr>
        <p:spPr>
          <a:xfrm>
            <a:off x="3263900" y="509588"/>
            <a:ext cx="3398838" cy="2549525"/>
          </a:xfrm>
          <a:prstGeom prst="rect">
            <a:avLst/>
          </a:prstGeom>
          <a:noFill/>
          <a:ln w="12700">
            <a:solidFill>
              <a:prstClr val="black"/>
            </a:solidFill>
          </a:ln>
        </p:spPr>
        <p:txBody>
          <a:bodyPr vert="horz" lIns="91440" tIns="45720" rIns="91440" bIns="45720" rtlCol="0" anchor="ctr"/>
          <a:lstStyle/>
          <a:p>
            <a:endParaRPr lang="en-ZW"/>
          </a:p>
        </p:txBody>
      </p:sp>
      <p:sp>
        <p:nvSpPr>
          <p:cNvPr id="5" name="Notes Placeholder 4"/>
          <p:cNvSpPr>
            <a:spLocks noGrp="1"/>
          </p:cNvSpPr>
          <p:nvPr>
            <p:ph type="body" sz="quarter" idx="3"/>
          </p:nvPr>
        </p:nvSpPr>
        <p:spPr>
          <a:xfrm>
            <a:off x="992664" y="3228896"/>
            <a:ext cx="7941310" cy="305895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6" name="Footer Placeholder 5"/>
          <p:cNvSpPr>
            <a:spLocks noGrp="1"/>
          </p:cNvSpPr>
          <p:nvPr>
            <p:ph type="ftr" sz="quarter" idx="4"/>
          </p:nvPr>
        </p:nvSpPr>
        <p:spPr>
          <a:xfrm>
            <a:off x="3" y="6456612"/>
            <a:ext cx="4301543" cy="339884"/>
          </a:xfrm>
          <a:prstGeom prst="rect">
            <a:avLst/>
          </a:prstGeom>
        </p:spPr>
        <p:txBody>
          <a:bodyPr vert="horz" lIns="91440" tIns="45720" rIns="91440" bIns="45720" rtlCol="0" anchor="b"/>
          <a:lstStyle>
            <a:lvl1pPr algn="l">
              <a:defRPr sz="1200"/>
            </a:lvl1pPr>
          </a:lstStyle>
          <a:p>
            <a:endParaRPr lang="en-ZW"/>
          </a:p>
        </p:txBody>
      </p:sp>
      <p:sp>
        <p:nvSpPr>
          <p:cNvPr id="7" name="Slide Number Placeholder 6"/>
          <p:cNvSpPr>
            <a:spLocks noGrp="1"/>
          </p:cNvSpPr>
          <p:nvPr>
            <p:ph type="sldNum" sz="quarter" idx="5"/>
          </p:nvPr>
        </p:nvSpPr>
        <p:spPr>
          <a:xfrm>
            <a:off x="5622801" y="6456612"/>
            <a:ext cx="4301543" cy="339884"/>
          </a:xfrm>
          <a:prstGeom prst="rect">
            <a:avLst/>
          </a:prstGeom>
        </p:spPr>
        <p:txBody>
          <a:bodyPr vert="horz" lIns="91440" tIns="45720" rIns="91440" bIns="45720" rtlCol="0" anchor="b"/>
          <a:lstStyle>
            <a:lvl1pPr algn="r">
              <a:defRPr sz="1200"/>
            </a:lvl1pPr>
          </a:lstStyle>
          <a:p>
            <a:fld id="{1CC6652A-D8AD-4504-B46C-9E01FE233C5B}" type="slidenum">
              <a:rPr lang="en-ZW" smtClean="0"/>
              <a:pPr/>
              <a:t>‹#›</a:t>
            </a:fld>
            <a:endParaRPr lang="en-ZW"/>
          </a:p>
        </p:txBody>
      </p:sp>
    </p:spTree>
    <p:extLst>
      <p:ext uri="{BB962C8B-B14F-4D97-AF65-F5344CB8AC3E}">
        <p14:creationId xmlns:p14="http://schemas.microsoft.com/office/powerpoint/2010/main" val="3349787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63900" y="509588"/>
            <a:ext cx="3398838" cy="2549525"/>
          </a:xfrm>
        </p:spPr>
      </p:sp>
      <p:sp>
        <p:nvSpPr>
          <p:cNvPr id="3" name="Notes Placeholder 2"/>
          <p:cNvSpPr>
            <a:spLocks noGrp="1"/>
          </p:cNvSpPr>
          <p:nvPr>
            <p:ph type="body" idx="1"/>
          </p:nvPr>
        </p:nvSpPr>
        <p:spPr/>
        <p:txBody>
          <a:bodyPr/>
          <a:lstStyle/>
          <a:p>
            <a:endParaRPr lang="en-ZW" dirty="0"/>
          </a:p>
        </p:txBody>
      </p:sp>
      <p:sp>
        <p:nvSpPr>
          <p:cNvPr id="4" name="Slide Number Placeholder 3"/>
          <p:cNvSpPr>
            <a:spLocks noGrp="1"/>
          </p:cNvSpPr>
          <p:nvPr>
            <p:ph type="sldNum" sz="quarter" idx="10"/>
          </p:nvPr>
        </p:nvSpPr>
        <p:spPr/>
        <p:txBody>
          <a:bodyPr/>
          <a:lstStyle/>
          <a:p>
            <a:fld id="{1CC6652A-D8AD-4504-B46C-9E01FE233C5B}" type="slidenum">
              <a:rPr lang="en-ZW" smtClean="0"/>
              <a:pPr/>
              <a:t>1</a:t>
            </a:fld>
            <a:endParaRPr lang="en-ZW"/>
          </a:p>
        </p:txBody>
      </p:sp>
    </p:spTree>
    <p:extLst>
      <p:ext uri="{BB962C8B-B14F-4D97-AF65-F5344CB8AC3E}">
        <p14:creationId xmlns:p14="http://schemas.microsoft.com/office/powerpoint/2010/main" val="13090630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endParaRPr lang="en-ZW"/>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W"/>
          </a:p>
        </p:txBody>
      </p:sp>
      <p:sp>
        <p:nvSpPr>
          <p:cNvPr id="4" name="Date Placeholder 3"/>
          <p:cNvSpPr>
            <a:spLocks noGrp="1"/>
          </p:cNvSpPr>
          <p:nvPr>
            <p:ph type="dt" sz="half" idx="10"/>
          </p:nvPr>
        </p:nvSpPr>
        <p:spPr/>
        <p:txBody>
          <a:bodyPr/>
          <a:lstStyle/>
          <a:p>
            <a:fld id="{ED7AFEB2-B513-43C5-976C-9DDCDDC007A3}"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1828983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C23CBC6C-F0F3-4CD4-A70E-F48DBE9B98C8}"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4265205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endParaRPr lang="en-ZW"/>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85DC5B4D-552E-4489-A4A7-34BD281C9DD6}"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12169628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endParaRPr lang="en-ZW"/>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W"/>
          </a:p>
        </p:txBody>
      </p:sp>
      <p:sp>
        <p:nvSpPr>
          <p:cNvPr id="4" name="Date Placeholder 3"/>
          <p:cNvSpPr>
            <a:spLocks noGrp="1"/>
          </p:cNvSpPr>
          <p:nvPr>
            <p:ph type="dt" sz="half" idx="10"/>
          </p:nvPr>
        </p:nvSpPr>
        <p:spPr/>
        <p:txBody>
          <a:bodyPr/>
          <a:lstStyle/>
          <a:p>
            <a:fld id="{D239FD65-E471-44AC-A672-8F241A568580}"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27803620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FE2DBFF2-C94C-4921-95AC-8583F34B1729}"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25408036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W"/>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8091AA-2557-4A40-82D7-863B19B96552}"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36296743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Date Placeholder 4"/>
          <p:cNvSpPr>
            <a:spLocks noGrp="1"/>
          </p:cNvSpPr>
          <p:nvPr>
            <p:ph type="dt" sz="half" idx="10"/>
          </p:nvPr>
        </p:nvSpPr>
        <p:spPr/>
        <p:txBody>
          <a:bodyPr/>
          <a:lstStyle/>
          <a:p>
            <a:fld id="{A9A0FDA6-6F8E-476A-A0F6-79F94955E28A}"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6795340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ZW"/>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7" name="Date Placeholder 6"/>
          <p:cNvSpPr>
            <a:spLocks noGrp="1"/>
          </p:cNvSpPr>
          <p:nvPr>
            <p:ph type="dt" sz="half" idx="10"/>
          </p:nvPr>
        </p:nvSpPr>
        <p:spPr/>
        <p:txBody>
          <a:bodyPr/>
          <a:lstStyle/>
          <a:p>
            <a:fld id="{73599E29-6177-41CE-B01F-6DE1854C3635}" type="datetime1">
              <a:rPr lang="en-ZW" smtClean="0"/>
              <a:pPr/>
              <a:t>8/4/2024</a:t>
            </a:fld>
            <a:endParaRPr lang="en-ZW"/>
          </a:p>
        </p:txBody>
      </p:sp>
      <p:sp>
        <p:nvSpPr>
          <p:cNvPr id="8" name="Footer Placeholder 7"/>
          <p:cNvSpPr>
            <a:spLocks noGrp="1"/>
          </p:cNvSpPr>
          <p:nvPr>
            <p:ph type="ftr" sz="quarter" idx="11"/>
          </p:nvPr>
        </p:nvSpPr>
        <p:spPr/>
        <p:txBody>
          <a:bodyPr/>
          <a:lstStyle/>
          <a:p>
            <a:r>
              <a:rPr lang="en-ZW"/>
              <a:t>Competition and Consumer Protection Commission</a:t>
            </a:r>
          </a:p>
        </p:txBody>
      </p:sp>
      <p:sp>
        <p:nvSpPr>
          <p:cNvPr id="9" name="Slide Number Placeholder 8"/>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10827841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Date Placeholder 2"/>
          <p:cNvSpPr>
            <a:spLocks noGrp="1"/>
          </p:cNvSpPr>
          <p:nvPr>
            <p:ph type="dt" sz="half" idx="10"/>
          </p:nvPr>
        </p:nvSpPr>
        <p:spPr/>
        <p:txBody>
          <a:bodyPr/>
          <a:lstStyle/>
          <a:p>
            <a:fld id="{0F53859F-7E81-4DAC-8405-2AF2D00FE1E0}" type="datetime1">
              <a:rPr lang="en-ZW" smtClean="0"/>
              <a:pPr/>
              <a:t>8/4/2024</a:t>
            </a:fld>
            <a:endParaRPr lang="en-ZW"/>
          </a:p>
        </p:txBody>
      </p:sp>
      <p:sp>
        <p:nvSpPr>
          <p:cNvPr id="4" name="Footer Placeholder 3"/>
          <p:cNvSpPr>
            <a:spLocks noGrp="1"/>
          </p:cNvSpPr>
          <p:nvPr>
            <p:ph type="ftr" sz="quarter" idx="11"/>
          </p:nvPr>
        </p:nvSpPr>
        <p:spPr/>
        <p:txBody>
          <a:bodyPr/>
          <a:lstStyle/>
          <a:p>
            <a:r>
              <a:rPr lang="en-ZW"/>
              <a:t>Competition and Consumer Protection Commission</a:t>
            </a:r>
          </a:p>
        </p:txBody>
      </p:sp>
      <p:sp>
        <p:nvSpPr>
          <p:cNvPr id="5" name="Slide Number Placeholder 4"/>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24711442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5392E-86D1-4D1E-B984-6F3B53B31D1B}" type="datetime1">
              <a:rPr lang="en-ZW" smtClean="0"/>
              <a:pPr/>
              <a:t>8/4/2024</a:t>
            </a:fld>
            <a:endParaRPr lang="en-ZW"/>
          </a:p>
        </p:txBody>
      </p:sp>
      <p:sp>
        <p:nvSpPr>
          <p:cNvPr id="3" name="Footer Placeholder 2"/>
          <p:cNvSpPr>
            <a:spLocks noGrp="1"/>
          </p:cNvSpPr>
          <p:nvPr>
            <p:ph type="ftr" sz="quarter" idx="11"/>
          </p:nvPr>
        </p:nvSpPr>
        <p:spPr/>
        <p:txBody>
          <a:bodyPr/>
          <a:lstStyle/>
          <a:p>
            <a:r>
              <a:rPr lang="en-ZW"/>
              <a:t>Competition and Consumer Protection Commission</a:t>
            </a:r>
          </a:p>
        </p:txBody>
      </p:sp>
      <p:sp>
        <p:nvSpPr>
          <p:cNvPr id="4" name="Slide Number Placeholder 3"/>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2270337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endParaRPr lang="en-ZW"/>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557784-27E3-4AD4-A533-DAB8370E6E69}"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52155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B81E13A6-E05A-4CB0-A878-AE0F9D67F66D}"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19568834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endParaRPr lang="en-ZW"/>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W"/>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BA0DBC2-0374-4028-8F23-392DAB344ACB}"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14694095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22B3FD53-6955-4800-81BE-ED2A354F4C81}"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18466192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endParaRPr lang="en-ZW"/>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75E840EE-F95E-4691-BABE-C4C9A4C687DA}"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15183238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endParaRPr lang="en-ZW"/>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W"/>
          </a:p>
        </p:txBody>
      </p:sp>
      <p:sp>
        <p:nvSpPr>
          <p:cNvPr id="4" name="Date Placeholder 3"/>
          <p:cNvSpPr>
            <a:spLocks noGrp="1"/>
          </p:cNvSpPr>
          <p:nvPr>
            <p:ph type="dt" sz="half" idx="10"/>
          </p:nvPr>
        </p:nvSpPr>
        <p:spPr/>
        <p:txBody>
          <a:bodyPr/>
          <a:lstStyle/>
          <a:p>
            <a:fld id="{75F0FC5F-516E-40BC-9FB9-A5A795C36060}"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100276723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28980795-2AB5-4E0C-8BC8-A99479E9A39B}"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35092204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W"/>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B6129C0-B370-4FD1-82EF-59B32821608F}"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53191971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Date Placeholder 4"/>
          <p:cNvSpPr>
            <a:spLocks noGrp="1"/>
          </p:cNvSpPr>
          <p:nvPr>
            <p:ph type="dt" sz="half" idx="10"/>
          </p:nvPr>
        </p:nvSpPr>
        <p:spPr/>
        <p:txBody>
          <a:bodyPr/>
          <a:lstStyle/>
          <a:p>
            <a:fld id="{F775C31D-D352-4FE4-881E-09ED03E69693}"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125384438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ZW"/>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7" name="Date Placeholder 6"/>
          <p:cNvSpPr>
            <a:spLocks noGrp="1"/>
          </p:cNvSpPr>
          <p:nvPr>
            <p:ph type="dt" sz="half" idx="10"/>
          </p:nvPr>
        </p:nvSpPr>
        <p:spPr/>
        <p:txBody>
          <a:bodyPr/>
          <a:lstStyle/>
          <a:p>
            <a:fld id="{A13FDB29-C255-4BAC-93E3-B9B8A9AF6322}" type="datetime1">
              <a:rPr lang="en-ZW" smtClean="0"/>
              <a:pPr/>
              <a:t>8/4/2024</a:t>
            </a:fld>
            <a:endParaRPr lang="en-ZW"/>
          </a:p>
        </p:txBody>
      </p:sp>
      <p:sp>
        <p:nvSpPr>
          <p:cNvPr id="8" name="Footer Placeholder 7"/>
          <p:cNvSpPr>
            <a:spLocks noGrp="1"/>
          </p:cNvSpPr>
          <p:nvPr>
            <p:ph type="ftr" sz="quarter" idx="11"/>
          </p:nvPr>
        </p:nvSpPr>
        <p:spPr/>
        <p:txBody>
          <a:bodyPr/>
          <a:lstStyle/>
          <a:p>
            <a:r>
              <a:rPr lang="en-ZW"/>
              <a:t>Competition and Consumer Protection Commission</a:t>
            </a:r>
          </a:p>
        </p:txBody>
      </p:sp>
      <p:sp>
        <p:nvSpPr>
          <p:cNvPr id="9" name="Slide Number Placeholder 8"/>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2738113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Date Placeholder 2"/>
          <p:cNvSpPr>
            <a:spLocks noGrp="1"/>
          </p:cNvSpPr>
          <p:nvPr>
            <p:ph type="dt" sz="half" idx="10"/>
          </p:nvPr>
        </p:nvSpPr>
        <p:spPr/>
        <p:txBody>
          <a:bodyPr/>
          <a:lstStyle/>
          <a:p>
            <a:fld id="{96DC9D9B-7F11-4819-B902-B5CD4A47DD0E}" type="datetime1">
              <a:rPr lang="en-ZW" smtClean="0"/>
              <a:pPr/>
              <a:t>8/4/2024</a:t>
            </a:fld>
            <a:endParaRPr lang="en-ZW"/>
          </a:p>
        </p:txBody>
      </p:sp>
      <p:sp>
        <p:nvSpPr>
          <p:cNvPr id="4" name="Footer Placeholder 3"/>
          <p:cNvSpPr>
            <a:spLocks noGrp="1"/>
          </p:cNvSpPr>
          <p:nvPr>
            <p:ph type="ftr" sz="quarter" idx="11"/>
          </p:nvPr>
        </p:nvSpPr>
        <p:spPr/>
        <p:txBody>
          <a:bodyPr/>
          <a:lstStyle/>
          <a:p>
            <a:r>
              <a:rPr lang="en-ZW"/>
              <a:t>Competition and Consumer Protection Commission</a:t>
            </a:r>
          </a:p>
        </p:txBody>
      </p:sp>
      <p:sp>
        <p:nvSpPr>
          <p:cNvPr id="5" name="Slide Number Placeholder 4"/>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76458676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83E93F-E10B-404E-8DB8-9D992340AD8B}" type="datetime1">
              <a:rPr lang="en-ZW" smtClean="0"/>
              <a:pPr/>
              <a:t>8/4/2024</a:t>
            </a:fld>
            <a:endParaRPr lang="en-ZW"/>
          </a:p>
        </p:txBody>
      </p:sp>
      <p:sp>
        <p:nvSpPr>
          <p:cNvPr id="3" name="Footer Placeholder 2"/>
          <p:cNvSpPr>
            <a:spLocks noGrp="1"/>
          </p:cNvSpPr>
          <p:nvPr>
            <p:ph type="ftr" sz="quarter" idx="11"/>
          </p:nvPr>
        </p:nvSpPr>
        <p:spPr/>
        <p:txBody>
          <a:bodyPr/>
          <a:lstStyle/>
          <a:p>
            <a:r>
              <a:rPr lang="en-ZW"/>
              <a:t>Competition and Consumer Protection Commission</a:t>
            </a:r>
          </a:p>
        </p:txBody>
      </p:sp>
      <p:sp>
        <p:nvSpPr>
          <p:cNvPr id="4" name="Slide Number Placeholder 3"/>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1480746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W"/>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E0153B-51A5-4D35-AB93-2E331CD78261}"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194928889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endParaRPr lang="en-ZW"/>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AFD9384-7C87-4168-816A-3B48B6AA2BE0}"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173571978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endParaRPr lang="en-ZW"/>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W"/>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C37D114-3D8D-4015-9A3E-66AC2061A441}"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284874469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53FC0ACF-D6F9-4BCB-AE7D-872DE8743CEC}"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150631484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endParaRPr lang="en-ZW"/>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F8CD637F-F4B1-45EB-9A42-E1FCAE7E0AF2}"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377586270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ED7AFEB2-B513-43C5-976C-9DDCDDC007A3}" type="datetime1">
              <a:rPr lang="en-ZW" smtClean="0"/>
              <a:pPr/>
              <a:t>8/4/2024</a:t>
            </a:fld>
            <a:endParaRPr lang="en-ZW"/>
          </a:p>
        </p:txBody>
      </p:sp>
      <p:sp>
        <p:nvSpPr>
          <p:cNvPr id="19" name="Footer Placeholder 18"/>
          <p:cNvSpPr>
            <a:spLocks noGrp="1"/>
          </p:cNvSpPr>
          <p:nvPr>
            <p:ph type="ftr" sz="quarter" idx="11"/>
          </p:nvPr>
        </p:nvSpPr>
        <p:spPr/>
        <p:txBody>
          <a:bodyPr/>
          <a:lstStyle/>
          <a:p>
            <a:r>
              <a:rPr lang="en-ZW"/>
              <a:t>Competition and Consumer Protection Commission</a:t>
            </a:r>
          </a:p>
        </p:txBody>
      </p:sp>
      <p:sp>
        <p:nvSpPr>
          <p:cNvPr id="27" name="Slide Number Placeholder 26"/>
          <p:cNvSpPr>
            <a:spLocks noGrp="1"/>
          </p:cNvSpPr>
          <p:nvPr>
            <p:ph type="sldNum" sz="quarter" idx="12"/>
          </p:nvPr>
        </p:nvSpPr>
        <p:spPr/>
        <p:txBody>
          <a:bodyPr/>
          <a:lstStyle/>
          <a:p>
            <a:fld id="{3AB4E190-67A4-45D7-9A0F-F3CDE87C54D3}" type="slidenum">
              <a:rPr lang="en-ZW" smtClean="0"/>
              <a:pPr/>
              <a:t>‹#›</a:t>
            </a:fld>
            <a:endParaRPr lang="en-ZW"/>
          </a:p>
        </p:txBody>
      </p:sp>
    </p:spTree>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81E13A6-E05A-4CB0-A878-AE0F9D67F66D}"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a:t>
            </a:fld>
            <a:endParaRPr lang="en-ZW"/>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5"/>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BAE0153B-51A5-4D35-AB93-2E331CD78261}"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a:t>
            </a:fld>
            <a:endParaRPr lang="en-ZW"/>
          </a:p>
        </p:txBody>
      </p:sp>
    </p:spTree>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346F88FE-3449-4B60-ACD0-46E7D2642D5B}"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3AB4E190-67A4-45D7-9A0F-F3CDE87C54D3}" type="slidenum">
              <a:rPr lang="en-ZW" smtClean="0"/>
              <a:pPr/>
              <a:t>‹#›</a:t>
            </a:fld>
            <a:endParaRPr lang="en-ZW"/>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1"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1859758"/>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1" y="2514601"/>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2514601"/>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A3EEC0A7-496B-4466-A82B-484F0351F2BB}" type="datetime1">
              <a:rPr lang="en-ZW" smtClean="0"/>
              <a:pPr/>
              <a:t>8/4/2024</a:t>
            </a:fld>
            <a:endParaRPr lang="en-ZW"/>
          </a:p>
        </p:txBody>
      </p:sp>
      <p:sp>
        <p:nvSpPr>
          <p:cNvPr id="8" name="Footer Placeholder 7"/>
          <p:cNvSpPr>
            <a:spLocks noGrp="1"/>
          </p:cNvSpPr>
          <p:nvPr>
            <p:ph type="ftr" sz="quarter" idx="11"/>
          </p:nvPr>
        </p:nvSpPr>
        <p:spPr/>
        <p:txBody>
          <a:bodyPr/>
          <a:lstStyle/>
          <a:p>
            <a:r>
              <a:rPr lang="en-ZW"/>
              <a:t>Competition and Consumer Protection Commission</a:t>
            </a:r>
          </a:p>
        </p:txBody>
      </p:sp>
      <p:sp>
        <p:nvSpPr>
          <p:cNvPr id="9" name="Slide Number Placeholder 8"/>
          <p:cNvSpPr>
            <a:spLocks noGrp="1"/>
          </p:cNvSpPr>
          <p:nvPr>
            <p:ph type="sldNum" sz="quarter" idx="12"/>
          </p:nvPr>
        </p:nvSpPr>
        <p:spPr/>
        <p:txBody>
          <a:bodyPr/>
          <a:lstStyle/>
          <a:p>
            <a:fld id="{3AB4E190-67A4-45D7-9A0F-F3CDE87C54D3}" type="slidenum">
              <a:rPr lang="en-ZW" smtClean="0"/>
              <a:pPr/>
              <a:t>‹#›</a:t>
            </a:fld>
            <a:endParaRPr lang="en-ZW"/>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F6C63CC6-88FE-480F-8DBF-102E3EAC5850}" type="datetime1">
              <a:rPr lang="en-ZW" smtClean="0"/>
              <a:pPr/>
              <a:t>8/4/2024</a:t>
            </a:fld>
            <a:endParaRPr lang="en-ZW"/>
          </a:p>
        </p:txBody>
      </p:sp>
      <p:sp>
        <p:nvSpPr>
          <p:cNvPr id="4" name="Footer Placeholder 3"/>
          <p:cNvSpPr>
            <a:spLocks noGrp="1"/>
          </p:cNvSpPr>
          <p:nvPr>
            <p:ph type="ftr" sz="quarter" idx="11"/>
          </p:nvPr>
        </p:nvSpPr>
        <p:spPr/>
        <p:txBody>
          <a:bodyPr/>
          <a:lstStyle/>
          <a:p>
            <a:r>
              <a:rPr lang="en-ZW"/>
              <a:t>Competition and Consumer Protection Commission</a:t>
            </a:r>
          </a:p>
        </p:txBody>
      </p:sp>
      <p:sp>
        <p:nvSpPr>
          <p:cNvPr id="5" name="Slide Number Placeholder 4"/>
          <p:cNvSpPr>
            <a:spLocks noGrp="1"/>
          </p:cNvSpPr>
          <p:nvPr>
            <p:ph type="sldNum" sz="quarter" idx="12"/>
          </p:nvPr>
        </p:nvSpPr>
        <p:spPr/>
        <p:txBody>
          <a:bodyPr/>
          <a:lstStyle/>
          <a:p>
            <a:fld id="{3AB4E190-67A4-45D7-9A0F-F3CDE87C54D3}" type="slidenum">
              <a:rPr lang="en-ZW" smtClean="0"/>
              <a:pPr/>
              <a:t>‹#›</a:t>
            </a:fld>
            <a:endParaRPr lang="en-ZW"/>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Date Placeholder 4"/>
          <p:cNvSpPr>
            <a:spLocks noGrp="1"/>
          </p:cNvSpPr>
          <p:nvPr>
            <p:ph type="dt" sz="half" idx="10"/>
          </p:nvPr>
        </p:nvSpPr>
        <p:spPr/>
        <p:txBody>
          <a:bodyPr/>
          <a:lstStyle/>
          <a:p>
            <a:fld id="{346F88FE-3449-4B60-ACD0-46E7D2642D5B}"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374140577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B3CAC9-D0D8-43CB-A3BD-B99BCC71DF52}" type="datetime1">
              <a:rPr lang="en-ZW" smtClean="0"/>
              <a:pPr/>
              <a:t>8/4/2024</a:t>
            </a:fld>
            <a:endParaRPr lang="en-ZW"/>
          </a:p>
        </p:txBody>
      </p:sp>
      <p:sp>
        <p:nvSpPr>
          <p:cNvPr id="3" name="Footer Placeholder 2"/>
          <p:cNvSpPr>
            <a:spLocks noGrp="1"/>
          </p:cNvSpPr>
          <p:nvPr>
            <p:ph type="ftr" sz="quarter" idx="11"/>
          </p:nvPr>
        </p:nvSpPr>
        <p:spPr/>
        <p:txBody>
          <a:bodyPr/>
          <a:lstStyle/>
          <a:p>
            <a:r>
              <a:rPr lang="en-ZW"/>
              <a:t>Competition and Consumer Protection Commission</a:t>
            </a:r>
          </a:p>
        </p:txBody>
      </p:sp>
      <p:sp>
        <p:nvSpPr>
          <p:cNvPr id="4" name="Slide Number Placeholder 3"/>
          <p:cNvSpPr>
            <a:spLocks noGrp="1"/>
          </p:cNvSpPr>
          <p:nvPr>
            <p:ph type="sldNum" sz="quarter" idx="12"/>
          </p:nvPr>
        </p:nvSpPr>
        <p:spPr/>
        <p:txBody>
          <a:bodyPr/>
          <a:lstStyle/>
          <a:p>
            <a:fld id="{3AB4E190-67A4-45D7-9A0F-F3CDE87C54D3}" type="slidenum">
              <a:rPr lang="en-ZW" smtClean="0"/>
              <a:pPr/>
              <a:t>‹#›</a:t>
            </a:fld>
            <a:endParaRPr lang="en-ZW"/>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1"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C65988F-F058-4AB0-98E0-9C7EE12111A4}"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3AB4E190-67A4-45D7-9A0F-F3CDE87C54D3}" type="slidenum">
              <a:rPr lang="en-ZW" smtClean="0"/>
              <a:pPr/>
              <a:t>‹#›</a:t>
            </a:fld>
            <a:endParaRPr lang="en-ZW"/>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5"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7"/>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4B7959CE-6B1D-4538-BC66-84E2E4C41034}"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a:xfrm>
            <a:off x="8077200" y="6356351"/>
            <a:ext cx="609600" cy="365125"/>
          </a:xfrm>
        </p:spPr>
        <p:txBody>
          <a:bodyPr/>
          <a:lstStyle/>
          <a:p>
            <a:fld id="{3AB4E190-67A4-45D7-9A0F-F3CDE87C54D3}" type="slidenum">
              <a:rPr lang="en-ZW" smtClean="0"/>
              <a:pPr/>
              <a:t>‹#›</a:t>
            </a:fld>
            <a:endParaRPr lang="en-ZW"/>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6" y="5816601"/>
            <a:ext cx="9163051"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1" y="6219826"/>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23CBC6C-F0F3-4CD4-A70E-F48DBE9B98C8}"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a:t>
            </a:fld>
            <a:endParaRPr lang="en-ZW"/>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2"/>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2"/>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5DC5B4D-552E-4489-A4A7-34BD281C9DD6}"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a:t>
            </a:fld>
            <a:endParaRPr lang="en-Z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ZW"/>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7" name="Date Placeholder 6"/>
          <p:cNvSpPr>
            <a:spLocks noGrp="1"/>
          </p:cNvSpPr>
          <p:nvPr>
            <p:ph type="dt" sz="half" idx="10"/>
          </p:nvPr>
        </p:nvSpPr>
        <p:spPr/>
        <p:txBody>
          <a:bodyPr/>
          <a:lstStyle/>
          <a:p>
            <a:fld id="{A3EEC0A7-496B-4466-A82B-484F0351F2BB}" type="datetime1">
              <a:rPr lang="en-ZW" smtClean="0"/>
              <a:pPr/>
              <a:t>8/4/2024</a:t>
            </a:fld>
            <a:endParaRPr lang="en-ZW"/>
          </a:p>
        </p:txBody>
      </p:sp>
      <p:sp>
        <p:nvSpPr>
          <p:cNvPr id="8" name="Footer Placeholder 7"/>
          <p:cNvSpPr>
            <a:spLocks noGrp="1"/>
          </p:cNvSpPr>
          <p:nvPr>
            <p:ph type="ftr" sz="quarter" idx="11"/>
          </p:nvPr>
        </p:nvSpPr>
        <p:spPr/>
        <p:txBody>
          <a:bodyPr/>
          <a:lstStyle/>
          <a:p>
            <a:r>
              <a:rPr lang="en-ZW"/>
              <a:t>Competition and Consumer Protection Commission</a:t>
            </a:r>
          </a:p>
        </p:txBody>
      </p:sp>
      <p:sp>
        <p:nvSpPr>
          <p:cNvPr id="9" name="Slide Number Placeholder 8"/>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1084136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Date Placeholder 2"/>
          <p:cNvSpPr>
            <a:spLocks noGrp="1"/>
          </p:cNvSpPr>
          <p:nvPr>
            <p:ph type="dt" sz="half" idx="10"/>
          </p:nvPr>
        </p:nvSpPr>
        <p:spPr/>
        <p:txBody>
          <a:bodyPr/>
          <a:lstStyle/>
          <a:p>
            <a:fld id="{F6C63CC6-88FE-480F-8DBF-102E3EAC5850}" type="datetime1">
              <a:rPr lang="en-ZW" smtClean="0"/>
              <a:pPr/>
              <a:t>8/4/2024</a:t>
            </a:fld>
            <a:endParaRPr lang="en-ZW"/>
          </a:p>
        </p:txBody>
      </p:sp>
      <p:sp>
        <p:nvSpPr>
          <p:cNvPr id="4" name="Footer Placeholder 3"/>
          <p:cNvSpPr>
            <a:spLocks noGrp="1"/>
          </p:cNvSpPr>
          <p:nvPr>
            <p:ph type="ftr" sz="quarter" idx="11"/>
          </p:nvPr>
        </p:nvSpPr>
        <p:spPr/>
        <p:txBody>
          <a:bodyPr/>
          <a:lstStyle/>
          <a:p>
            <a:r>
              <a:rPr lang="en-ZW"/>
              <a:t>Competition and Consumer Protection Commission</a:t>
            </a:r>
          </a:p>
        </p:txBody>
      </p:sp>
      <p:sp>
        <p:nvSpPr>
          <p:cNvPr id="5" name="Slide Number Placeholder 4"/>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2636470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B3CAC9-D0D8-43CB-A3BD-B99BCC71DF52}" type="datetime1">
              <a:rPr lang="en-ZW" smtClean="0"/>
              <a:pPr/>
              <a:t>8/4/2024</a:t>
            </a:fld>
            <a:endParaRPr lang="en-ZW"/>
          </a:p>
        </p:txBody>
      </p:sp>
      <p:sp>
        <p:nvSpPr>
          <p:cNvPr id="3" name="Footer Placeholder 2"/>
          <p:cNvSpPr>
            <a:spLocks noGrp="1"/>
          </p:cNvSpPr>
          <p:nvPr>
            <p:ph type="ftr" sz="quarter" idx="11"/>
          </p:nvPr>
        </p:nvSpPr>
        <p:spPr/>
        <p:txBody>
          <a:bodyPr/>
          <a:lstStyle/>
          <a:p>
            <a:r>
              <a:rPr lang="en-ZW"/>
              <a:t>Competition and Consumer Protection Commission</a:t>
            </a:r>
          </a:p>
        </p:txBody>
      </p:sp>
      <p:sp>
        <p:nvSpPr>
          <p:cNvPr id="4" name="Slide Number Placeholder 3"/>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997183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endParaRPr lang="en-ZW"/>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C65988F-F058-4AB0-98E0-9C7EE12111A4}"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4122580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endParaRPr lang="en-ZW"/>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W"/>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B7959CE-6B1D-4538-BC66-84E2E4C41034}"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38058195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microsoft.com/office/2007/relationships/hdphoto" Target="../media/hdphoto1.wdp"/></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microsoft.com/office/2007/relationships/hdphoto" Target="../media/hdphoto1.wdp"/></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alphaModFix amt="10000"/>
            <a:lum/>
            <a:extLst>
              <a:ext uri="{BEBA8EAE-BF5A-486C-A8C5-ECC9F3942E4B}">
                <a14:imgProps xmlns:a14="http://schemas.microsoft.com/office/drawing/2010/main">
                  <a14:imgLayer r:embed="rId14">
                    <a14:imgEffect>
                      <a14:colorTemperature colorTemp="6000"/>
                    </a14:imgEffect>
                    <a14:imgEffect>
                      <a14:brightnessContrast contrast="40000"/>
                    </a14:imgEffect>
                  </a14:imgLayer>
                </a14:imgProps>
              </a:ext>
            </a:extLst>
          </a:blip>
          <a:srcRect/>
          <a:stretch>
            <a:fillRect l="30000" t="20000" r="30000" b="2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ZW"/>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751270-9402-4DF2-8E4C-954FCA14F3F0}" type="datetime1">
              <a:rPr lang="en-ZW" smtClean="0"/>
              <a:pPr/>
              <a:t>8/4/2024</a:t>
            </a:fld>
            <a:endParaRPr lang="en-ZW"/>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ZW"/>
              <a:t>Competition and Consumer Protection Commission</a:t>
            </a:r>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B4E190-67A4-45D7-9A0F-F3CDE87C54D3}" type="slidenum">
              <a:rPr lang="en-ZW" smtClean="0"/>
              <a:pPr/>
              <a:t>‹#›</a:t>
            </a:fld>
            <a:endParaRPr lang="en-ZW"/>
          </a:p>
        </p:txBody>
      </p:sp>
    </p:spTree>
    <p:extLst>
      <p:ext uri="{BB962C8B-B14F-4D97-AF65-F5344CB8AC3E}">
        <p14:creationId xmlns:p14="http://schemas.microsoft.com/office/powerpoint/2010/main" val="297990648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alphaModFix amt="10000"/>
            <a:lum/>
            <a:extLst>
              <a:ext uri="{BEBA8EAE-BF5A-486C-A8C5-ECC9F3942E4B}">
                <a14:imgProps xmlns:a14="http://schemas.microsoft.com/office/drawing/2010/main">
                  <a14:imgLayer r:embed="rId14">
                    <a14:imgEffect>
                      <a14:colorTemperature colorTemp="6000"/>
                    </a14:imgEffect>
                    <a14:imgEffect>
                      <a14:brightnessContrast contrast="40000"/>
                    </a14:imgEffect>
                  </a14:imgLayer>
                </a14:imgProps>
              </a:ext>
            </a:extLst>
          </a:blip>
          <a:srcRect/>
          <a:stretch>
            <a:fillRect l="30000" t="20000" r="30000" b="2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ZW"/>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91FC52-448C-428B-B1F1-3886101E338E}" type="datetime1">
              <a:rPr lang="en-ZW" smtClean="0"/>
              <a:pPr/>
              <a:t>8/4/2024</a:t>
            </a:fld>
            <a:endParaRPr lang="en-ZW"/>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ZW"/>
              <a:t>Competition and Consumer Protection Commission</a:t>
            </a:r>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1379EF-EFBA-4758-AE02-E05DBE7AB0BF}" type="slidenum">
              <a:rPr lang="en-ZW" smtClean="0"/>
              <a:pPr/>
              <a:t>‹#›</a:t>
            </a:fld>
            <a:endParaRPr lang="en-ZW"/>
          </a:p>
        </p:txBody>
      </p:sp>
    </p:spTree>
    <p:extLst>
      <p:ext uri="{BB962C8B-B14F-4D97-AF65-F5344CB8AC3E}">
        <p14:creationId xmlns:p14="http://schemas.microsoft.com/office/powerpoint/2010/main" val="1040461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alphaModFix amt="10000"/>
            <a:lum/>
            <a:extLst>
              <a:ext uri="{BEBA8EAE-BF5A-486C-A8C5-ECC9F3942E4B}">
                <a14:imgProps xmlns:a14="http://schemas.microsoft.com/office/drawing/2010/main">
                  <a14:imgLayer r:embed="rId14">
                    <a14:imgEffect>
                      <a14:colorTemperature colorTemp="6000"/>
                    </a14:imgEffect>
                    <a14:imgEffect>
                      <a14:brightnessContrast contrast="40000"/>
                    </a14:imgEffect>
                  </a14:imgLayer>
                </a14:imgProps>
              </a:ext>
            </a:extLst>
          </a:blip>
          <a:srcRect/>
          <a:stretch>
            <a:fillRect l="30000" t="20000" r="30000" b="2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ZW"/>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4AD278-5366-4142-A186-E9FF3C8F41C9}" type="datetime1">
              <a:rPr lang="en-ZW" smtClean="0"/>
              <a:pPr/>
              <a:t>8/4/2024</a:t>
            </a:fld>
            <a:endParaRPr lang="en-ZW"/>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ZW"/>
              <a:t>Competition and Consumer Protection Commission</a:t>
            </a:r>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24B62A-E264-4742-8559-7C7B899551EC}" type="slidenum">
              <a:rPr lang="en-ZW" smtClean="0"/>
              <a:pPr/>
              <a:t>‹#›</a:t>
            </a:fld>
            <a:endParaRPr lang="en-ZW"/>
          </a:p>
        </p:txBody>
      </p:sp>
    </p:spTree>
    <p:extLst>
      <p:ext uri="{BB962C8B-B14F-4D97-AF65-F5344CB8AC3E}">
        <p14:creationId xmlns:p14="http://schemas.microsoft.com/office/powerpoint/2010/main" val="325784831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10000"/>
            <a:lum/>
            <a:extLst>
              <a:ext uri="{BEBA8EAE-BF5A-486C-A8C5-ECC9F3942E4B}">
                <a14:imgProps xmlns:a14="http://schemas.microsoft.com/office/drawing/2010/main">
                  <a14:imgLayer r:embed="rId14">
                    <a14:imgEffect>
                      <a14:colorTemperature colorTemp="6000"/>
                    </a14:imgEffect>
                    <a14:imgEffect>
                      <a14:brightnessContrast contrast="40000"/>
                    </a14:imgEffect>
                  </a14:imgLayer>
                </a14:imgProps>
              </a:ext>
            </a:extLst>
          </a:blip>
          <a:srcRect/>
          <a:stretch>
            <a:fillRect l="30000" t="20000" r="30000" b="20000"/>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6" y="-7144"/>
            <a:ext cx="9163051"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1"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1"/>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E751270-9402-4DF2-8E4C-954FCA14F3F0}" type="datetime1">
              <a:rPr lang="en-ZW" smtClean="0"/>
              <a:pPr/>
              <a:t>8/4/2024</a:t>
            </a:fld>
            <a:endParaRPr lang="en-ZW"/>
          </a:p>
        </p:txBody>
      </p:sp>
      <p:sp>
        <p:nvSpPr>
          <p:cNvPr id="22" name="Footer Placeholder 21"/>
          <p:cNvSpPr>
            <a:spLocks noGrp="1"/>
          </p:cNvSpPr>
          <p:nvPr>
            <p:ph type="ftr" sz="quarter" idx="3"/>
          </p:nvPr>
        </p:nvSpPr>
        <p:spPr>
          <a:xfrm>
            <a:off x="2667000" y="6356351"/>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ZW"/>
              <a:t>Competition and Consumer Protection Commission</a:t>
            </a:r>
          </a:p>
        </p:txBody>
      </p:sp>
      <p:sp>
        <p:nvSpPr>
          <p:cNvPr id="18" name="Slide Number Placeholder 17"/>
          <p:cNvSpPr>
            <a:spLocks noGrp="1"/>
          </p:cNvSpPr>
          <p:nvPr>
            <p:ph type="sldNum" sz="quarter" idx="4"/>
          </p:nvPr>
        </p:nvSpPr>
        <p:spPr>
          <a:xfrm>
            <a:off x="7924800" y="6356351"/>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AB4E190-67A4-45D7-9A0F-F3CDE87C54D3}" type="slidenum">
              <a:rPr lang="en-ZW" smtClean="0"/>
              <a:pPr/>
              <a:t>‹#›</a:t>
            </a:fld>
            <a:endParaRPr lang="en-ZW"/>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33400" y="304800"/>
            <a:ext cx="8305800" cy="1692771"/>
          </a:xfrm>
          <a:prstGeom prst="rect">
            <a:avLst/>
          </a:prstGeom>
          <a:noFill/>
        </p:spPr>
        <p:txBody>
          <a:bodyPr wrap="square" rtlCol="0">
            <a:spAutoFit/>
          </a:bodyPr>
          <a:lstStyle/>
          <a:p>
            <a:pPr algn="ctr"/>
            <a:endParaRPr lang="en-US" sz="2800" b="1" dirty="0">
              <a:solidFill>
                <a:srgbClr val="000000"/>
              </a:solidFill>
              <a:latin typeface="Times New Roman" pitchFamily="18" charset="0"/>
              <a:cs typeface="Times New Roman" pitchFamily="18" charset="0"/>
            </a:endParaRPr>
          </a:p>
          <a:p>
            <a:pPr algn="ctr"/>
            <a:endParaRPr lang="en-US" sz="2800" b="1" dirty="0">
              <a:solidFill>
                <a:srgbClr val="000000"/>
              </a:solidFill>
              <a:latin typeface="Times New Roman" pitchFamily="18" charset="0"/>
              <a:cs typeface="Times New Roman" pitchFamily="18" charset="0"/>
            </a:endParaRPr>
          </a:p>
          <a:p>
            <a:pPr algn="ctr"/>
            <a:r>
              <a:rPr lang="en-US" sz="2400" b="1" dirty="0">
                <a:solidFill>
                  <a:srgbClr val="000000"/>
                </a:solidFill>
                <a:latin typeface="Bookman Old Style" pitchFamily="18" charset="0"/>
                <a:cs typeface="Times New Roman" pitchFamily="18" charset="0"/>
              </a:rPr>
              <a:t>COMPETITION &amp; CONSUMER     PROTECTION   COMMISSION</a:t>
            </a:r>
            <a:endParaRPr lang="en-ZW" sz="2400" b="1" dirty="0">
              <a:latin typeface="Bookman Old Style" pitchFamily="18" charset="0"/>
            </a:endParaRPr>
          </a:p>
        </p:txBody>
      </p:sp>
      <p:grpSp>
        <p:nvGrpSpPr>
          <p:cNvPr id="4" name="Group 3"/>
          <p:cNvGrpSpPr/>
          <p:nvPr/>
        </p:nvGrpSpPr>
        <p:grpSpPr>
          <a:xfrm>
            <a:off x="0" y="762000"/>
            <a:ext cx="9144000" cy="6096000"/>
            <a:chOff x="0" y="762000"/>
            <a:chExt cx="9144000" cy="6096000"/>
          </a:xfrm>
        </p:grpSpPr>
        <p:cxnSp>
          <p:nvCxnSpPr>
            <p:cNvPr id="8" name="Straight Connector 7"/>
            <p:cNvCxnSpPr/>
            <p:nvPr/>
          </p:nvCxnSpPr>
          <p:spPr>
            <a:xfrm>
              <a:off x="0" y="762000"/>
              <a:ext cx="9144000" cy="0"/>
            </a:xfrm>
            <a:prstGeom prst="line">
              <a:avLst/>
            </a:prstGeom>
            <a:ln/>
          </p:spPr>
          <p:style>
            <a:lnRef idx="2">
              <a:schemeClr val="accent1"/>
            </a:lnRef>
            <a:fillRef idx="0">
              <a:schemeClr val="accent1"/>
            </a:fillRef>
            <a:effectRef idx="1">
              <a:schemeClr val="accent1"/>
            </a:effectRef>
            <a:fontRef idx="minor">
              <a:schemeClr val="tx1"/>
            </a:fontRef>
          </p:style>
        </p:cxnSp>
        <p:sp>
          <p:nvSpPr>
            <p:cNvPr id="10" name="Rectangle 9"/>
            <p:cNvSpPr/>
            <p:nvPr/>
          </p:nvSpPr>
          <p:spPr>
            <a:xfrm>
              <a:off x="0" y="762000"/>
              <a:ext cx="762000" cy="6096000"/>
            </a:xfrm>
            <a:prstGeom prst="rect">
              <a:avLst/>
            </a:prstGeom>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ZW"/>
            </a:p>
          </p:txBody>
        </p:sp>
      </p:grpSp>
      <p:sp>
        <p:nvSpPr>
          <p:cNvPr id="11" name="Rectangle 10"/>
          <p:cNvSpPr/>
          <p:nvPr/>
        </p:nvSpPr>
        <p:spPr>
          <a:xfrm>
            <a:off x="762000" y="6611779"/>
            <a:ext cx="8382000" cy="246221"/>
          </a:xfrm>
          <a:prstGeom prst="rect">
            <a:avLst/>
          </a:prstGeom>
          <a:ln>
            <a:noFill/>
          </a:ln>
        </p:spPr>
        <p:style>
          <a:lnRef idx="1">
            <a:schemeClr val="accent1"/>
          </a:lnRef>
          <a:fillRef idx="2">
            <a:schemeClr val="accent1"/>
          </a:fillRef>
          <a:effectRef idx="1">
            <a:schemeClr val="accent1"/>
          </a:effectRef>
          <a:fontRef idx="minor">
            <a:schemeClr val="dk1"/>
          </a:fontRef>
        </p:style>
        <p:txBody>
          <a:bodyPr wrap="square">
            <a:spAutoFit/>
          </a:bodyPr>
          <a:lstStyle/>
          <a:p>
            <a:pPr lvl="0" algn="ctr"/>
            <a:r>
              <a:rPr lang="en-ZW" sz="1000" b="1" dirty="0">
                <a:latin typeface="Raavi" pitchFamily="34" charset="0"/>
                <a:cs typeface="Raavi" pitchFamily="34" charset="0"/>
              </a:rPr>
              <a:t>Competition &amp; </a:t>
            </a:r>
            <a:r>
              <a:rPr lang="en-ZW" sz="1000" b="1" dirty="0">
                <a:solidFill>
                  <a:schemeClr val="tx1"/>
                </a:solidFill>
                <a:latin typeface="Raavi" pitchFamily="34" charset="0"/>
                <a:cs typeface="Raavi" pitchFamily="34" charset="0"/>
              </a:rPr>
              <a:t>Consumer Protection </a:t>
            </a:r>
            <a:r>
              <a:rPr lang="en-ZW" sz="1000" b="1" dirty="0">
                <a:latin typeface="Raavi" pitchFamily="34" charset="0"/>
                <a:cs typeface="Raavi" pitchFamily="34" charset="0"/>
              </a:rPr>
              <a:t>Commission </a:t>
            </a:r>
          </a:p>
        </p:txBody>
      </p:sp>
      <p:sp>
        <p:nvSpPr>
          <p:cNvPr id="2" name="Rectangle 1"/>
          <p:cNvSpPr/>
          <p:nvPr/>
        </p:nvSpPr>
        <p:spPr>
          <a:xfrm>
            <a:off x="762000" y="2590800"/>
            <a:ext cx="7620000" cy="2492990"/>
          </a:xfrm>
          <a:prstGeom prst="rect">
            <a:avLst/>
          </a:prstGeom>
        </p:spPr>
        <p:txBody>
          <a:bodyPr wrap="square">
            <a:spAutoFit/>
          </a:bodyPr>
          <a:lstStyle/>
          <a:p>
            <a:pPr algn="just"/>
            <a:r>
              <a:rPr lang="en-ZW" sz="2400" b="1" dirty="0">
                <a:latin typeface="Bookman Old Style" panose="02050604050505020204" pitchFamily="18" charset="0"/>
              </a:rPr>
              <a:t>Barriers to Entry and exclusionary strategies in the Forestry Sector in Zambia</a:t>
            </a:r>
          </a:p>
          <a:p>
            <a:pPr algn="just"/>
            <a:endParaRPr lang="en-ZW" sz="2400" dirty="0">
              <a:latin typeface="Bookman Old Style" panose="02050604050505020204" pitchFamily="18" charset="0"/>
            </a:endParaRPr>
          </a:p>
          <a:p>
            <a:pPr algn="ctr"/>
            <a:endParaRPr lang="en-US" sz="2400" b="1" dirty="0">
              <a:latin typeface="Bookman Old Style" panose="02050604050505020204" pitchFamily="18" charset="0"/>
            </a:endParaRPr>
          </a:p>
          <a:p>
            <a:pPr algn="ctr"/>
            <a:r>
              <a:rPr lang="en-ZW" sz="2000" i="1" dirty="0"/>
              <a:t>Annual Competition and Economic Regulation Week held from 8</a:t>
            </a:r>
            <a:r>
              <a:rPr lang="en-ZW" sz="2000" i="1" baseline="30000" dirty="0"/>
              <a:t>th</a:t>
            </a:r>
            <a:r>
              <a:rPr lang="en-ZW" sz="2000" i="1" dirty="0"/>
              <a:t> to 12</a:t>
            </a:r>
            <a:r>
              <a:rPr lang="en-ZW" sz="2000" i="1" baseline="30000" dirty="0"/>
              <a:t>th</a:t>
            </a:r>
            <a:r>
              <a:rPr lang="en-ZW" sz="2000" i="1" dirty="0"/>
              <a:t> March, 2016 at </a:t>
            </a:r>
            <a:r>
              <a:rPr lang="en-ZW" sz="2000" i="1" dirty="0" err="1"/>
              <a:t>Avani</a:t>
            </a:r>
            <a:r>
              <a:rPr lang="en-ZW" sz="2000" i="1" dirty="0"/>
              <a:t> Hotel in Livingstone</a:t>
            </a:r>
            <a:endParaRPr lang="en-US" sz="2000" b="1" dirty="0">
              <a:latin typeface="Bookman Old Style" panose="02050604050505020204" pitchFamily="18" charset="0"/>
            </a:endParaRPr>
          </a:p>
          <a:p>
            <a:pPr algn="ctr">
              <a:defRPr/>
            </a:pPr>
            <a:endParaRPr lang="en-US" sz="2000" b="1" dirty="0">
              <a:latin typeface="Times New Roman" pitchFamily="18" charset="0"/>
              <a:cs typeface="Times New Roman" pitchFamily="18" charset="0"/>
            </a:endParaRPr>
          </a:p>
        </p:txBody>
      </p:sp>
    </p:spTree>
    <p:extLst>
      <p:ext uri="{BB962C8B-B14F-4D97-AF65-F5344CB8AC3E}">
        <p14:creationId xmlns:p14="http://schemas.microsoft.com/office/powerpoint/2010/main" val="16851558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143000"/>
          </a:xfrm>
        </p:spPr>
        <p:txBody>
          <a:bodyPr>
            <a:noAutofit/>
          </a:bodyPr>
          <a:lstStyle/>
          <a:p>
            <a:pPr algn="ctr"/>
            <a:r>
              <a:rPr lang="en-ZW" sz="4000" b="1" dirty="0">
                <a:latin typeface="Bookman Old Style" panose="02050604050505020204" pitchFamily="18" charset="0"/>
              </a:rPr>
              <a:t>Market Foreclosure</a:t>
            </a:r>
          </a:p>
        </p:txBody>
      </p:sp>
      <p:sp>
        <p:nvSpPr>
          <p:cNvPr id="3" name="Content Placeholder 2"/>
          <p:cNvSpPr>
            <a:spLocks noGrp="1"/>
          </p:cNvSpPr>
          <p:nvPr>
            <p:ph idx="1"/>
          </p:nvPr>
        </p:nvSpPr>
        <p:spPr>
          <a:xfrm>
            <a:off x="457200" y="1371600"/>
            <a:ext cx="8382000" cy="4953000"/>
          </a:xfrm>
        </p:spPr>
        <p:txBody>
          <a:bodyPr>
            <a:normAutofit fontScale="85000" lnSpcReduction="20000"/>
          </a:bodyPr>
          <a:lstStyle/>
          <a:p>
            <a:pPr lvl="0" algn="just"/>
            <a:r>
              <a:rPr lang="af-ZA" dirty="0"/>
              <a:t>The Commission ruled that the agreements by the Associations and the other big players was abusive and foreclosed the market for saw milling. </a:t>
            </a:r>
          </a:p>
          <a:p>
            <a:pPr lvl="0" algn="just"/>
            <a:endParaRPr lang="af-ZA" dirty="0"/>
          </a:p>
          <a:p>
            <a:pPr marL="514350" lvl="0" indent="-514350" algn="just">
              <a:buFont typeface="+mj-lt"/>
              <a:buAutoNum type="arabicPeriod"/>
            </a:pPr>
            <a:r>
              <a:rPr lang="af-ZA" dirty="0"/>
              <a:t>The Commission directed that ZAFFICO come up with and implement a competitive process starting in the 2015 financial year of allocating the soft and hard wood licences for both existing and potential saw mill applicants.</a:t>
            </a:r>
          </a:p>
          <a:p>
            <a:pPr marL="514350" lvl="0" indent="-514350" algn="just">
              <a:buFont typeface="+mj-lt"/>
              <a:buAutoNum type="arabicPeriod"/>
            </a:pPr>
            <a:endParaRPr lang="af-ZA" dirty="0"/>
          </a:p>
          <a:p>
            <a:pPr marL="514350" lvl="0" indent="-514350" algn="just">
              <a:buFont typeface="+mj-lt"/>
              <a:buAutoNum type="arabicPeriod"/>
            </a:pPr>
            <a:r>
              <a:rPr lang="af-ZA" dirty="0"/>
              <a:t>The Commission further directed that all companies in the market be given licences using this process.</a:t>
            </a:r>
          </a:p>
          <a:p>
            <a:pPr marL="514350" lvl="0" indent="-514350" algn="just">
              <a:buFont typeface="+mj-lt"/>
              <a:buAutoNum type="arabicPeriod"/>
            </a:pPr>
            <a:endParaRPr lang="af-ZA" dirty="0"/>
          </a:p>
          <a:p>
            <a:pPr marL="514350" lvl="0" indent="-514350" algn="just">
              <a:buFont typeface="+mj-lt"/>
              <a:buAutoNum type="arabicPeriod"/>
            </a:pPr>
            <a:r>
              <a:rPr lang="af-ZA" dirty="0"/>
              <a:t>The Commission advised Government to </a:t>
            </a:r>
            <a:r>
              <a:rPr lang="en-ZW" dirty="0"/>
              <a:t>come</a:t>
            </a:r>
            <a:r>
              <a:rPr lang="af-ZA" dirty="0"/>
              <a:t> up with a deliberate policy for saw millers to be engaged in replanting trees in order to promote sustainable forest management.</a:t>
            </a:r>
          </a:p>
          <a:p>
            <a:pPr algn="just"/>
            <a:endParaRPr lang="en-ZW" dirty="0"/>
          </a:p>
        </p:txBody>
      </p:sp>
      <p:sp>
        <p:nvSpPr>
          <p:cNvPr id="5" name="Footer Placeholder 4"/>
          <p:cNvSpPr>
            <a:spLocks noGrp="1"/>
          </p:cNvSpPr>
          <p:nvPr>
            <p:ph type="ftr" sz="quarter" idx="11"/>
          </p:nvPr>
        </p:nvSpPr>
        <p:spPr>
          <a:xfrm>
            <a:off x="2667000" y="6356351"/>
            <a:ext cx="3505200" cy="365125"/>
          </a:xfrm>
        </p:spPr>
        <p:txBody>
          <a:bodyPr/>
          <a:lstStyle/>
          <a:p>
            <a:r>
              <a:rPr lang="en-ZW" dirty="0"/>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10</a:t>
            </a:fld>
            <a:endParaRPr lang="en-ZW"/>
          </a:p>
        </p:txBody>
      </p:sp>
    </p:spTree>
    <p:extLst>
      <p:ext uri="{BB962C8B-B14F-4D97-AF65-F5344CB8AC3E}">
        <p14:creationId xmlns:p14="http://schemas.microsoft.com/office/powerpoint/2010/main" val="6125367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382000" cy="838200"/>
          </a:xfrm>
        </p:spPr>
        <p:txBody>
          <a:bodyPr>
            <a:noAutofit/>
          </a:bodyPr>
          <a:lstStyle/>
          <a:p>
            <a:pPr algn="ctr"/>
            <a:r>
              <a:rPr lang="en-ZW" sz="4000" b="1" dirty="0">
                <a:latin typeface="Bookman Old Style" pitchFamily="18" charset="0"/>
              </a:rPr>
              <a:t>Conclusion </a:t>
            </a:r>
          </a:p>
        </p:txBody>
      </p:sp>
      <p:sp>
        <p:nvSpPr>
          <p:cNvPr id="3" name="Content Placeholder 2"/>
          <p:cNvSpPr>
            <a:spLocks noGrp="1"/>
          </p:cNvSpPr>
          <p:nvPr>
            <p:ph idx="1"/>
          </p:nvPr>
        </p:nvSpPr>
        <p:spPr>
          <a:xfrm>
            <a:off x="457200" y="1371600"/>
            <a:ext cx="8382000" cy="4953000"/>
          </a:xfrm>
        </p:spPr>
        <p:txBody>
          <a:bodyPr>
            <a:normAutofit lnSpcReduction="10000"/>
          </a:bodyPr>
          <a:lstStyle/>
          <a:p>
            <a:pPr lvl="0" algn="just"/>
            <a:r>
              <a:rPr lang="en-ZW" dirty="0"/>
              <a:t>The new Forest Act of 2015 has dealt with concerns of private sector participation in forests. </a:t>
            </a:r>
          </a:p>
          <a:p>
            <a:pPr marL="0" indent="0" algn="just">
              <a:buNone/>
            </a:pPr>
            <a:r>
              <a:rPr lang="en-ZW" dirty="0"/>
              <a:t> </a:t>
            </a:r>
            <a:endParaRPr lang="af-ZA" dirty="0"/>
          </a:p>
          <a:p>
            <a:pPr lvl="0" algn="just"/>
            <a:r>
              <a:rPr lang="en-ZW" dirty="0"/>
              <a:t>ZAFFICO has since come up with a competitive bidding process  where saw millers have been allocated to different bands and are allocated licences following the bands.</a:t>
            </a:r>
          </a:p>
          <a:p>
            <a:pPr marL="0" lvl="0" indent="0" algn="just">
              <a:buNone/>
            </a:pPr>
            <a:endParaRPr lang="en-ZW" dirty="0"/>
          </a:p>
          <a:p>
            <a:pPr lvl="0" algn="just"/>
            <a:r>
              <a:rPr lang="en-ZW" dirty="0"/>
              <a:t>This has further increased the number of small scale saw millers by 450 (new entrants) with a trickle-down effect of increasing employment levels by 5,000 directly employed and 5 000 indirect jobs. </a:t>
            </a:r>
            <a:endParaRPr lang="af-ZA" dirty="0"/>
          </a:p>
          <a:p>
            <a:pPr algn="just"/>
            <a:endParaRPr lang="en-ZW" dirty="0"/>
          </a:p>
        </p:txBody>
      </p:sp>
      <p:sp>
        <p:nvSpPr>
          <p:cNvPr id="5" name="Footer Placeholder 4"/>
          <p:cNvSpPr>
            <a:spLocks noGrp="1"/>
          </p:cNvSpPr>
          <p:nvPr>
            <p:ph type="ftr" sz="quarter" idx="11"/>
          </p:nvPr>
        </p:nvSpPr>
        <p:spPr>
          <a:xfrm>
            <a:off x="2667000" y="6356351"/>
            <a:ext cx="3505200" cy="365125"/>
          </a:xfrm>
        </p:spPr>
        <p:txBody>
          <a:bodyPr/>
          <a:lstStyle/>
          <a:p>
            <a:r>
              <a:rPr lang="en-ZW" dirty="0"/>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11</a:t>
            </a:fld>
            <a:endParaRPr lang="en-ZW"/>
          </a:p>
        </p:txBody>
      </p:sp>
    </p:spTree>
    <p:extLst>
      <p:ext uri="{BB962C8B-B14F-4D97-AF65-F5344CB8AC3E}">
        <p14:creationId xmlns:p14="http://schemas.microsoft.com/office/powerpoint/2010/main" val="2838384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2438400"/>
          </a:xfrm>
        </p:spPr>
        <p:txBody>
          <a:bodyPr>
            <a:normAutofit fontScale="77500" lnSpcReduction="20000"/>
          </a:bodyPr>
          <a:lstStyle/>
          <a:p>
            <a:pPr algn="ctr">
              <a:buNone/>
            </a:pPr>
            <a:endParaRPr lang="en-US" sz="2400" b="1" dirty="0"/>
          </a:p>
          <a:p>
            <a:pPr algn="ctr">
              <a:buNone/>
            </a:pPr>
            <a:endParaRPr lang="en-US" sz="2400" b="1" dirty="0"/>
          </a:p>
          <a:p>
            <a:pPr algn="ctr">
              <a:buNone/>
            </a:pPr>
            <a:endParaRPr lang="en-US" sz="2400" b="1" dirty="0"/>
          </a:p>
          <a:p>
            <a:pPr algn="ctr">
              <a:buNone/>
            </a:pPr>
            <a:r>
              <a:rPr lang="en-US" sz="4000" b="1" dirty="0">
                <a:cs typeface="Times New Roman" pitchFamily="18" charset="0"/>
              </a:rPr>
              <a:t>THANK YOU </a:t>
            </a:r>
            <a:r>
              <a:rPr lang="en-GB" sz="4000" b="1" dirty="0">
                <a:cs typeface="Times New Roman" pitchFamily="18" charset="0"/>
              </a:rPr>
              <a:t>FOR YOUR  ATTENTION </a:t>
            </a:r>
          </a:p>
          <a:p>
            <a:pPr algn="ctr">
              <a:buNone/>
            </a:pPr>
            <a:r>
              <a:rPr lang="en-US" sz="4000" b="1" dirty="0">
                <a:cs typeface="Times New Roman" pitchFamily="18" charset="0"/>
              </a:rPr>
              <a:t>AND </a:t>
            </a:r>
          </a:p>
          <a:p>
            <a:pPr algn="ctr">
              <a:buNone/>
            </a:pPr>
            <a:r>
              <a:rPr lang="en-US" sz="4000" b="1" dirty="0">
                <a:cs typeface="Times New Roman" pitchFamily="18" charset="0"/>
              </a:rPr>
              <a:t>GOD BLESS YOU</a:t>
            </a:r>
          </a:p>
          <a:p>
            <a:endParaRPr lang="en-ZW" dirty="0"/>
          </a:p>
        </p:txBody>
      </p:sp>
      <p:sp>
        <p:nvSpPr>
          <p:cNvPr id="5" name="Footer Placeholder 4"/>
          <p:cNvSpPr>
            <a:spLocks noGrp="1"/>
          </p:cNvSpPr>
          <p:nvPr>
            <p:ph type="ftr" sz="quarter" idx="11"/>
          </p:nvPr>
        </p:nvSpPr>
        <p:spPr>
          <a:xfrm>
            <a:off x="2667000" y="6356351"/>
            <a:ext cx="3962400" cy="365125"/>
          </a:xfrm>
        </p:spPr>
        <p:txBody>
          <a:bodyPr/>
          <a:lstStyle/>
          <a:p>
            <a:r>
              <a:rPr lang="en-ZW" b="1" dirty="0"/>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12</a:t>
            </a:fld>
            <a:endParaRPr lang="en-ZW"/>
          </a:p>
        </p:txBody>
      </p:sp>
    </p:spTree>
    <p:extLst>
      <p:ext uri="{BB962C8B-B14F-4D97-AF65-F5344CB8AC3E}">
        <p14:creationId xmlns:p14="http://schemas.microsoft.com/office/powerpoint/2010/main" val="2888415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229600" cy="1143000"/>
          </a:xfrm>
        </p:spPr>
        <p:txBody>
          <a:bodyPr>
            <a:noAutofit/>
          </a:bodyPr>
          <a:lstStyle/>
          <a:p>
            <a:pPr lvl="1" algn="l" rtl="0">
              <a:spcBef>
                <a:spcPct val="0"/>
              </a:spcBef>
            </a:pPr>
            <a:br>
              <a:rPr lang="en-US" sz="3200" b="1" dirty="0">
                <a:solidFill>
                  <a:schemeClr val="tx1"/>
                </a:solidFill>
                <a:latin typeface="+mn-lt"/>
              </a:rPr>
            </a:br>
            <a:br>
              <a:rPr lang="en-US" sz="3200" b="1" dirty="0">
                <a:solidFill>
                  <a:schemeClr val="tx1"/>
                </a:solidFill>
                <a:latin typeface="+mn-lt"/>
              </a:rPr>
            </a:br>
            <a:r>
              <a:rPr lang="en-US" sz="2800" b="1" kern="1200" dirty="0">
                <a:solidFill>
                  <a:schemeClr val="tx2"/>
                </a:solidFill>
                <a:latin typeface="Bookman Old Style" panose="02050604050505020204" pitchFamily="18" charset="0"/>
                <a:ea typeface="+mj-ea"/>
                <a:cs typeface="+mj-cs"/>
              </a:rPr>
              <a:t>Outline</a:t>
            </a:r>
            <a:r>
              <a:rPr lang="en-US" sz="2800" b="1" dirty="0">
                <a:solidFill>
                  <a:schemeClr val="tx1"/>
                </a:solidFill>
                <a:latin typeface="+mn-lt"/>
              </a:rPr>
              <a:t> </a:t>
            </a:r>
            <a:r>
              <a:rPr lang="en-US" sz="2800" b="1" kern="1200" dirty="0">
                <a:solidFill>
                  <a:schemeClr val="tx2"/>
                </a:solidFill>
                <a:latin typeface="Bookman Old Style" panose="02050604050505020204" pitchFamily="18" charset="0"/>
                <a:ea typeface="+mj-ea"/>
                <a:cs typeface="+mj-cs"/>
              </a:rPr>
              <a:t>of the Presentation</a:t>
            </a:r>
            <a:br>
              <a:rPr lang="en-US" sz="2800" b="1" kern="1200" dirty="0">
                <a:solidFill>
                  <a:schemeClr val="tx2"/>
                </a:solidFill>
                <a:latin typeface="Bookman Old Style" panose="02050604050505020204" pitchFamily="18" charset="0"/>
                <a:ea typeface="+mj-ea"/>
                <a:cs typeface="+mj-cs"/>
              </a:rPr>
            </a:br>
            <a:endParaRPr lang="en-GB" sz="2800" b="1" kern="1200" dirty="0">
              <a:solidFill>
                <a:schemeClr val="tx2"/>
              </a:solidFill>
              <a:latin typeface="Bookman Old Style" panose="02050604050505020204" pitchFamily="18" charset="0"/>
              <a:ea typeface="+mj-ea"/>
              <a:cs typeface="+mj-cs"/>
            </a:endParaRPr>
          </a:p>
        </p:txBody>
      </p:sp>
      <p:sp>
        <p:nvSpPr>
          <p:cNvPr id="3" name="Content Placeholder 2"/>
          <p:cNvSpPr>
            <a:spLocks noGrp="1"/>
          </p:cNvSpPr>
          <p:nvPr>
            <p:ph idx="1"/>
          </p:nvPr>
        </p:nvSpPr>
        <p:spPr>
          <a:xfrm>
            <a:off x="304800" y="1295400"/>
            <a:ext cx="8229600" cy="4191000"/>
          </a:xfrm>
        </p:spPr>
        <p:txBody>
          <a:bodyPr>
            <a:normAutofit/>
          </a:bodyPr>
          <a:lstStyle/>
          <a:p>
            <a:pPr>
              <a:lnSpc>
                <a:spcPct val="90000"/>
              </a:lnSpc>
              <a:buFont typeface="Wingdings" pitchFamily="2" charset="2"/>
              <a:buChar char="q"/>
              <a:defRPr/>
            </a:pPr>
            <a:r>
              <a:rPr lang="en-US" sz="2400" b="1" dirty="0"/>
              <a:t>Introduction</a:t>
            </a:r>
          </a:p>
          <a:p>
            <a:pPr>
              <a:lnSpc>
                <a:spcPct val="90000"/>
              </a:lnSpc>
              <a:buFont typeface="Wingdings" pitchFamily="2" charset="2"/>
              <a:buChar char="q"/>
              <a:defRPr/>
            </a:pPr>
            <a:r>
              <a:rPr lang="en-US" sz="2400" b="1" dirty="0"/>
              <a:t>Problem statement</a:t>
            </a:r>
          </a:p>
          <a:p>
            <a:pPr>
              <a:lnSpc>
                <a:spcPct val="90000"/>
              </a:lnSpc>
              <a:buFont typeface="Wingdings" pitchFamily="2" charset="2"/>
              <a:buChar char="q"/>
              <a:defRPr/>
            </a:pPr>
            <a:r>
              <a:rPr lang="en-US" sz="2400" b="1" dirty="0"/>
              <a:t>Market Structure and Players </a:t>
            </a:r>
          </a:p>
          <a:p>
            <a:pPr>
              <a:lnSpc>
                <a:spcPct val="90000"/>
              </a:lnSpc>
              <a:buFont typeface="Wingdings" pitchFamily="2" charset="2"/>
              <a:buChar char="q"/>
              <a:defRPr/>
            </a:pPr>
            <a:r>
              <a:rPr lang="en-ZW" sz="2400" b="1" dirty="0"/>
              <a:t>Regulations and Regulators in the Forestry Sector</a:t>
            </a:r>
          </a:p>
          <a:p>
            <a:pPr>
              <a:lnSpc>
                <a:spcPct val="90000"/>
              </a:lnSpc>
              <a:buFont typeface="Wingdings" pitchFamily="2" charset="2"/>
              <a:buChar char="q"/>
              <a:defRPr/>
            </a:pPr>
            <a:r>
              <a:rPr lang="en-ZW" sz="2400" b="1" dirty="0"/>
              <a:t>Competition issues in Sector</a:t>
            </a:r>
          </a:p>
          <a:p>
            <a:pPr>
              <a:lnSpc>
                <a:spcPct val="90000"/>
              </a:lnSpc>
              <a:buFont typeface="Wingdings" pitchFamily="2" charset="2"/>
              <a:buChar char="q"/>
              <a:defRPr/>
            </a:pPr>
            <a:r>
              <a:rPr lang="en-ZW" sz="2400" b="1" dirty="0"/>
              <a:t>Competition Reforms in the Industry</a:t>
            </a:r>
          </a:p>
          <a:p>
            <a:pPr>
              <a:lnSpc>
                <a:spcPct val="90000"/>
              </a:lnSpc>
              <a:buFont typeface="Wingdings" pitchFamily="2" charset="2"/>
              <a:buChar char="q"/>
              <a:defRPr/>
            </a:pPr>
            <a:r>
              <a:rPr lang="en-ZW" sz="2400" b="1" dirty="0"/>
              <a:t>Impact of Competition Reforms</a:t>
            </a:r>
            <a:endParaRPr lang="en-US" sz="2400" b="1" dirty="0"/>
          </a:p>
          <a:p>
            <a:pPr>
              <a:lnSpc>
                <a:spcPct val="90000"/>
              </a:lnSpc>
              <a:buFont typeface="Wingdings" pitchFamily="2" charset="2"/>
              <a:buChar char="q"/>
              <a:defRPr/>
            </a:pPr>
            <a:r>
              <a:rPr lang="en-US" sz="2400" b="1" dirty="0"/>
              <a:t>Conclusion</a:t>
            </a:r>
          </a:p>
          <a:p>
            <a:pPr lvl="1" algn="just">
              <a:buClr>
                <a:schemeClr val="tx1"/>
              </a:buClr>
              <a:buFont typeface="Wingdings" pitchFamily="2" charset="2"/>
              <a:buChar char="§"/>
            </a:pPr>
            <a:endParaRPr lang="en-GB" sz="2000" b="1" dirty="0">
              <a:latin typeface="Constantia" pitchFamily="18" charset="0"/>
            </a:endParaRPr>
          </a:p>
        </p:txBody>
      </p:sp>
      <p:sp>
        <p:nvSpPr>
          <p:cNvPr id="5" name="Footer Placeholder 4"/>
          <p:cNvSpPr>
            <a:spLocks noGrp="1"/>
          </p:cNvSpPr>
          <p:nvPr>
            <p:ph type="ftr" sz="quarter" idx="11"/>
          </p:nvPr>
        </p:nvSpPr>
        <p:spPr>
          <a:xfrm>
            <a:off x="2667000" y="6356351"/>
            <a:ext cx="4038600" cy="365125"/>
          </a:xfrm>
        </p:spPr>
        <p:txBody>
          <a:bodyPr/>
          <a:lstStyle/>
          <a:p>
            <a:r>
              <a:rPr lang="en-ZW" b="1" dirty="0">
                <a:latin typeface="Constantia" pitchFamily="18" charset="0"/>
              </a:rPr>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latin typeface="Constantia" pitchFamily="18" charset="0"/>
              </a:rPr>
              <a:pPr/>
              <a:t>2</a:t>
            </a:fld>
            <a:endParaRPr lang="en-ZW">
              <a:latin typeface="Constantia"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838200"/>
          </a:xfrm>
        </p:spPr>
        <p:txBody>
          <a:bodyPr>
            <a:normAutofit/>
          </a:bodyPr>
          <a:lstStyle/>
          <a:p>
            <a:pPr algn="ctr"/>
            <a:r>
              <a:rPr lang="en-ZW" sz="4000" b="1" dirty="0">
                <a:latin typeface="Bookman Old Style" panose="02050604050505020204" pitchFamily="18" charset="0"/>
              </a:rPr>
              <a:t>Introduction</a:t>
            </a:r>
          </a:p>
        </p:txBody>
      </p:sp>
      <p:sp>
        <p:nvSpPr>
          <p:cNvPr id="3" name="Content Placeholder 2"/>
          <p:cNvSpPr>
            <a:spLocks noGrp="1"/>
          </p:cNvSpPr>
          <p:nvPr>
            <p:ph idx="1"/>
          </p:nvPr>
        </p:nvSpPr>
        <p:spPr>
          <a:xfrm>
            <a:off x="457200" y="1219200"/>
            <a:ext cx="8229600" cy="5105400"/>
          </a:xfrm>
        </p:spPr>
        <p:txBody>
          <a:bodyPr>
            <a:normAutofit fontScale="92500" lnSpcReduction="10000"/>
          </a:bodyPr>
          <a:lstStyle/>
          <a:p>
            <a:pPr algn="just"/>
            <a:endParaRPr lang="en-ZW" sz="2800" dirty="0"/>
          </a:p>
          <a:p>
            <a:pPr algn="just"/>
            <a:r>
              <a:rPr lang="en-ZW" sz="2800" dirty="0"/>
              <a:t>Approximately 67% (49,468,000 ha) of Zambia’s land surface is covered by forest (FAO, 2011).</a:t>
            </a:r>
          </a:p>
          <a:p>
            <a:pPr marL="0" indent="0" algn="just">
              <a:buNone/>
            </a:pPr>
            <a:endParaRPr lang="en-ZW" sz="2800" dirty="0"/>
          </a:p>
          <a:p>
            <a:pPr algn="just"/>
            <a:r>
              <a:rPr lang="en-ZW" sz="2800" dirty="0"/>
              <a:t>The forestry and wood sector has contributed up to 5.2% of GDP to the national economy in the past. </a:t>
            </a:r>
          </a:p>
          <a:p>
            <a:pPr marL="0" indent="0" algn="just">
              <a:buNone/>
            </a:pPr>
            <a:endParaRPr lang="en-ZW" sz="2800" dirty="0"/>
          </a:p>
          <a:p>
            <a:pPr algn="just"/>
            <a:r>
              <a:rPr lang="en-ZW" sz="2800" dirty="0"/>
              <a:t>Actual value could be higher than what is currently being accounted for (FAO, 2012 </a:t>
            </a:r>
            <a:r>
              <a:rPr lang="en-ZW" sz="2800" dirty="0" err="1"/>
              <a:t>a&amp;b</a:t>
            </a:r>
            <a:r>
              <a:rPr lang="en-ZW" sz="2800" dirty="0"/>
              <a:t>) due to the inadequate accountability of the contribution of illegal or unregulated activities such as charcoal production.</a:t>
            </a:r>
            <a:r>
              <a:rPr lang="af-ZA" sz="2800" dirty="0"/>
              <a:t> </a:t>
            </a:r>
            <a:r>
              <a:rPr lang="en-ZW" sz="2800" dirty="0"/>
              <a:t>(</a:t>
            </a:r>
            <a:r>
              <a:rPr lang="en-ZW" sz="2800" dirty="0" err="1"/>
              <a:t>Kokwe</a:t>
            </a:r>
            <a:r>
              <a:rPr lang="en-ZW" sz="2800" dirty="0"/>
              <a:t> and </a:t>
            </a:r>
            <a:r>
              <a:rPr lang="en-ZW" sz="2800" dirty="0" err="1"/>
              <a:t>Mickels-Kokwe</a:t>
            </a:r>
            <a:r>
              <a:rPr lang="en-ZW" sz="2800" dirty="0"/>
              <a:t>, 2012).</a:t>
            </a:r>
            <a:endParaRPr lang="af-ZA" sz="2800" dirty="0"/>
          </a:p>
          <a:p>
            <a:pPr marL="0" indent="0" algn="just">
              <a:buNone/>
            </a:pPr>
            <a:endParaRPr lang="en-ZW" sz="2800" dirty="0"/>
          </a:p>
          <a:p>
            <a:pPr marL="0" indent="0" algn="just">
              <a:buNone/>
            </a:pPr>
            <a:endParaRPr lang="en-ZW" sz="2800" dirty="0"/>
          </a:p>
          <a:p>
            <a:pPr algn="just"/>
            <a:endParaRPr lang="en-ZW" sz="2800" dirty="0"/>
          </a:p>
        </p:txBody>
      </p:sp>
      <p:sp>
        <p:nvSpPr>
          <p:cNvPr id="6" name="Slide Number Placeholder 5"/>
          <p:cNvSpPr>
            <a:spLocks noGrp="1"/>
          </p:cNvSpPr>
          <p:nvPr>
            <p:ph type="sldNum" sz="quarter" idx="12"/>
          </p:nvPr>
        </p:nvSpPr>
        <p:spPr/>
        <p:txBody>
          <a:bodyPr/>
          <a:lstStyle/>
          <a:p>
            <a:fld id="{3AB4E190-67A4-45D7-9A0F-F3CDE87C54D3}" type="slidenum">
              <a:rPr lang="en-ZW" smtClean="0"/>
              <a:pPr/>
              <a:t>3</a:t>
            </a:fld>
            <a:endParaRPr lang="en-ZW"/>
          </a:p>
        </p:txBody>
      </p:sp>
    </p:spTree>
    <p:extLst>
      <p:ext uri="{BB962C8B-B14F-4D97-AF65-F5344CB8AC3E}">
        <p14:creationId xmlns:p14="http://schemas.microsoft.com/office/powerpoint/2010/main" val="778967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838200"/>
          </a:xfrm>
        </p:spPr>
        <p:txBody>
          <a:bodyPr>
            <a:normAutofit/>
          </a:bodyPr>
          <a:lstStyle/>
          <a:p>
            <a:pPr algn="ctr"/>
            <a:r>
              <a:rPr lang="en-ZW" sz="4000" b="1" dirty="0">
                <a:latin typeface="Bookman Old Style" panose="02050604050505020204" pitchFamily="18" charset="0"/>
              </a:rPr>
              <a:t>Introduction</a:t>
            </a:r>
          </a:p>
        </p:txBody>
      </p:sp>
      <p:sp>
        <p:nvSpPr>
          <p:cNvPr id="3" name="Content Placeholder 2"/>
          <p:cNvSpPr>
            <a:spLocks noGrp="1"/>
          </p:cNvSpPr>
          <p:nvPr>
            <p:ph idx="1"/>
          </p:nvPr>
        </p:nvSpPr>
        <p:spPr>
          <a:xfrm>
            <a:off x="457200" y="1219200"/>
            <a:ext cx="8229600" cy="5105400"/>
          </a:xfrm>
        </p:spPr>
        <p:txBody>
          <a:bodyPr>
            <a:normAutofit fontScale="92500"/>
          </a:bodyPr>
          <a:lstStyle/>
          <a:p>
            <a:pPr lvl="0" algn="just"/>
            <a:r>
              <a:rPr lang="en-ZW" sz="2400" dirty="0">
                <a:latin typeface="Bookman Old Style" panose="02050604050505020204" pitchFamily="18" charset="0"/>
              </a:rPr>
              <a:t>The types of forests in Zambia include Forest Reserves, Plantations, National Parks, Game Management Area Forests, and Woodlands.</a:t>
            </a:r>
          </a:p>
          <a:p>
            <a:pPr lvl="0" algn="just"/>
            <a:endParaRPr lang="en-ZW" sz="2800" dirty="0">
              <a:latin typeface="Bookman Old Style" panose="02050604050505020204" pitchFamily="18" charset="0"/>
            </a:endParaRPr>
          </a:p>
          <a:p>
            <a:pPr algn="just"/>
            <a:r>
              <a:rPr lang="en-ZW" sz="2400" dirty="0">
                <a:latin typeface="Bookman Old Style" panose="02050604050505020204" pitchFamily="18" charset="0"/>
              </a:rPr>
              <a:t>Plantation forests in Zambia occupy approximately 55,000 hectares mainly pine, eucalyptus and </a:t>
            </a:r>
            <a:r>
              <a:rPr lang="en-ZW" sz="2400" dirty="0" err="1">
                <a:latin typeface="Bookman Old Style" panose="02050604050505020204" pitchFamily="18" charset="0"/>
              </a:rPr>
              <a:t>gmelina</a:t>
            </a:r>
            <a:r>
              <a:rPr lang="en-ZW" sz="2400" dirty="0">
                <a:latin typeface="Bookman Old Style" panose="02050604050505020204" pitchFamily="18" charset="0"/>
              </a:rPr>
              <a:t>.</a:t>
            </a:r>
          </a:p>
          <a:p>
            <a:pPr marL="0" indent="0" algn="just">
              <a:buNone/>
            </a:pPr>
            <a:endParaRPr lang="en-ZW" sz="2400" dirty="0">
              <a:latin typeface="Bookman Old Style" panose="02050604050505020204" pitchFamily="18" charset="0"/>
            </a:endParaRPr>
          </a:p>
          <a:p>
            <a:pPr algn="just"/>
            <a:r>
              <a:rPr lang="en-ZW" sz="2400" dirty="0">
                <a:latin typeface="Bookman Old Style" panose="02050604050505020204" pitchFamily="18" charset="0"/>
              </a:rPr>
              <a:t>50,000 hectares of these plantations are managed by ZAFFICO</a:t>
            </a:r>
          </a:p>
          <a:p>
            <a:pPr marL="0" indent="0" algn="just">
              <a:buNone/>
            </a:pPr>
            <a:endParaRPr lang="en-ZW" sz="2400" dirty="0">
              <a:latin typeface="Bookman Old Style" panose="02050604050505020204" pitchFamily="18" charset="0"/>
            </a:endParaRPr>
          </a:p>
          <a:p>
            <a:pPr algn="just"/>
            <a:r>
              <a:rPr lang="en-ZW" sz="2400" dirty="0">
                <a:latin typeface="Bookman Old Style" panose="02050604050505020204" pitchFamily="18" charset="0"/>
              </a:rPr>
              <a:t>The remaining 5,000 hectares is managed by the Forestry Department  also managing 7.4 million hectares in forest reserves.</a:t>
            </a:r>
          </a:p>
          <a:p>
            <a:pPr algn="just">
              <a:buNone/>
            </a:pPr>
            <a:endParaRPr lang="en-ZW" sz="2800" dirty="0"/>
          </a:p>
        </p:txBody>
      </p:sp>
      <p:sp>
        <p:nvSpPr>
          <p:cNvPr id="6" name="Slide Number Placeholder 5"/>
          <p:cNvSpPr>
            <a:spLocks noGrp="1"/>
          </p:cNvSpPr>
          <p:nvPr>
            <p:ph type="sldNum" sz="quarter" idx="12"/>
          </p:nvPr>
        </p:nvSpPr>
        <p:spPr/>
        <p:txBody>
          <a:bodyPr/>
          <a:lstStyle/>
          <a:p>
            <a:fld id="{3AB4E190-67A4-45D7-9A0F-F3CDE87C54D3}" type="slidenum">
              <a:rPr lang="en-ZW" smtClean="0"/>
              <a:pPr/>
              <a:t>4</a:t>
            </a:fld>
            <a:endParaRPr lang="en-ZW"/>
          </a:p>
        </p:txBody>
      </p:sp>
    </p:spTree>
    <p:extLst>
      <p:ext uri="{BB962C8B-B14F-4D97-AF65-F5344CB8AC3E}">
        <p14:creationId xmlns:p14="http://schemas.microsoft.com/office/powerpoint/2010/main" val="434470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8229600" cy="609600"/>
          </a:xfrm>
        </p:spPr>
        <p:txBody>
          <a:bodyPr>
            <a:normAutofit fontScale="90000"/>
          </a:bodyPr>
          <a:lstStyle/>
          <a:p>
            <a:pPr algn="ctr"/>
            <a:br>
              <a:rPr lang="en-US" sz="5400" b="1" dirty="0"/>
            </a:br>
            <a:endParaRPr lang="en-ZW" dirty="0"/>
          </a:p>
        </p:txBody>
      </p:sp>
      <p:sp>
        <p:nvSpPr>
          <p:cNvPr id="3" name="Content Placeholder 2"/>
          <p:cNvSpPr>
            <a:spLocks noGrp="1"/>
          </p:cNvSpPr>
          <p:nvPr>
            <p:ph idx="1"/>
          </p:nvPr>
        </p:nvSpPr>
        <p:spPr>
          <a:xfrm>
            <a:off x="457200" y="990600"/>
            <a:ext cx="8229600" cy="5334000"/>
          </a:xfrm>
        </p:spPr>
        <p:txBody>
          <a:bodyPr>
            <a:normAutofit fontScale="85000" lnSpcReduction="10000"/>
          </a:bodyPr>
          <a:lstStyle/>
          <a:p>
            <a:pPr marL="0" indent="0">
              <a:buNone/>
            </a:pPr>
            <a:endParaRPr lang="en-ZW" dirty="0"/>
          </a:p>
          <a:p>
            <a:pPr algn="just">
              <a:buFont typeface="Arial" panose="020B0604020202020204" pitchFamily="34" charset="0"/>
              <a:buChar char="•"/>
            </a:pPr>
            <a:r>
              <a:rPr lang="en-ZW" sz="3200" dirty="0"/>
              <a:t>The Forestry and wood products industry offers Zambia potential for economic growth and development of a viable export based economy.</a:t>
            </a:r>
          </a:p>
          <a:p>
            <a:pPr marL="0" indent="0" algn="just">
              <a:buNone/>
            </a:pPr>
            <a:endParaRPr lang="en-ZW" sz="3200" dirty="0"/>
          </a:p>
          <a:p>
            <a:pPr algn="just">
              <a:buFont typeface="Arial" panose="020B0604020202020204" pitchFamily="34" charset="0"/>
              <a:buChar char="•"/>
            </a:pPr>
            <a:r>
              <a:rPr lang="en-ZW" sz="3200" dirty="0"/>
              <a:t>The major challenge is that the forest reserves and plantations are finite resources and there has not been any active replanting. </a:t>
            </a:r>
          </a:p>
          <a:p>
            <a:pPr algn="just">
              <a:buFont typeface="Arial" panose="020B0604020202020204" pitchFamily="34" charset="0"/>
              <a:buChar char="•"/>
            </a:pPr>
            <a:endParaRPr lang="en-ZW" sz="3200" dirty="0"/>
          </a:p>
          <a:p>
            <a:pPr algn="just">
              <a:buFont typeface="Arial" panose="020B0604020202020204" pitchFamily="34" charset="0"/>
              <a:buChar char="•"/>
            </a:pPr>
            <a:r>
              <a:rPr lang="en-ZW" sz="3200" dirty="0"/>
              <a:t>Excessive lobbying by associations in the saw milling industry and uncompetitive agreements have tended to foreclose the market especially for new entrants who are often SMEs</a:t>
            </a:r>
          </a:p>
          <a:p>
            <a:pPr marL="0" indent="0" algn="just">
              <a:buNone/>
            </a:pPr>
            <a:endParaRPr lang="en-ZW" sz="3200" dirty="0"/>
          </a:p>
        </p:txBody>
      </p:sp>
      <p:sp>
        <p:nvSpPr>
          <p:cNvPr id="5" name="Footer Placeholder 4"/>
          <p:cNvSpPr>
            <a:spLocks noGrp="1"/>
          </p:cNvSpPr>
          <p:nvPr>
            <p:ph type="ftr" sz="quarter" idx="11"/>
          </p:nvPr>
        </p:nvSpPr>
        <p:spPr>
          <a:xfrm>
            <a:off x="2667000" y="6356351"/>
            <a:ext cx="3505200" cy="365125"/>
          </a:xfrm>
        </p:spPr>
        <p:txBody>
          <a:bodyPr/>
          <a:lstStyle/>
          <a:p>
            <a:r>
              <a:rPr lang="en-ZW" dirty="0"/>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5</a:t>
            </a:fld>
            <a:endParaRPr lang="en-ZW"/>
          </a:p>
        </p:txBody>
      </p:sp>
      <p:sp>
        <p:nvSpPr>
          <p:cNvPr id="7" name="Rectangle 6"/>
          <p:cNvSpPr/>
          <p:nvPr/>
        </p:nvSpPr>
        <p:spPr>
          <a:xfrm>
            <a:off x="990600" y="381000"/>
            <a:ext cx="6019799" cy="646331"/>
          </a:xfrm>
          <a:prstGeom prst="rect">
            <a:avLst/>
          </a:prstGeom>
        </p:spPr>
        <p:txBody>
          <a:bodyPr wrap="square">
            <a:spAutoFit/>
          </a:bodyPr>
          <a:lstStyle/>
          <a:p>
            <a:pPr lvl="0">
              <a:lnSpc>
                <a:spcPct val="90000"/>
              </a:lnSpc>
              <a:spcBef>
                <a:spcPct val="0"/>
              </a:spcBef>
              <a:buClr>
                <a:srgbClr val="0BD0D9"/>
              </a:buClr>
              <a:buSzPct val="95000"/>
              <a:defRPr/>
            </a:pPr>
            <a:r>
              <a:rPr lang="en-US" sz="4000" b="1" dirty="0">
                <a:solidFill>
                  <a:srgbClr val="04617B"/>
                </a:solidFill>
                <a:latin typeface="Bookman Old Style" panose="02050604050505020204" pitchFamily="18" charset="0"/>
                <a:ea typeface="+mj-ea"/>
                <a:cs typeface="+mj-cs"/>
              </a:rPr>
              <a:t>Problem Statement</a:t>
            </a:r>
          </a:p>
        </p:txBody>
      </p:sp>
    </p:spTree>
    <p:extLst>
      <p:ext uri="{BB962C8B-B14F-4D97-AF65-F5344CB8AC3E}">
        <p14:creationId xmlns:p14="http://schemas.microsoft.com/office/powerpoint/2010/main" val="3739981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pPr algn="ctr"/>
            <a:r>
              <a:rPr lang="en-ZW" sz="5400" b="1" dirty="0">
                <a:solidFill>
                  <a:srgbClr val="04617B"/>
                </a:solidFill>
                <a:latin typeface="Bookman Old Style" panose="02050604050505020204" pitchFamily="18" charset="0"/>
              </a:rPr>
              <a:t>Market Structure</a:t>
            </a:r>
            <a:endParaRPr lang="en-GB" dirty="0"/>
          </a:p>
        </p:txBody>
      </p:sp>
      <p:sp>
        <p:nvSpPr>
          <p:cNvPr id="4" name="Date Placeholder 3"/>
          <p:cNvSpPr>
            <a:spLocks noGrp="1"/>
          </p:cNvSpPr>
          <p:nvPr>
            <p:ph type="dt" sz="half" idx="10"/>
          </p:nvPr>
        </p:nvSpPr>
        <p:spPr/>
        <p:txBody>
          <a:bodyPr/>
          <a:lstStyle/>
          <a:p>
            <a:fld id="{B81E13A6-E05A-4CB0-A878-AE0F9D67F66D}" type="datetime1">
              <a:rPr lang="en-ZW" smtClean="0"/>
              <a:pPr/>
              <a:t>8/4/2024</a:t>
            </a:fld>
            <a:endParaRPr lang="en-ZW"/>
          </a:p>
        </p:txBody>
      </p:sp>
      <p:sp>
        <p:nvSpPr>
          <p:cNvPr id="5" name="Footer Placeholder 4"/>
          <p:cNvSpPr>
            <a:spLocks noGrp="1"/>
          </p:cNvSpPr>
          <p:nvPr>
            <p:ph type="ftr" sz="quarter" idx="11"/>
          </p:nvPr>
        </p:nvSpPr>
        <p:spPr>
          <a:xfrm>
            <a:off x="2209800" y="6356351"/>
            <a:ext cx="3810000" cy="365125"/>
          </a:xfrm>
        </p:spPr>
        <p:txBody>
          <a:bodyPr/>
          <a:lstStyle/>
          <a:p>
            <a:r>
              <a:rPr lang="en-ZW" dirty="0"/>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6</a:t>
            </a:fld>
            <a:endParaRPr lang="en-ZW"/>
          </a:p>
        </p:txBody>
      </p:sp>
      <p:pic>
        <p:nvPicPr>
          <p:cNvPr id="1028" name="Picture 4"/>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11021" b="4218"/>
          <a:stretch/>
        </p:blipFill>
        <p:spPr bwMode="auto">
          <a:xfrm>
            <a:off x="609601" y="1549400"/>
            <a:ext cx="8001000" cy="469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1283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105"/>
            <a:ext cx="8229600" cy="1143000"/>
          </a:xfrm>
        </p:spPr>
        <p:txBody>
          <a:bodyPr>
            <a:noAutofit/>
          </a:bodyPr>
          <a:lstStyle/>
          <a:p>
            <a:r>
              <a:rPr lang="en-ZW" sz="4000" b="1" dirty="0">
                <a:solidFill>
                  <a:srgbClr val="04617B"/>
                </a:solidFill>
                <a:latin typeface="Bookman Old Style" panose="02050604050505020204" pitchFamily="18" charset="0"/>
              </a:rPr>
              <a:t>Regulations and Regulators in the Forestry  and Wood Sector</a:t>
            </a:r>
          </a:p>
        </p:txBody>
      </p:sp>
      <p:sp>
        <p:nvSpPr>
          <p:cNvPr id="3" name="Content Placeholder 2"/>
          <p:cNvSpPr>
            <a:spLocks noGrp="1"/>
          </p:cNvSpPr>
          <p:nvPr>
            <p:ph idx="1"/>
          </p:nvPr>
        </p:nvSpPr>
        <p:spPr/>
        <p:txBody>
          <a:bodyPr>
            <a:normAutofit fontScale="92500" lnSpcReduction="20000"/>
          </a:bodyPr>
          <a:lstStyle/>
          <a:p>
            <a:pPr lvl="0" algn="just">
              <a:buFont typeface="Arial" panose="020B0604020202020204" pitchFamily="34" charset="0"/>
              <a:buChar char="•"/>
            </a:pPr>
            <a:r>
              <a:rPr lang="en-ZW" sz="3200" dirty="0"/>
              <a:t>The operations of the sector are guided by the Forest Act is enforced by the Forestry department under the Ministry of Tourism, Environment and Natural Resources (MTENR). </a:t>
            </a:r>
          </a:p>
          <a:p>
            <a:pPr marL="0" lvl="0" indent="0" algn="just">
              <a:buNone/>
            </a:pPr>
            <a:endParaRPr lang="en-ZW" sz="3200" dirty="0"/>
          </a:p>
          <a:p>
            <a:pPr lvl="0" algn="just">
              <a:buFont typeface="Arial" panose="020B0604020202020204" pitchFamily="34" charset="0"/>
              <a:buChar char="•"/>
            </a:pPr>
            <a:r>
              <a:rPr lang="en-ZW" sz="3200" dirty="0"/>
              <a:t>ZAFFICO a Government Parastatal tasked with the management plantations. </a:t>
            </a:r>
          </a:p>
          <a:p>
            <a:pPr lvl="0" algn="just">
              <a:buFont typeface="Arial" panose="020B0604020202020204" pitchFamily="34" charset="0"/>
              <a:buChar char="•"/>
            </a:pPr>
            <a:endParaRPr lang="en-ZW" sz="3200" dirty="0"/>
          </a:p>
          <a:p>
            <a:pPr lvl="0" algn="just">
              <a:buFont typeface="Arial" panose="020B0604020202020204" pitchFamily="34" charset="0"/>
              <a:buChar char="•"/>
            </a:pPr>
            <a:r>
              <a:rPr lang="en-ZW" sz="3200" dirty="0"/>
              <a:t>CCPC also regulates the sector to ensure fair competition.</a:t>
            </a:r>
            <a:endParaRPr lang="en-ZW" dirty="0"/>
          </a:p>
        </p:txBody>
      </p:sp>
      <p:sp>
        <p:nvSpPr>
          <p:cNvPr id="5" name="Footer Placeholder 4"/>
          <p:cNvSpPr>
            <a:spLocks noGrp="1"/>
          </p:cNvSpPr>
          <p:nvPr>
            <p:ph type="ftr" sz="quarter" idx="11"/>
          </p:nvPr>
        </p:nvSpPr>
        <p:spPr>
          <a:xfrm>
            <a:off x="2667000" y="6356351"/>
            <a:ext cx="3505200" cy="365125"/>
          </a:xfrm>
        </p:spPr>
        <p:txBody>
          <a:bodyPr/>
          <a:lstStyle/>
          <a:p>
            <a:r>
              <a:rPr lang="en-ZW" dirty="0"/>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7</a:t>
            </a:fld>
            <a:endParaRPr lang="en-ZW"/>
          </a:p>
        </p:txBody>
      </p:sp>
    </p:spTree>
    <p:extLst>
      <p:ext uri="{BB962C8B-B14F-4D97-AF65-F5344CB8AC3E}">
        <p14:creationId xmlns:p14="http://schemas.microsoft.com/office/powerpoint/2010/main" val="3020285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876"/>
            <a:ext cx="8229600" cy="1143000"/>
          </a:xfrm>
        </p:spPr>
        <p:txBody>
          <a:bodyPr>
            <a:noAutofit/>
          </a:bodyPr>
          <a:lstStyle/>
          <a:p>
            <a:r>
              <a:rPr lang="en-ZW" sz="4000" b="1" dirty="0">
                <a:solidFill>
                  <a:srgbClr val="04617B"/>
                </a:solidFill>
                <a:latin typeface="Bookman Old Style" panose="02050604050505020204" pitchFamily="18" charset="0"/>
              </a:rPr>
              <a:t>Competition Issues in the Market </a:t>
            </a:r>
          </a:p>
        </p:txBody>
      </p:sp>
      <p:sp>
        <p:nvSpPr>
          <p:cNvPr id="3" name="Content Placeholder 2"/>
          <p:cNvSpPr>
            <a:spLocks noGrp="1"/>
          </p:cNvSpPr>
          <p:nvPr>
            <p:ph idx="1"/>
          </p:nvPr>
        </p:nvSpPr>
        <p:spPr>
          <a:xfrm>
            <a:off x="228600" y="1361876"/>
            <a:ext cx="8458200" cy="4962724"/>
          </a:xfrm>
        </p:spPr>
        <p:txBody>
          <a:bodyPr>
            <a:normAutofit fontScale="85000" lnSpcReduction="20000"/>
          </a:bodyPr>
          <a:lstStyle/>
          <a:p>
            <a:pPr algn="just"/>
            <a:endParaRPr lang="en-ZW" sz="3200" dirty="0"/>
          </a:p>
          <a:p>
            <a:pPr algn="just"/>
            <a:r>
              <a:rPr lang="en-ZW" sz="3600" dirty="0"/>
              <a:t>The existing structural barrier to entry in this sector is the number of years it takes for forest trees to mature which is about 20 to 25 years and the acquisition of large tracks of land suitable for tree plantation.</a:t>
            </a:r>
          </a:p>
          <a:p>
            <a:pPr marL="0" indent="0" algn="just">
              <a:buNone/>
            </a:pPr>
            <a:endParaRPr lang="en-ZW" sz="3600" dirty="0"/>
          </a:p>
          <a:p>
            <a:pPr algn="just"/>
            <a:r>
              <a:rPr lang="en-ZW" sz="3600" dirty="0"/>
              <a:t>There is only one source of raw materials for with plantations with limited stock.</a:t>
            </a:r>
          </a:p>
          <a:p>
            <a:pPr algn="just">
              <a:buNone/>
            </a:pPr>
            <a:endParaRPr lang="en-ZW" sz="3600" dirty="0"/>
          </a:p>
          <a:p>
            <a:pPr algn="just"/>
            <a:r>
              <a:rPr lang="en-ZW" sz="3600" dirty="0"/>
              <a:t> The number of saw millers continues to rise.</a:t>
            </a:r>
          </a:p>
          <a:p>
            <a:pPr algn="just">
              <a:buNone/>
            </a:pPr>
            <a:endParaRPr lang="en-ZW" sz="3600" dirty="0"/>
          </a:p>
          <a:p>
            <a:pPr algn="just">
              <a:buNone/>
            </a:pPr>
            <a:endParaRPr lang="en-ZW" sz="3600" dirty="0"/>
          </a:p>
        </p:txBody>
      </p:sp>
      <p:sp>
        <p:nvSpPr>
          <p:cNvPr id="5" name="Footer Placeholder 4"/>
          <p:cNvSpPr>
            <a:spLocks noGrp="1"/>
          </p:cNvSpPr>
          <p:nvPr>
            <p:ph type="ftr" sz="quarter" idx="11"/>
          </p:nvPr>
        </p:nvSpPr>
        <p:spPr>
          <a:xfrm>
            <a:off x="2667000" y="6356351"/>
            <a:ext cx="3581400" cy="365125"/>
          </a:xfrm>
        </p:spPr>
        <p:txBody>
          <a:bodyPr/>
          <a:lstStyle/>
          <a:p>
            <a:r>
              <a:rPr lang="en-ZW" dirty="0"/>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8</a:t>
            </a:fld>
            <a:endParaRPr lang="en-ZW"/>
          </a:p>
        </p:txBody>
      </p:sp>
    </p:spTree>
    <p:extLst>
      <p:ext uri="{BB962C8B-B14F-4D97-AF65-F5344CB8AC3E}">
        <p14:creationId xmlns:p14="http://schemas.microsoft.com/office/powerpoint/2010/main" val="2299163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534400" cy="762000"/>
          </a:xfrm>
        </p:spPr>
        <p:txBody>
          <a:bodyPr>
            <a:noAutofit/>
          </a:bodyPr>
          <a:lstStyle/>
          <a:p>
            <a:pPr algn="ctr"/>
            <a:r>
              <a:rPr lang="en-ZW" sz="4000" b="1" dirty="0">
                <a:latin typeface="Bookman Old Style" pitchFamily="18" charset="0"/>
              </a:rPr>
              <a:t>Market Foreclosure</a:t>
            </a:r>
            <a:endParaRPr lang="en-ZW" sz="4000" dirty="0">
              <a:latin typeface="Bookman Old Style" pitchFamily="18" charset="0"/>
            </a:endParaRPr>
          </a:p>
        </p:txBody>
      </p:sp>
      <p:sp>
        <p:nvSpPr>
          <p:cNvPr id="3" name="Content Placeholder 2"/>
          <p:cNvSpPr>
            <a:spLocks noGrp="1"/>
          </p:cNvSpPr>
          <p:nvPr>
            <p:ph idx="1"/>
          </p:nvPr>
        </p:nvSpPr>
        <p:spPr>
          <a:xfrm>
            <a:off x="457200" y="1219200"/>
            <a:ext cx="8229600" cy="5105400"/>
          </a:xfrm>
        </p:spPr>
        <p:txBody>
          <a:bodyPr>
            <a:normAutofit fontScale="70000" lnSpcReduction="20000"/>
          </a:bodyPr>
          <a:lstStyle/>
          <a:p>
            <a:pPr marL="0" indent="0" algn="ctr">
              <a:buNone/>
            </a:pPr>
            <a:endParaRPr lang="en-ZW" sz="3600" b="1" dirty="0"/>
          </a:p>
          <a:p>
            <a:pPr lvl="0"/>
            <a:r>
              <a:rPr lang="en-ZW" sz="3600" dirty="0"/>
              <a:t>In 2013, the increased demand for the raw materials for saw millers led to exclusionary conduct by saw millers for softwood.  New entrants could not enter the saw milling market due to;</a:t>
            </a:r>
            <a:endParaRPr lang="af-ZA" sz="3600" dirty="0"/>
          </a:p>
          <a:p>
            <a:pPr marL="0" indent="0">
              <a:buNone/>
            </a:pPr>
            <a:endParaRPr lang="af-ZA" sz="3600" dirty="0"/>
          </a:p>
          <a:p>
            <a:pPr marL="742950" lvl="0" indent="-742950" algn="just">
              <a:buFont typeface="+mj-lt"/>
              <a:buAutoNum type="arabicPeriod"/>
            </a:pPr>
            <a:r>
              <a:rPr lang="en-ZW" sz="3600" dirty="0"/>
              <a:t>The agreement that ZAFFICO and the associations entered into where it was decided that no new saw milling companies would be awarded licences until one of the existing members of the saw millers associations exited the market.</a:t>
            </a:r>
          </a:p>
          <a:p>
            <a:pPr marL="742950" lvl="0" indent="-742950" algn="just">
              <a:buFont typeface="+mj-lt"/>
              <a:buAutoNum type="arabicPeriod"/>
            </a:pPr>
            <a:endParaRPr lang="af-ZA" sz="3600" dirty="0"/>
          </a:p>
          <a:p>
            <a:pPr marL="742950" lvl="0" indent="-742950" algn="just">
              <a:buFont typeface="+mj-lt"/>
              <a:buAutoNum type="arabicPeriod"/>
            </a:pPr>
            <a:r>
              <a:rPr lang="en-ZW" sz="3600" dirty="0"/>
              <a:t>The concession agreements  between ZAFFICO and two major saw millers giving them priority  in accessing plantations. </a:t>
            </a:r>
            <a:endParaRPr lang="af-ZA" sz="3600" dirty="0"/>
          </a:p>
          <a:p>
            <a:pPr marL="0" lvl="0" indent="0" algn="just">
              <a:buNone/>
            </a:pPr>
            <a:endParaRPr lang="en-ZW" sz="3600" dirty="0"/>
          </a:p>
          <a:p>
            <a:pPr marL="0" indent="0" algn="ctr">
              <a:buNone/>
            </a:pPr>
            <a:endParaRPr lang="en-ZW" sz="3600" b="1" dirty="0"/>
          </a:p>
        </p:txBody>
      </p:sp>
      <p:sp>
        <p:nvSpPr>
          <p:cNvPr id="5" name="Footer Placeholder 4"/>
          <p:cNvSpPr>
            <a:spLocks noGrp="1"/>
          </p:cNvSpPr>
          <p:nvPr>
            <p:ph type="ftr" sz="quarter" idx="11"/>
          </p:nvPr>
        </p:nvSpPr>
        <p:spPr>
          <a:xfrm>
            <a:off x="2667000" y="6356351"/>
            <a:ext cx="3429000" cy="365125"/>
          </a:xfrm>
        </p:spPr>
        <p:txBody>
          <a:bodyPr/>
          <a:lstStyle/>
          <a:p>
            <a:r>
              <a:rPr lang="en-ZW" dirty="0"/>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9</a:t>
            </a:fld>
            <a:endParaRPr lang="en-ZW"/>
          </a:p>
        </p:txBody>
      </p:sp>
    </p:spTree>
    <p:extLst>
      <p:ext uri="{BB962C8B-B14F-4D97-AF65-F5344CB8AC3E}">
        <p14:creationId xmlns:p14="http://schemas.microsoft.com/office/powerpoint/2010/main" val="1133335317"/>
      </p:ext>
    </p:extLst>
  </p:cSld>
  <p:clrMapOvr>
    <a:masterClrMapping/>
  </p:clrMapOvr>
</p:sld>
</file>

<file path=ppt/theme/_rels/theme4.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3107</TotalTime>
  <Words>781</Words>
  <Application>Microsoft Macintosh PowerPoint</Application>
  <PresentationFormat>On-screen Show (4:3)</PresentationFormat>
  <Paragraphs>104</Paragraphs>
  <Slides>12</Slides>
  <Notes>1</Notes>
  <HiddenSlides>0</HiddenSlides>
  <MMClips>0</MMClips>
  <ScaleCrop>false</ScaleCrop>
  <HeadingPairs>
    <vt:vector size="6" baseType="variant">
      <vt:variant>
        <vt:lpstr>Fonts Used</vt:lpstr>
      </vt:variant>
      <vt:variant>
        <vt:i4>8</vt:i4>
      </vt:variant>
      <vt:variant>
        <vt:lpstr>Theme</vt:lpstr>
      </vt:variant>
      <vt:variant>
        <vt:i4>4</vt:i4>
      </vt:variant>
      <vt:variant>
        <vt:lpstr>Slide Titles</vt:lpstr>
      </vt:variant>
      <vt:variant>
        <vt:i4>12</vt:i4>
      </vt:variant>
    </vt:vector>
  </HeadingPairs>
  <TitlesOfParts>
    <vt:vector size="24" baseType="lpstr">
      <vt:lpstr>Arial</vt:lpstr>
      <vt:lpstr>Bookman Old Style</vt:lpstr>
      <vt:lpstr>Calibri</vt:lpstr>
      <vt:lpstr>Constantia</vt:lpstr>
      <vt:lpstr>Raavi</vt:lpstr>
      <vt:lpstr>Times New Roman</vt:lpstr>
      <vt:lpstr>Wingdings</vt:lpstr>
      <vt:lpstr>Wingdings 2</vt:lpstr>
      <vt:lpstr>1_Custom Design</vt:lpstr>
      <vt:lpstr>Custom Design</vt:lpstr>
      <vt:lpstr>2_Custom Design</vt:lpstr>
      <vt:lpstr>Flow</vt:lpstr>
      <vt:lpstr>PowerPoint Presentation</vt:lpstr>
      <vt:lpstr>  Outline of the Presentation </vt:lpstr>
      <vt:lpstr>Introduction</vt:lpstr>
      <vt:lpstr>Introduction</vt:lpstr>
      <vt:lpstr> </vt:lpstr>
      <vt:lpstr>Market Structure</vt:lpstr>
      <vt:lpstr>Regulations and Regulators in the Forestry  and Wood Sector</vt:lpstr>
      <vt:lpstr>Competition Issues in the Market </vt:lpstr>
      <vt:lpstr>Market Foreclosure</vt:lpstr>
      <vt:lpstr>Market Foreclosure</vt:lpstr>
      <vt:lpstr>Conclusion </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Morgan</dc:creator>
  <cp:lastModifiedBy>Kevin Reddell</cp:lastModifiedBy>
  <cp:revision>123</cp:revision>
  <cp:lastPrinted>2015-10-28T08:40:58Z</cp:lastPrinted>
  <dcterms:created xsi:type="dcterms:W3CDTF">2013-02-06T12:04:31Z</dcterms:created>
  <dcterms:modified xsi:type="dcterms:W3CDTF">2024-04-08T11:52:01Z</dcterms:modified>
</cp:coreProperties>
</file>