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8"/>
  </p:notesMasterIdLst>
  <p:sldIdLst>
    <p:sldId id="297" r:id="rId3"/>
    <p:sldId id="299" r:id="rId4"/>
    <p:sldId id="302" r:id="rId5"/>
    <p:sldId id="306" r:id="rId6"/>
    <p:sldId id="308" r:id="rId7"/>
    <p:sldId id="270" r:id="rId8"/>
    <p:sldId id="275" r:id="rId9"/>
    <p:sldId id="307" r:id="rId10"/>
    <p:sldId id="280" r:id="rId11"/>
    <p:sldId id="282" r:id="rId12"/>
    <p:sldId id="305" r:id="rId13"/>
    <p:sldId id="293" r:id="rId14"/>
    <p:sldId id="309" r:id="rId15"/>
    <p:sldId id="303" r:id="rId16"/>
    <p:sldId id="304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62" autoAdjust="0"/>
    <p:restoredTop sz="94799" autoAdjust="0"/>
  </p:normalViewPr>
  <p:slideViewPr>
    <p:cSldViewPr snapToGrid="0">
      <p:cViewPr varScale="1">
        <p:scale>
          <a:sx n="124" d="100"/>
          <a:sy n="124" d="100"/>
        </p:scale>
        <p:origin x="1840" y="1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GB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5.5053720868787938E-2"/>
          <c:y val="7.6829487281830741E-2"/>
          <c:w val="0.9330298362871513"/>
          <c:h val="0.81248919723251611"/>
        </c:manualLayout>
      </c:layout>
      <c:lineChart>
        <c:grouping val="standard"/>
        <c:varyColors val="0"/>
        <c:ser>
          <c:idx val="0"/>
          <c:order val="0"/>
          <c:tx>
            <c:strRef>
              <c:f>'Lowest monthly priced bank acc'!$A$2</c:f>
              <c:strCache>
                <c:ptCount val="1"/>
                <c:pt idx="0">
                  <c:v>Absa</c:v>
                </c:pt>
              </c:strCache>
            </c:strRef>
          </c:tx>
          <c:spPr>
            <a:ln w="31750" cap="rnd">
              <a:solidFill>
                <a:sysClr val="windowText" lastClr="000000"/>
              </a:solidFill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'Lowest monthly priced bank acc'!$B$1:$F$1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'Lowest monthly priced bank acc'!$B$2:$F$2</c:f>
              <c:numCache>
                <c:formatCode>General</c:formatCode>
                <c:ptCount val="5"/>
                <c:pt idx="0">
                  <c:v>141</c:v>
                </c:pt>
                <c:pt idx="1">
                  <c:v>152</c:v>
                </c:pt>
                <c:pt idx="2">
                  <c:v>82</c:v>
                </c:pt>
                <c:pt idx="3">
                  <c:v>82</c:v>
                </c:pt>
                <c:pt idx="4">
                  <c:v>50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837-074D-9BB9-B1BB6D01BC55}"/>
            </c:ext>
          </c:extLst>
        </c:ser>
        <c:ser>
          <c:idx val="1"/>
          <c:order val="1"/>
          <c:tx>
            <c:strRef>
              <c:f>'Lowest monthly priced bank acc'!$A$3</c:f>
              <c:strCache>
                <c:ptCount val="1"/>
                <c:pt idx="0">
                  <c:v>Capitec</c:v>
                </c:pt>
              </c:strCache>
            </c:strRef>
          </c:tx>
          <c:spPr>
            <a:ln w="31750" cap="rnd" cmpd="dbl">
              <a:solidFill>
                <a:sysClr val="windowText" lastClr="000000"/>
              </a:solidFill>
              <a:prstDash val="solid"/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triangle"/>
            <c:size val="8"/>
            <c:spPr>
              <a:solidFill>
                <a:schemeClr val="tx1">
                  <a:alpha val="99000"/>
                </a:schemeClr>
              </a:solidFill>
              <a:ln w="9525">
                <a:solidFill>
                  <a:schemeClr val="tx1"/>
                </a:solidFill>
                <a:round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'Lowest monthly priced bank acc'!$B$1:$F$1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'Lowest monthly priced bank acc'!$B$3:$F$3</c:f>
              <c:numCache>
                <c:formatCode>General</c:formatCode>
                <c:ptCount val="5"/>
                <c:pt idx="0">
                  <c:v>70</c:v>
                </c:pt>
                <c:pt idx="1">
                  <c:v>67</c:v>
                </c:pt>
                <c:pt idx="2">
                  <c:v>52</c:v>
                </c:pt>
                <c:pt idx="3">
                  <c:v>52</c:v>
                </c:pt>
                <c:pt idx="4">
                  <c:v>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837-074D-9BB9-B1BB6D01BC55}"/>
            </c:ext>
          </c:extLst>
        </c:ser>
        <c:ser>
          <c:idx val="2"/>
          <c:order val="2"/>
          <c:tx>
            <c:strRef>
              <c:f>'Lowest monthly priced bank acc'!$A$4</c:f>
              <c:strCache>
                <c:ptCount val="1"/>
                <c:pt idx="0">
                  <c:v>FNB</c:v>
                </c:pt>
              </c:strCache>
            </c:strRef>
          </c:tx>
          <c:spPr>
            <a:ln w="31750" cap="rnd">
              <a:solidFill>
                <a:sysClr val="windowText" lastClr="000000"/>
              </a:solidFill>
              <a:prstDash val="sysDot"/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'Lowest monthly priced bank acc'!$B$1:$F$1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'Lowest monthly priced bank acc'!$B$4:$F$4</c:f>
              <c:numCache>
                <c:formatCode>General</c:formatCode>
                <c:ptCount val="5"/>
                <c:pt idx="0">
                  <c:v>70</c:v>
                </c:pt>
                <c:pt idx="1">
                  <c:v>73</c:v>
                </c:pt>
                <c:pt idx="2">
                  <c:v>52</c:v>
                </c:pt>
                <c:pt idx="3">
                  <c:v>52</c:v>
                </c:pt>
                <c:pt idx="4">
                  <c:v>54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837-074D-9BB9-B1BB6D01BC55}"/>
            </c:ext>
          </c:extLst>
        </c:ser>
        <c:ser>
          <c:idx val="3"/>
          <c:order val="3"/>
          <c:tx>
            <c:strRef>
              <c:f>'Lowest monthly priced bank acc'!$A$5</c:f>
              <c:strCache>
                <c:ptCount val="1"/>
                <c:pt idx="0">
                  <c:v>Nedbank</c:v>
                </c:pt>
              </c:strCache>
            </c:strRef>
          </c:tx>
          <c:spPr>
            <a:ln w="25400" cap="rnd">
              <a:solidFill>
                <a:sysClr val="window" lastClr="FFFFFF">
                  <a:lumMod val="50000"/>
                  <a:alpha val="97000"/>
                </a:sysClr>
              </a:solidFill>
              <a:prstDash val="solid"/>
              <a:round/>
            </a:ln>
            <a:effectLst/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'Lowest monthly priced bank acc'!$B$1:$F$1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'Lowest monthly priced bank acc'!$B$5:$F$5</c:f>
              <c:numCache>
                <c:formatCode>General</c:formatCode>
                <c:ptCount val="5"/>
                <c:pt idx="0">
                  <c:v>98</c:v>
                </c:pt>
                <c:pt idx="1">
                  <c:v>105</c:v>
                </c:pt>
                <c:pt idx="2">
                  <c:v>101</c:v>
                </c:pt>
                <c:pt idx="3">
                  <c:v>97</c:v>
                </c:pt>
                <c:pt idx="4">
                  <c:v>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837-074D-9BB9-B1BB6D01BC55}"/>
            </c:ext>
          </c:extLst>
        </c:ser>
        <c:ser>
          <c:idx val="4"/>
          <c:order val="4"/>
          <c:tx>
            <c:strRef>
              <c:f>'Lowest monthly priced bank acc'!$A$6</c:f>
              <c:strCache>
                <c:ptCount val="1"/>
                <c:pt idx="0">
                  <c:v>Standard</c:v>
                </c:pt>
              </c:strCache>
            </c:strRef>
          </c:tx>
          <c:spPr>
            <a:ln w="31750" cap="rnd">
              <a:solidFill>
                <a:sysClr val="windowText" lastClr="000000"/>
              </a:solidFill>
              <a:prstDash val="lgDash"/>
              <a:round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</c:spPr>
          <c:marker>
            <c:symbol val="none"/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'Lowest monthly priced bank acc'!$B$1:$F$1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'Lowest monthly priced bank acc'!$B$6:$F$6</c:f>
              <c:numCache>
                <c:formatCode>General</c:formatCode>
                <c:ptCount val="5"/>
                <c:pt idx="0">
                  <c:v>120</c:v>
                </c:pt>
                <c:pt idx="1">
                  <c:v>133</c:v>
                </c:pt>
                <c:pt idx="2">
                  <c:v>82</c:v>
                </c:pt>
                <c:pt idx="3">
                  <c:v>102</c:v>
                </c:pt>
                <c:pt idx="4">
                  <c:v>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C837-074D-9BB9-B1BB6D01BC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1972096"/>
        <c:axId val="61972656"/>
      </c:lineChart>
      <c:catAx>
        <c:axId val="619720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72656"/>
        <c:crosses val="autoZero"/>
        <c:auto val="1"/>
        <c:lblAlgn val="ctr"/>
        <c:lblOffset val="100"/>
        <c:noMultiLvlLbl val="0"/>
      </c:catAx>
      <c:valAx>
        <c:axId val="61972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720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935968702602132"/>
          <c:y val="0.94686382742349173"/>
          <c:w val="0.72927338231192718"/>
          <c:h val="3.919888779735847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ysClr val="windowText" lastClr="00000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3175" cap="flat" cmpd="sng" algn="ctr">
      <a:solidFill>
        <a:sysClr val="window" lastClr="FFFFFF">
          <a:lumMod val="85000"/>
        </a:sysClr>
      </a:solidFill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9A53E7-8BD9-443D-9BE5-C184A9FCA255}" type="datetimeFigureOut">
              <a:rPr lang="en-ZA" smtClean="0"/>
              <a:t>2024/04/08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76F9E0-E26C-4457-95DD-D8DECA83452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8535744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Assumptions – all new clients at Capitec from</a:t>
            </a:r>
            <a:r>
              <a:rPr lang="en-ZA" baseline="0" dirty="0"/>
              <a:t> 2010 are switchers from big four banks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752732-9414-4370-A319-EFE1248FA51C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3022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ZA" dirty="0"/>
              <a:t>Assumptions – all new clients at Capitec from</a:t>
            </a:r>
            <a:r>
              <a:rPr lang="en-ZA" baseline="0" dirty="0"/>
              <a:t> 2010 are switchers from big four banks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0752732-9414-4370-A319-EFE1248FA51C}" type="slidenum">
              <a:rPr lang="en-US" smtClean="0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7509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oleObject" Target="../embeddings/oleObject1.bin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oleObject" Target="../embeddings/oleObject2.bin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1D5F-AB9A-4F65-98AB-BBBA7162169E}" type="datetimeFigureOut">
              <a:rPr lang="en-ZA" smtClean="0"/>
              <a:t>2024/04/08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BEDED-F47D-4B0C-9A40-3077B99EC60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05455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1D5F-AB9A-4F65-98AB-BBBA7162169E}" type="datetimeFigureOut">
              <a:rPr lang="en-ZA" smtClean="0"/>
              <a:t>2024/04/08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BEDED-F47D-4B0C-9A40-3077B99EC60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1852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1D5F-AB9A-4F65-98AB-BBBA7162169E}" type="datetimeFigureOut">
              <a:rPr lang="en-ZA" smtClean="0"/>
              <a:t>2024/04/08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BEDED-F47D-4B0C-9A40-3077B99EC60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4677576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21075469">
            <a:off x="373311" y="4888811"/>
            <a:ext cx="6349791" cy="384175"/>
          </a:xfrm>
        </p:spPr>
        <p:txBody>
          <a:bodyPr/>
          <a:lstStyle>
            <a:lvl1pPr algn="l">
              <a:defRPr sz="2000" b="1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075469">
            <a:off x="449515" y="5273067"/>
            <a:ext cx="6348716" cy="419100"/>
          </a:xfrm>
        </p:spPr>
        <p:txBody>
          <a:bodyPr anchor="ctr"/>
          <a:lstStyle>
            <a:lvl1pPr marL="0" indent="0" algn="l">
              <a:buNone/>
              <a:defRPr sz="2000">
                <a:solidFill>
                  <a:srgbClr val="FFFFFF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1324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21075469">
            <a:off x="449515" y="5273067"/>
            <a:ext cx="6348716" cy="419100"/>
          </a:xfrm>
        </p:spPr>
        <p:txBody>
          <a:bodyPr anchor="ctr"/>
          <a:lstStyle>
            <a:lvl1pPr marL="0" indent="0" algn="l">
              <a:buNone/>
              <a:defRPr sz="2400">
                <a:solidFill>
                  <a:schemeClr val="tx1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1605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/>
          <a:lstStyle>
            <a:lvl1pPr algn="l">
              <a:defRPr sz="2800" b="1" i="0">
                <a:solidFill>
                  <a:srgbClr val="D95900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57200" y="1189037"/>
            <a:ext cx="8229600" cy="4079875"/>
          </a:xfrm>
        </p:spPr>
        <p:txBody>
          <a:bodyPr/>
          <a:lstStyle>
            <a:lvl1pPr>
              <a:buFontTx/>
              <a:buNone/>
              <a:defRPr sz="18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 userDrawn="1"/>
        </p:nvGraphicFramePr>
        <p:xfrm>
          <a:off x="438626" y="5445224"/>
          <a:ext cx="215265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6897063" imgH="3304762" progId="Paint.Picture">
                  <p:embed/>
                </p:oleObj>
              </mc:Choice>
              <mc:Fallback>
                <p:oleObj name="Bitmap Image" r:id="rId2" imgW="6897063" imgH="3304762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626" y="5445224"/>
                        <a:ext cx="215265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26104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/>
          <a:lstStyle>
            <a:lvl1pPr algn="l">
              <a:defRPr sz="1600" b="1" i="0">
                <a:solidFill>
                  <a:srgbClr val="D95900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57200" y="1189037"/>
            <a:ext cx="8229600" cy="4079875"/>
          </a:xfrm>
        </p:spPr>
        <p:txBody>
          <a:bodyPr/>
          <a:lstStyle>
            <a:lvl1pPr>
              <a:buFont typeface="Arial" pitchFamily="34" charset="0"/>
              <a:buChar char="•"/>
              <a:defRPr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8096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/>
          <a:lstStyle>
            <a:lvl1pPr algn="l">
              <a:defRPr sz="1600" b="1" i="0">
                <a:solidFill>
                  <a:srgbClr val="D95900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57200" y="1189037"/>
            <a:ext cx="8229600" cy="4079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457200" y="6248400"/>
            <a:ext cx="5334000" cy="228600"/>
          </a:xfrm>
        </p:spPr>
        <p:txBody>
          <a:bodyPr/>
          <a:lstStyle>
            <a:lvl1pPr algn="l">
              <a:defRPr sz="1000">
                <a:solidFill>
                  <a:srgbClr val="D959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4533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/>
          <a:lstStyle>
            <a:lvl1pPr algn="l">
              <a:defRPr sz="1600" b="1" i="0">
                <a:solidFill>
                  <a:srgbClr val="D95900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5791200" y="1189038"/>
            <a:ext cx="3352800" cy="4079875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457200" y="1189038"/>
            <a:ext cx="5029200" cy="40798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457200" y="6248400"/>
            <a:ext cx="5334000" cy="228600"/>
          </a:xfrm>
        </p:spPr>
        <p:txBody>
          <a:bodyPr/>
          <a:lstStyle>
            <a:lvl1pPr algn="l">
              <a:defRPr sz="1000">
                <a:solidFill>
                  <a:srgbClr val="D9590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4949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3400"/>
          </a:xfrm>
        </p:spPr>
        <p:txBody>
          <a:bodyPr/>
          <a:lstStyle>
            <a:lvl1pPr algn="l">
              <a:defRPr sz="1600" b="1" i="0">
                <a:solidFill>
                  <a:srgbClr val="D95900"/>
                </a:solidFill>
                <a:latin typeface="Arial"/>
                <a:cs typeface="Arial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457200" y="1189038"/>
            <a:ext cx="8229600" cy="4079875"/>
          </a:xfrm>
        </p:spPr>
        <p:txBody>
          <a:bodyPr/>
          <a:lstStyle>
            <a:lvl1pPr>
              <a:buFontTx/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graphicFrame>
        <p:nvGraphicFramePr>
          <p:cNvPr id="5" name="Object 2"/>
          <p:cNvGraphicFramePr>
            <a:graphicFrameLocks noChangeAspect="1"/>
          </p:cNvGraphicFramePr>
          <p:nvPr userDrawn="1"/>
        </p:nvGraphicFramePr>
        <p:xfrm>
          <a:off x="457200" y="5440637"/>
          <a:ext cx="215265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Bitmap Image" r:id="rId2" imgW="6897063" imgH="3304762" progId="Paint.Picture">
                  <p:embed/>
                </p:oleObj>
              </mc:Choice>
              <mc:Fallback>
                <p:oleObj name="Bitmap Image" r:id="rId2" imgW="6897063" imgH="3304762" progId="Paint.Pictur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5440637"/>
                        <a:ext cx="215265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67555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1D5F-AB9A-4F65-98AB-BBBA7162169E}" type="datetimeFigureOut">
              <a:rPr lang="en-ZA" smtClean="0"/>
              <a:t>2024/04/08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BEDED-F47D-4B0C-9A40-3077B99EC60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05367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1D5F-AB9A-4F65-98AB-BBBA7162169E}" type="datetimeFigureOut">
              <a:rPr lang="en-ZA" smtClean="0"/>
              <a:t>2024/04/08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BEDED-F47D-4B0C-9A40-3077B99EC60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36903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1D5F-AB9A-4F65-98AB-BBBA7162169E}" type="datetimeFigureOut">
              <a:rPr lang="en-ZA" smtClean="0"/>
              <a:t>2024/04/08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BEDED-F47D-4B0C-9A40-3077B99EC60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1413149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1D5F-AB9A-4F65-98AB-BBBA7162169E}" type="datetimeFigureOut">
              <a:rPr lang="en-ZA" smtClean="0"/>
              <a:t>2024/04/08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BEDED-F47D-4B0C-9A40-3077B99EC60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736980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1D5F-AB9A-4F65-98AB-BBBA7162169E}" type="datetimeFigureOut">
              <a:rPr lang="en-ZA" smtClean="0"/>
              <a:t>2024/04/08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BEDED-F47D-4B0C-9A40-3077B99EC60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748085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1D5F-AB9A-4F65-98AB-BBBA7162169E}" type="datetimeFigureOut">
              <a:rPr lang="en-ZA" smtClean="0"/>
              <a:t>2024/04/08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BEDED-F47D-4B0C-9A40-3077B99EC60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49800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1D5F-AB9A-4F65-98AB-BBBA7162169E}" type="datetimeFigureOut">
              <a:rPr lang="en-ZA" smtClean="0"/>
              <a:t>2024/04/08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BEDED-F47D-4B0C-9A40-3077B99EC60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31555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C51D5F-AB9A-4F65-98AB-BBBA7162169E}" type="datetimeFigureOut">
              <a:rPr lang="en-ZA" smtClean="0"/>
              <a:t>2024/04/08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BEDED-F47D-4B0C-9A40-3077B99EC60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03258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51D5F-AB9A-4F65-98AB-BBBA7162169E}" type="datetimeFigureOut">
              <a:rPr lang="en-ZA" smtClean="0"/>
              <a:t>2024/04/08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BEDED-F47D-4B0C-9A40-3077B99EC602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399700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9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50825"/>
            <a:ext cx="8229600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187450"/>
            <a:ext cx="8229600" cy="413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-112" charset="0"/>
                <a:ea typeface="ＭＳ Ｐゴシック" pitchFamily="-112" charset="-128"/>
                <a:cs typeface="+mn-cs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-112" charset="0"/>
                <a:ea typeface="ＭＳ Ｐゴシック" pitchFamily="-112" charset="-128"/>
                <a:cs typeface="+mn-cs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208" y="653256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2DBD16E8-FF7E-4825-B89A-02C968EFD5C3}" type="slidenum">
              <a:rPr lang="en-US">
                <a:cs typeface="Arial" panose="020B0604020202020204" pitchFamily="34" charset="0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3049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</p:sldLayoutIdLst>
  <p:hf hd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000" b="1" kern="1200">
          <a:solidFill>
            <a:srgbClr val="D95900"/>
          </a:solidFill>
          <a:latin typeface="Arial"/>
          <a:ea typeface="ＭＳ Ｐゴシック" pitchFamily="26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D95900"/>
          </a:solidFill>
          <a:latin typeface="Arial" pitchFamily="-112" charset="0"/>
          <a:ea typeface="ＭＳ Ｐゴシック" pitchFamily="26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D95900"/>
          </a:solidFill>
          <a:latin typeface="Arial" pitchFamily="-112" charset="0"/>
          <a:ea typeface="ＭＳ Ｐゴシック" pitchFamily="26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D95900"/>
          </a:solidFill>
          <a:latin typeface="Arial" pitchFamily="-112" charset="0"/>
          <a:ea typeface="ＭＳ Ｐゴシック" pitchFamily="26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000" b="1">
          <a:solidFill>
            <a:srgbClr val="D95900"/>
          </a:solidFill>
          <a:latin typeface="Arial" pitchFamily="-112" charset="0"/>
          <a:ea typeface="ＭＳ Ｐゴシック" pitchFamily="26" charset="-128"/>
          <a:cs typeface="Arial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26" charset="0"/>
          <a:ea typeface="ＭＳ Ｐゴシック" pitchFamily="26" charset="-128"/>
          <a:cs typeface="ＭＳ Ｐゴシック" pitchFamily="26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26" charset="0"/>
          <a:ea typeface="ＭＳ Ｐゴシック" pitchFamily="26" charset="-128"/>
          <a:cs typeface="ＭＳ Ｐゴシック" pitchFamily="26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26" charset="0"/>
          <a:ea typeface="ＭＳ Ｐゴシック" pitchFamily="26" charset="-128"/>
          <a:cs typeface="ＭＳ Ｐゴシック" pitchFamily="26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26" charset="0"/>
          <a:ea typeface="ＭＳ Ｐゴシック" pitchFamily="26" charset="-128"/>
          <a:cs typeface="ＭＳ Ｐゴシック" pitchFamily="26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D95900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/>
          <a:ea typeface="ＭＳ Ｐゴシック" pitchFamily="26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/>
          <a:ea typeface="ＭＳ Ｐゴシック" pitchFamily="26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/>
          <a:ea typeface="ＭＳ Ｐゴシック" pitchFamily="26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/>
          <a:ea typeface="ＭＳ Ｐゴシック" pitchFamily="26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Arial"/>
          <a:ea typeface="ＭＳ Ｐゴシック" pitchFamily="26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8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77488"/>
            <a:ext cx="8229600" cy="2697480"/>
          </a:xfrm>
        </p:spPr>
        <p:txBody>
          <a:bodyPr/>
          <a:lstStyle/>
          <a:p>
            <a:pPr algn="ctr"/>
            <a:br>
              <a:rPr lang="en-ZA" sz="2100" dirty="0"/>
            </a:br>
            <a:br>
              <a:rPr lang="en-ZA" sz="2100" dirty="0"/>
            </a:br>
            <a:br>
              <a:rPr lang="en-ZA" sz="2100" dirty="0"/>
            </a:br>
            <a:r>
              <a:rPr lang="en-ZA" sz="2100" dirty="0"/>
              <a:t>Competition, barriers to entry and inclusive growth, retail banking sector: Capitec case study</a:t>
            </a:r>
            <a:endParaRPr lang="en-Z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3466408"/>
            <a:ext cx="8229600" cy="2176577"/>
          </a:xfrm>
        </p:spPr>
        <p:txBody>
          <a:bodyPr/>
          <a:lstStyle/>
          <a:p>
            <a:pPr marL="0" lvl="0" indent="0" algn="ctr" defTabSz="9144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</a:pPr>
            <a:r>
              <a:rPr lang="en-ZA" sz="2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2</a:t>
            </a:r>
            <a:r>
              <a:rPr lang="en-ZA" sz="2400" baseline="300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nd</a:t>
            </a:r>
            <a:r>
              <a:rPr lang="en-ZA" sz="2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 Annual Competition and Economic Regulation week in Southern Africa.</a:t>
            </a:r>
          </a:p>
          <a:p>
            <a:pPr marL="0" lvl="0" indent="0" algn="ctr" defTabSz="9144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</a:pPr>
            <a:r>
              <a:rPr lang="en-ZA" sz="2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Nicholas Nhundu &amp; Trudi Makhaya </a:t>
            </a:r>
          </a:p>
          <a:p>
            <a:pPr marL="0" lvl="0" indent="0" algn="ctr" defTabSz="9144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</a:pPr>
            <a:r>
              <a:rPr lang="en-ZA" sz="2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11 March 2016</a:t>
            </a:r>
          </a:p>
          <a:p>
            <a:pPr marL="0" indent="0"/>
            <a:endParaRPr lang="en-ZA" sz="1600" dirty="0"/>
          </a:p>
        </p:txBody>
      </p:sp>
    </p:spTree>
    <p:extLst>
      <p:ext uri="{BB962C8B-B14F-4D97-AF65-F5344CB8AC3E}">
        <p14:creationId xmlns:p14="http://schemas.microsoft.com/office/powerpoint/2010/main" val="1642420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Rolling out ATM network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ZA" sz="2400" dirty="0"/>
              <a:t>ATM network significant factor in the market for deposits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2000" dirty="0"/>
              <a:t>Customer often decide who to bank with based on the ATM network of a bank.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2000" dirty="0"/>
              <a:t>However ATMs are expensive to set up and run.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ZA" sz="2000" dirty="0"/>
              <a:t>Costs of transporting cash in South Africa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ZA" sz="2000" dirty="0"/>
              <a:t>Opportunity costs of  cash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sz="2400" dirty="0"/>
              <a:t>Capitec – ATM network experiences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2000" dirty="0"/>
              <a:t>Customer behaviour – “cash convertors” with limited need for ATM network.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2000" dirty="0"/>
              <a:t>Capitec rolled out ATMs outside branches – well-placed, next to commuter routes.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sz="2000" dirty="0"/>
              <a:t>“</a:t>
            </a:r>
          </a:p>
        </p:txBody>
      </p:sp>
    </p:spTree>
    <p:extLst>
      <p:ext uri="{BB962C8B-B14F-4D97-AF65-F5344CB8AC3E}">
        <p14:creationId xmlns:p14="http://schemas.microsoft.com/office/powerpoint/2010/main" val="27455460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Regulation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ZA" dirty="0"/>
              <a:t>Banking license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dirty="0"/>
              <a:t>Concern on the length of the licencing process.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dirty="0"/>
              <a:t>Uncertainty affecting the licence requirements and outcomes.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dirty="0"/>
              <a:t>Capitec converted an existing business banking license to a retail banking license - a process described as fair.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dirty="0"/>
              <a:t>There are noticeable costs that came with meeting the capital adequacy ratios (Basel III)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dirty="0"/>
              <a:t>the additional share capital issued to meet the capital adequacy diluted the return on equity from 34% to 23% from 2011 to 2014.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dirty="0"/>
              <a:t>Cost of funding increased in the short term while the lending activities of the entity were reduced as a more conservative approach to credit provision was adopted.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dirty="0"/>
              <a:t>Introduction of national credit act (2007)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dirty="0"/>
              <a:t>Expansion of credit terms – usury exemptions fell away (max R10 000 payable 36 months)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dirty="0"/>
              <a:t>Broadened market opened funding channels.</a:t>
            </a:r>
          </a:p>
          <a:p>
            <a:pPr>
              <a:buFont typeface="Arial" panose="020B0604020202020204" pitchFamily="34" charset="0"/>
              <a:buChar char="•"/>
            </a:pPr>
            <a:endParaRPr lang="en-ZA" dirty="0"/>
          </a:p>
          <a:p>
            <a:pPr>
              <a:buFont typeface="Arial" panose="020B0604020202020204" pitchFamily="34" charset="0"/>
              <a:buChar char="•"/>
            </a:pPr>
            <a:endParaRPr lang="en-ZA" dirty="0"/>
          </a:p>
          <a:p>
            <a:pPr lvl="1">
              <a:buFont typeface="Arial" panose="020B0604020202020204" pitchFamily="34" charset="0"/>
              <a:buChar char="•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726634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Implications for future entrants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89037"/>
            <a:ext cx="8229600" cy="452818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ZA" sz="2000" dirty="0"/>
              <a:t>Are there ways in which the barriers which Capitec has had to overcome could be reduced for future entrants?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sz="2000" dirty="0"/>
              <a:t>Improve the switching process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600" dirty="0"/>
              <a:t>Instituting a regulated switching process with mandatory timelines.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600" dirty="0"/>
              <a:t>consider a process where consumers are not liable for interest, penalty fees and other charges incurred due to delays in switching bank accounts (Hawthorne 2014).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600" dirty="0"/>
              <a:t>Sharing of FICA information, with clear guidelines on where liability lies in the case of contraventions (the original or second bank).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prstClr val="black"/>
                </a:solidFill>
              </a:rPr>
              <a:t>The possibility to move away from traditional banking model? (license, branches)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600" dirty="0">
                <a:solidFill>
                  <a:prstClr val="black"/>
                </a:solidFill>
              </a:rPr>
              <a:t>Technology and business model innovations have expanded the range of institutions that can offer transactional banking services beyond traditional banks.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600" dirty="0">
                <a:solidFill>
                  <a:prstClr val="black"/>
                </a:solidFill>
              </a:rPr>
              <a:t>Tiered banking model – class of banks facing lower regulatory requirements but with the ability to participate as full settlement members in the payments system.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ZA" sz="1600" dirty="0"/>
          </a:p>
          <a:p>
            <a:pPr lvl="1">
              <a:buFont typeface="Arial" panose="020B0604020202020204" pitchFamily="34" charset="0"/>
              <a:buChar char="•"/>
            </a:pPr>
            <a:endParaRPr lang="en-ZA" sz="1600" dirty="0"/>
          </a:p>
          <a:p>
            <a:pPr lvl="1">
              <a:buFont typeface="Arial" panose="020B0604020202020204" pitchFamily="34" charset="0"/>
              <a:buChar char="•"/>
            </a:pPr>
            <a:endParaRPr lang="en-ZA" sz="2000" dirty="0"/>
          </a:p>
          <a:p>
            <a:pPr lvl="1">
              <a:buFont typeface="Arial" panose="020B0604020202020204" pitchFamily="34" charset="0"/>
              <a:buChar char="•"/>
            </a:pPr>
            <a:endParaRPr lang="en-ZA" sz="2000" dirty="0"/>
          </a:p>
          <a:p>
            <a:pPr>
              <a:buFont typeface="Arial" panose="020B0604020202020204" pitchFamily="34" charset="0"/>
              <a:buChar char="•"/>
            </a:pPr>
            <a:endParaRPr lang="en-ZA" sz="2400" dirty="0"/>
          </a:p>
          <a:p>
            <a:pPr>
              <a:buFont typeface="Arial" panose="020B0604020202020204" pitchFamily="34" charset="0"/>
              <a:buChar char="•"/>
            </a:pPr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151607383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`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r>
              <a:rPr lang="en-ZA" sz="2800" b="1" dirty="0">
                <a:solidFill>
                  <a:srgbClr val="D95900"/>
                </a:solidFill>
              </a:rPr>
              <a:t>Back up slides</a:t>
            </a:r>
          </a:p>
        </p:txBody>
      </p:sp>
    </p:spTree>
    <p:extLst>
      <p:ext uri="{BB962C8B-B14F-4D97-AF65-F5344CB8AC3E}">
        <p14:creationId xmlns:p14="http://schemas.microsoft.com/office/powerpoint/2010/main" val="40292702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Estimating customer savings in retail banking I – work in progress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51520" y="1700808"/>
          <a:ext cx="8046322" cy="22737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8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2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657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495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05340"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Bank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 of clients 2014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Price decrease (2010 - 2014)</a:t>
                      </a:r>
                      <a:endParaRPr lang="en-ZA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ZA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savings</a:t>
                      </a:r>
                      <a:endParaRPr lang="en-ZA" sz="14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340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ABSA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8 600 000,00 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 91,00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 782 600 000,00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5340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FNB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  7 600 000,00 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 16,00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 121 600 000,00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5340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Nedbank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</a:t>
                      </a:r>
                      <a:r>
                        <a:rPr lang="en-ZA" sz="1400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ZA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6 700 000,00 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 9,00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 60 300 000,00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5340"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Standard Bank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ZA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          10 400 000,00 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 56,00</a:t>
                      </a:r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4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 582 400 000,00</a:t>
                      </a:r>
                      <a:endParaRPr lang="en-ZA" sz="14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5546">
                <a:tc>
                  <a:txBody>
                    <a:bodyPr/>
                    <a:lstStyle/>
                    <a:p>
                      <a:pPr algn="l" fontAlgn="b"/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ZA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4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 1 546 900 000,00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141" marR="6141" marT="6141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42102" y="1043444"/>
            <a:ext cx="35317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ZA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Lower prices at big four banks</a:t>
            </a:r>
          </a:p>
        </p:txBody>
      </p:sp>
    </p:spTree>
    <p:extLst>
      <p:ext uri="{BB962C8B-B14F-4D97-AF65-F5344CB8AC3E}">
        <p14:creationId xmlns:p14="http://schemas.microsoft.com/office/powerpoint/2010/main" val="26174510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363272" cy="533400"/>
          </a:xfrm>
        </p:spPr>
        <p:txBody>
          <a:bodyPr/>
          <a:lstStyle/>
          <a:p>
            <a:r>
              <a:rPr lang="en-ZA" dirty="0"/>
              <a:t>Estimating customer savings in retail banking II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323527" y="1618422"/>
          <a:ext cx="8064897" cy="22302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22447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404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89455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Weighted average price - big four banks (2010 - 2014)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 89,46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9049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Average Capitec price 2010 - 2014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 53,60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9049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Difference</a:t>
                      </a:r>
                      <a:endParaRPr lang="en-ZA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 35,86</a:t>
                      </a:r>
                      <a:endParaRPr lang="en-ZA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9049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Number of clients who switched (75% of new Capitec clients)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en-ZA" sz="1800" u="none" strike="noStrike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449</a:t>
                      </a:r>
                      <a:r>
                        <a:rPr lang="en-ZA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500,00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7737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Monthly savings for clients who switched</a:t>
                      </a:r>
                      <a:endParaRPr lang="en-ZA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ZA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 87 843 969,00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1" name="Rectangle 10"/>
          <p:cNvSpPr/>
          <p:nvPr/>
        </p:nvSpPr>
        <p:spPr>
          <a:xfrm>
            <a:off x="359231" y="3784470"/>
            <a:ext cx="745865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ZA" sz="1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75% new clients at Capitec from 2010 are switchers from big four banks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23528" y="1005545"/>
            <a:ext cx="74943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ZA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Even lower prices for those moving to Capitec from big four banks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323526" y="4581128"/>
          <a:ext cx="8064897" cy="9397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838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259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1916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monthly savings (switchers plus non switchers)</a:t>
                      </a:r>
                      <a:endParaRPr lang="en-ZA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 1 664 025 292,00</a:t>
                      </a:r>
                      <a:endParaRPr lang="pt-BR" sz="18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4741">
                <a:tc>
                  <a:txBody>
                    <a:bodyPr/>
                    <a:lstStyle/>
                    <a:p>
                      <a:pPr algn="l" fontAlgn="b"/>
                      <a:r>
                        <a:rPr lang="en-ZA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Yearly savings (x12)</a:t>
                      </a:r>
                      <a:endParaRPr lang="en-ZA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1800" u="none" strike="noStrike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 19 616 927 628,00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318001" y="4067780"/>
            <a:ext cx="16508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ZA" b="1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Total savings</a:t>
            </a:r>
          </a:p>
        </p:txBody>
      </p:sp>
    </p:spTree>
    <p:extLst>
      <p:ext uri="{BB962C8B-B14F-4D97-AF65-F5344CB8AC3E}">
        <p14:creationId xmlns:p14="http://schemas.microsoft.com/office/powerpoint/2010/main" val="242686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Background &amp; Methodology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858837"/>
            <a:ext cx="8229600" cy="4280738"/>
          </a:xfrm>
        </p:spPr>
        <p:txBody>
          <a:bodyPr/>
          <a:lstStyle/>
          <a:p>
            <a:pPr lvl="0">
              <a:buFont typeface="Arial" panose="020B0604020202020204" pitchFamily="34" charset="0"/>
              <a:buChar char="•"/>
            </a:pPr>
            <a:r>
              <a:rPr lang="en-ZA" sz="2400" dirty="0">
                <a:solidFill>
                  <a:prstClr val="black"/>
                </a:solidFill>
              </a:rPr>
              <a:t>Capitec bank- a relatively new successful entrant, effective competitor.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ZA" sz="2400" dirty="0">
                <a:solidFill>
                  <a:prstClr val="black"/>
                </a:solidFill>
              </a:rPr>
              <a:t>Capitec story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prstClr val="black"/>
                </a:solidFill>
              </a:rPr>
              <a:t>Explore benefits of entry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prstClr val="black"/>
                </a:solidFill>
              </a:rPr>
              <a:t>Will illuminate how the bank was able to pursue the opportunities available in this concentrated and highly regulated sector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prstClr val="black"/>
                </a:solidFill>
              </a:rPr>
              <a:t>Finally, it will consider whether there are ways in which the barriers which Capitec has had to overcome could be reduced for future entrants.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sz="2400" dirty="0">
                <a:solidFill>
                  <a:prstClr val="black"/>
                </a:solidFill>
              </a:rPr>
              <a:t>Methodology – interview based – Banks, Regulators, Associations, Research institutions.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2000" dirty="0">
                <a:solidFill>
                  <a:prstClr val="black"/>
                </a:solidFill>
              </a:rPr>
              <a:t>Secondary research included review of annual reports &amp; industry research </a:t>
            </a:r>
          </a:p>
          <a:p>
            <a:pPr marL="0" lvl="0" indent="0" defTabSz="914400" eaLnBrk="1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</a:pPr>
            <a:endParaRPr lang="en-ZA" sz="2800" dirty="0">
              <a:solidFill>
                <a:prstClr val="black"/>
              </a:solidFill>
              <a:latin typeface="Calibri" panose="020F0502020204030204"/>
              <a:ea typeface="+mn-ea"/>
              <a:cs typeface="+mn-cs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ZA" sz="1600" dirty="0"/>
          </a:p>
        </p:txBody>
      </p:sp>
    </p:spTree>
    <p:extLst>
      <p:ext uri="{BB962C8B-B14F-4D97-AF65-F5344CB8AC3E}">
        <p14:creationId xmlns:p14="http://schemas.microsoft.com/office/powerpoint/2010/main" val="112158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defTabSz="457200" eaLnBrk="0" fontAlgn="base" hangingPunct="0">
              <a:spcAft>
                <a:spcPct val="0"/>
              </a:spcAft>
            </a:pPr>
            <a:r>
              <a:rPr lang="en-ZA" sz="2800" b="1" dirty="0">
                <a:solidFill>
                  <a:srgbClr val="D95900"/>
                </a:solidFill>
                <a:latin typeface="Arial"/>
                <a:ea typeface="ＭＳ Ｐゴシック" pitchFamily="26" charset="-128"/>
                <a:cs typeface="Arial"/>
              </a:rPr>
              <a:t>Benefits of entry: Prices of bank accounts – 2010 - 2014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ZA" dirty="0"/>
          </a:p>
        </p:txBody>
      </p:sp>
      <p:graphicFrame>
        <p:nvGraphicFramePr>
          <p:cNvPr id="5" name="Chart 4"/>
          <p:cNvGraphicFramePr/>
          <p:nvPr/>
        </p:nvGraphicFramePr>
        <p:xfrm>
          <a:off x="520700" y="1562100"/>
          <a:ext cx="7994650" cy="4864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49516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Estimating customer savings in retail banking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ZA" dirty="0"/>
              <a:t>Clients who stayed with the incumbent banks but enjoyed low prices due to competition – R1.5 billion per month.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dirty="0"/>
              <a:t>Based on number of clients who stayed at each bank multiplied by the price decrease between 2010 and 2014 for the respective bank.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dirty="0"/>
              <a:t>Clients who switched to Capitec from other banks  – R 87.8 million.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dirty="0"/>
              <a:t>75% of Capitec’s new clients between 2010 and 2014 are switchers from incumbents.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dirty="0"/>
              <a:t>Calculated using the weighted average price for all incumbents.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dirty="0"/>
              <a:t>Total annual savings ((87.8 million + 1.5 billion) *12) = </a:t>
            </a:r>
            <a:r>
              <a:rPr lang="en-ZA" b="1" dirty="0"/>
              <a:t>19.6 billion / US$ 93.7 million</a:t>
            </a:r>
            <a:r>
              <a:rPr lang="en-ZA" dirty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endParaRPr lang="en-ZA" dirty="0"/>
          </a:p>
          <a:p>
            <a:pPr>
              <a:buFont typeface="Arial" panose="020B0604020202020204" pitchFamily="34" charset="0"/>
              <a:buChar char="•"/>
            </a:pPr>
            <a:r>
              <a:rPr lang="en-ZA" dirty="0"/>
              <a:t>Financial inclusion – Capitec’s prominence in the low income segment sparked a competitive reaction from the incumbents.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dirty="0"/>
              <a:t>From 2011 FNB’s Easy Account and Absa’s Transact account started to competing with Capitec.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dirty="0"/>
              <a:t>Focus on the lower end of the market improved and consequently the number of the “never banked” in South Africa decreased by 18% between 2011 and 2014 (Finmark, 2015).</a:t>
            </a:r>
          </a:p>
          <a:p>
            <a:pPr>
              <a:buFont typeface="Arial" panose="020B0604020202020204" pitchFamily="34" charset="0"/>
              <a:buChar char="•"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401138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08285"/>
            <a:ext cx="8229600" cy="5160628"/>
          </a:xfrm>
        </p:spPr>
        <p:txBody>
          <a:bodyPr/>
          <a:lstStyle/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endParaRPr lang="en-ZA" dirty="0"/>
          </a:p>
          <a:p>
            <a:pPr marL="0" indent="0">
              <a:lnSpc>
                <a:spcPct val="90000"/>
              </a:lnSpc>
              <a:spcBef>
                <a:spcPct val="0"/>
              </a:spcBef>
            </a:pPr>
            <a:r>
              <a:rPr lang="en-ZA" sz="2800" b="1" dirty="0">
                <a:solidFill>
                  <a:srgbClr val="D95900"/>
                </a:solidFill>
              </a:rPr>
              <a:t>Main barriers to entry</a:t>
            </a:r>
          </a:p>
        </p:txBody>
      </p:sp>
    </p:spTree>
    <p:extLst>
      <p:ext uri="{BB962C8B-B14F-4D97-AF65-F5344CB8AC3E}">
        <p14:creationId xmlns:p14="http://schemas.microsoft.com/office/powerpoint/2010/main" val="15946290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Customer switching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89037"/>
            <a:ext cx="8229600" cy="45005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ZA" dirty="0"/>
              <a:t>South African retail banking industry is dominated by four big banks that constitutes 80% of the market share.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600" dirty="0"/>
              <a:t>Customers reluctant to switch to small unknown brands.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600" dirty="0"/>
              <a:t>Conduct of incumbents -  complexity of fees and lack of price transparency (Banking enquiry, 2008).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600" dirty="0"/>
              <a:t>Costs and inconvenience of switching is relatively high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sz="2000" dirty="0"/>
              <a:t>Capitec benefited from a diversified business model and a good business strategy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600" dirty="0"/>
              <a:t>Established through the acquisition of micro finance businesses.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600" dirty="0"/>
              <a:t>Converting lending customers into banking clients.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600" dirty="0"/>
              <a:t>Emphasis on simple and transparent product during the time when incumbents clients were not sure how their bank charges were determined.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sz="2000" dirty="0"/>
              <a:t>Banking  enquiry 2008 levelled the playing field and gave them a competitive edge.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600" dirty="0"/>
              <a:t>Difficult to establish direct links - the general sentiment is that the partial application of the recommendations facilitated easy switching amongst clients.</a:t>
            </a:r>
          </a:p>
          <a:p>
            <a:pPr>
              <a:buFont typeface="Arial" panose="020B0604020202020204" pitchFamily="34" charset="0"/>
              <a:buChar char="•"/>
            </a:pPr>
            <a:endParaRPr lang="en-ZA" sz="2000" dirty="0"/>
          </a:p>
          <a:p>
            <a:pPr>
              <a:buFont typeface="Arial" panose="020B0604020202020204" pitchFamily="34" charset="0"/>
              <a:buChar char="•"/>
            </a:pPr>
            <a:endParaRPr lang="en-ZA" sz="2000" dirty="0"/>
          </a:p>
          <a:p>
            <a:pPr>
              <a:buFont typeface="Arial" panose="020B0604020202020204" pitchFamily="34" charset="0"/>
              <a:buChar char="•"/>
            </a:pPr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19905400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Access to Financing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ZA" sz="2000" dirty="0"/>
              <a:t>Retail banking require high initial investments.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800" dirty="0"/>
              <a:t>IT systems; a branch and ATM network; brand-building expenditures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800" dirty="0"/>
              <a:t>Most of these outlays are sunk investments that cannot be recovered in case of failure.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sz="2000" dirty="0"/>
              <a:t>Capitec growth </a:t>
            </a:r>
            <a:r>
              <a:rPr lang="en-ZA" sz="2000" dirty="0">
                <a:hlinkClick r:id="rId2" action="ppaction://hlinksldjump"/>
              </a:rPr>
              <a:t>stagnated</a:t>
            </a:r>
            <a:r>
              <a:rPr lang="en-ZA" sz="2000" dirty="0"/>
              <a:t> between 2001 &amp; 2007 and took off in 2008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800" dirty="0"/>
              <a:t>Struggled to raise external funding; relied mostly on internal sources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800" dirty="0"/>
              <a:t>Investors are generally sceptic of small companies &amp; debt markets inaccessible and expensive.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sz="2000" dirty="0"/>
              <a:t>PSG a shareholder of reference – provided the bulk of equity financing during the difficult period.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sz="2000" dirty="0"/>
              <a:t>Capitec had cash cow from the onset – lending business – able to expand into transactional banking using internal resources.</a:t>
            </a:r>
          </a:p>
        </p:txBody>
      </p:sp>
    </p:spTree>
    <p:extLst>
      <p:ext uri="{BB962C8B-B14F-4D97-AF65-F5344CB8AC3E}">
        <p14:creationId xmlns:p14="http://schemas.microsoft.com/office/powerpoint/2010/main" val="1366946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Number of branches and clients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66900" y="1219200"/>
            <a:ext cx="4889500" cy="4238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235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Access, participation and governance in the payment system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89037"/>
            <a:ext cx="8229600" cy="4551363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ZA" sz="2000" dirty="0"/>
              <a:t>Capitec’s entry into the payments system was smooth.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sz="2000" dirty="0"/>
              <a:t>Ability to introduce innovation depends on all players being ready to move - a consequence of inter-operability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600" dirty="0"/>
              <a:t>Capitec was the first to issue a debit MasterCard (as opposed to a Maestro card) which came with a dual messaging system.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600" dirty="0"/>
              <a:t>Capitec had to wait for the other banks to be able to acquire the card - there was a significant delay in roll-out.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ZA" sz="2000" dirty="0"/>
              <a:t>Small banks identified the cost of compliance with regulatory changes in the payments system as a key challenge.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600" dirty="0"/>
              <a:t>Some of these changes are justified but prove to be a disproportionate burden on smaller banks.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600" dirty="0"/>
              <a:t>Rigorous evaluation of the costs versus benefits of new regulation is needed?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ZA" sz="1600" dirty="0"/>
              <a:t>Lenient legislation for small banks? - No significant exposure to the system given their size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ZA" sz="2000" dirty="0"/>
          </a:p>
        </p:txBody>
      </p:sp>
    </p:spTree>
    <p:extLst>
      <p:ext uri="{BB962C8B-B14F-4D97-AF65-F5344CB8AC3E}">
        <p14:creationId xmlns:p14="http://schemas.microsoft.com/office/powerpoint/2010/main" val="36061110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UJ powerpoint presentation amend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30000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6669</TotalTime>
  <Words>1334</Words>
  <Application>Microsoft Macintosh PowerPoint</Application>
  <PresentationFormat>On-screen Show (4:3)</PresentationFormat>
  <Paragraphs>148</Paragraphs>
  <Slides>15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Office Theme</vt:lpstr>
      <vt:lpstr>UJ powerpoint presentation amended</vt:lpstr>
      <vt:lpstr>Bitmap Image</vt:lpstr>
      <vt:lpstr>   Competition, barriers to entry and inclusive growth, retail banking sector: Capitec case study</vt:lpstr>
      <vt:lpstr>Background &amp; Methodology</vt:lpstr>
      <vt:lpstr>Benefits of entry: Prices of bank accounts – 2010 - 2014</vt:lpstr>
      <vt:lpstr>Estimating customer savings in retail banking</vt:lpstr>
      <vt:lpstr>PowerPoint Presentation</vt:lpstr>
      <vt:lpstr>Customer switching</vt:lpstr>
      <vt:lpstr>Access to Financing</vt:lpstr>
      <vt:lpstr>Number of branches and clients</vt:lpstr>
      <vt:lpstr>Access, participation and governance in the payment system</vt:lpstr>
      <vt:lpstr>Rolling out ATM network</vt:lpstr>
      <vt:lpstr>Regulation</vt:lpstr>
      <vt:lpstr>Implications for future entrants</vt:lpstr>
      <vt:lpstr>`</vt:lpstr>
      <vt:lpstr>Estimating customer savings in retail banking I – work in progress</vt:lpstr>
      <vt:lpstr>Estimating customer savings in retail banking II</vt:lpstr>
    </vt:vector>
  </TitlesOfParts>
  <Company>University of Johannesburg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Competition, barriers to entry and inclusive growth: retail banking sector study</dc:title>
  <dc:creator>Nhundu, Nicholas</dc:creator>
  <cp:lastModifiedBy>Kevin Reddell</cp:lastModifiedBy>
  <cp:revision>135</cp:revision>
  <dcterms:created xsi:type="dcterms:W3CDTF">2016-02-26T06:34:01Z</dcterms:created>
  <dcterms:modified xsi:type="dcterms:W3CDTF">2024-04-08T11:21:47Z</dcterms:modified>
</cp:coreProperties>
</file>