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</p:sldMasterIdLst>
  <p:notesMasterIdLst>
    <p:notesMasterId r:id="rId13"/>
  </p:notesMasterIdLst>
  <p:handoutMasterIdLst>
    <p:handoutMasterId r:id="rId14"/>
  </p:handoutMasterIdLst>
  <p:sldIdLst>
    <p:sldId id="283" r:id="rId3"/>
    <p:sldId id="271" r:id="rId4"/>
    <p:sldId id="274" r:id="rId5"/>
    <p:sldId id="322" r:id="rId6"/>
    <p:sldId id="285" r:id="rId7"/>
    <p:sldId id="323" r:id="rId8"/>
    <p:sldId id="313" r:id="rId9"/>
    <p:sldId id="315" r:id="rId10"/>
    <p:sldId id="312" r:id="rId11"/>
    <p:sldId id="280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996600"/>
    <a:srgbClr val="CC6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>
      <p:cViewPr varScale="1">
        <p:scale>
          <a:sx n="124" d="100"/>
          <a:sy n="124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A139182-AB28-4776-9093-13C76CBB61C6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87B9C6-09A9-4E5D-A17B-362E9CF76F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534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52647E-82C6-4407-9AA0-6CEFBA194B5C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E5425D71-9215-4CC1-BCBF-F8540968E1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54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8127968-8827-411B-BEDE-2FDFFB49BDE9}" type="slidenum">
              <a:rPr lang="en-US" altLang="en-US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452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4665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9966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1EE61BB-0CA6-4975-82B3-F5CD387A93E2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0500C48-03BC-447D-85CC-DE460B56CA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485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A969A-F278-4E43-9B5E-22BA94436801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A6DB2-0ED2-4E31-BB11-2CEA254F16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058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A8D42-5D3F-45D7-9441-50AE9460423F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79B9A-AE27-427A-9DC0-0AEAC6FB57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479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D5614-378D-441C-87D2-6E67D52DCE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146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8B767-C5F1-487F-86AE-1A850C0643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060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309DE-9044-42AC-9CC4-A25918D7FB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253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22244-EF7E-4261-918B-EFEEF355B5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9094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07EA0-01D9-4AF3-8BFB-3C351AE8AC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967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09BD05-C1EA-49AA-9047-F102911982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257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19535-301D-4F30-8C67-A29F7CF2E5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0720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B1331-6D71-4409-96A1-7C880FC2A1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32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5934A-6E07-4252-9AE6-7A48910B5DFA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D657C-EB25-4672-93C2-FFA79CA93D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3682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138A0-D894-4BB9-BC1C-C0A99791F9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1323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50E03-05B3-45C4-8845-68ABDCB483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710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90AB3-7F7A-421A-8958-6CC70778AE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200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A172D4-5DB5-4915-BE0E-43290F8FDBFD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531FF-0BBA-4CE6-B2A1-1D941E152D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4493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3AE773-0752-4D91-824A-669097477E5C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43A8A-4624-4435-A930-19F660E454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08614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808C84-3EF6-4828-952D-BD9C8B1B19B9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A1ACE-8042-4DA9-BE0B-B54DA6D6AC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608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899C46-F0C5-4A89-857A-DA3A50FC3A94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A8F22-A5C0-4971-865C-2AD4056068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069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CE77-BCF7-4EC5-BAE2-D853A8D1B1A5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C4F73-5785-4983-B302-DB08562795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69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09C9D4-F2BF-433E-8885-F19A6CC594AC}" type="datetime1">
              <a:rPr lang="en-US"/>
              <a:pPr>
                <a:defRPr/>
              </a:pPr>
              <a:t>4/8/24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DC675-BDF0-4777-8E86-9AA80DCC88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900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6 w 5760"/>
              <a:gd name="T3" fmla="*/ 0 h 528"/>
              <a:gd name="T4" fmla="*/ 2147483646 w 5760"/>
              <a:gd name="T5" fmla="*/ 2147483646 h 528"/>
              <a:gd name="T6" fmla="*/ 2147483646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73C4667-D3AE-43C3-9BF8-BFFBEB6A3314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D581A-2936-44F7-AB4D-572488479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7618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6 w 5760"/>
              <a:gd name="T3" fmla="*/ 0 h 528"/>
              <a:gd name="T4" fmla="*/ 2147483646 w 5760"/>
              <a:gd name="T5" fmla="*/ 2147483646 h 528"/>
              <a:gd name="T6" fmla="*/ 2147483646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996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422DB22-6655-41C1-8893-3F7DA6C2935C}" type="datetime1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US"/>
              <a:t>Vision:"A Kenyan  economy with globally efficient markets and enhanced consumer welfare for shared Prosperity"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</a:defRPr>
            </a:lvl1pPr>
          </a:lstStyle>
          <a:p>
            <a:fld id="{A922896D-C30E-4BAE-A607-2353FFD235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55" r:id="rId2"/>
    <p:sldLayoutId id="2147484271" r:id="rId3"/>
    <p:sldLayoutId id="2147484272" r:id="rId4"/>
    <p:sldLayoutId id="2147484273" r:id="rId5"/>
    <p:sldLayoutId id="2147484274" r:id="rId6"/>
    <p:sldLayoutId id="2147484256" r:id="rId7"/>
    <p:sldLayoutId id="2147484275" r:id="rId8"/>
    <p:sldLayoutId id="2147484276" r:id="rId9"/>
    <p:sldLayoutId id="2147484257" r:id="rId10"/>
    <p:sldLayoutId id="2147484258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D85EA1-B91F-4BD1-84F5-262FFA16668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3D80B56-087F-4954-B143-55FADC5700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9" r:id="rId1"/>
    <p:sldLayoutId id="2147484260" r:id="rId2"/>
    <p:sldLayoutId id="2147484261" r:id="rId3"/>
    <p:sldLayoutId id="2147484262" r:id="rId4"/>
    <p:sldLayoutId id="2147484263" r:id="rId5"/>
    <p:sldLayoutId id="2147484264" r:id="rId6"/>
    <p:sldLayoutId id="2147484265" r:id="rId7"/>
    <p:sldLayoutId id="2147484266" r:id="rId8"/>
    <p:sldLayoutId id="2147484267" r:id="rId9"/>
    <p:sldLayoutId id="2147484268" r:id="rId10"/>
    <p:sldLayoutId id="21474842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3731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92D050"/>
                </a:solidFill>
                <a:latin typeface="Palatino Linotype" pitchFamily="18" charset="0"/>
              </a:rPr>
              <a:t>ADOPTION OF LENIENCY PROGRAMME IN KENYA</a:t>
            </a: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>
          <a:xfrm>
            <a:off x="5486400" y="4724400"/>
            <a:ext cx="2971800" cy="361950"/>
          </a:xfrm>
        </p:spPr>
        <p:txBody>
          <a:bodyPr/>
          <a:lstStyle/>
          <a:p>
            <a:pPr marR="0" eaLnBrk="1" hangingPunct="1"/>
            <a:r>
              <a:rPr lang="en-US" altLang="en-US" sz="2000" dirty="0">
                <a:solidFill>
                  <a:srgbClr val="92D050"/>
                </a:solidFill>
                <a:latin typeface="Palatino Linotype" panose="02040502050505030304" pitchFamily="18" charset="0"/>
              </a:rPr>
              <a:t>Barnabas </a:t>
            </a:r>
            <a:r>
              <a:rPr lang="en-US" altLang="en-US" sz="2000" dirty="0" err="1">
                <a:solidFill>
                  <a:srgbClr val="92D050"/>
                </a:solidFill>
                <a:latin typeface="Palatino Linotype" panose="02040502050505030304" pitchFamily="18" charset="0"/>
              </a:rPr>
              <a:t>Andiva</a:t>
            </a:r>
            <a:r>
              <a:rPr lang="en-US" altLang="en-US" sz="2000" dirty="0">
                <a:solidFill>
                  <a:srgbClr val="92D050"/>
                </a:solidFill>
                <a:latin typeface="Palatino Linotype" panose="02040502050505030304" pitchFamily="18" charset="0"/>
              </a:rPr>
              <a:t>  </a:t>
            </a: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Lucida Sans Unicode" panose="020B0602030504020204" pitchFamily="34" charset="0"/>
            </a:endParaRP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533400" y="5943600"/>
            <a:ext cx="8382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>
                <a:latin typeface="Palatino Linotype" panose="02040502050505030304" pitchFamily="18" charset="0"/>
              </a:rPr>
              <a:t>"A Kenyan  economy with globally efficient markets and enhanced consumer welfare for shared Prosperity"</a:t>
            </a:r>
          </a:p>
        </p:txBody>
      </p:sp>
      <p:pic>
        <p:nvPicPr>
          <p:cNvPr id="1024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80194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0433362-7311-4F4E-BBDB-3BC761AE4963}" type="datetime1">
              <a:rPr lang="en-US" smtClean="0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096000"/>
            <a:ext cx="73914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Vision:"A Kenyan  economy with globally efficient markets and enhanced consumer welfare for shared Prosperity"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3935FE8-19A4-4E12-952D-23B08198A6A2}" type="slidenum">
              <a:rPr lang="en-US" altLang="en-US">
                <a:latin typeface="Lucida Sans Unicode" panose="020B0602030504020204" pitchFamily="34" charset="0"/>
              </a:rPr>
              <a:pPr/>
              <a:t>10</a:t>
            </a:fld>
            <a:endParaRPr lang="en-US" altLang="en-US">
              <a:latin typeface="Lucida Sans Unicode" panose="020B0602030504020204" pitchFamily="34" charset="0"/>
            </a:endParaRPr>
          </a:p>
        </p:txBody>
      </p:sp>
      <p:pic>
        <p:nvPicPr>
          <p:cNvPr id="307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76200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8" descr="http://www.barcelonagse.eu/img/motta_eduardonunezvalbuena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914400"/>
            <a:ext cx="8001000" cy="4953000"/>
          </a:xfrm>
          <a:noFill/>
        </p:spPr>
      </p:pic>
      <p:sp>
        <p:nvSpPr>
          <p:cNvPr id="8" name="TextBox 7"/>
          <p:cNvSpPr txBox="1"/>
          <p:nvPr/>
        </p:nvSpPr>
        <p:spPr>
          <a:xfrm>
            <a:off x="4495800" y="3124200"/>
            <a:ext cx="3810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92D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Palatino Linotype" panose="02040502050505030304" pitchFamily="18" charset="0"/>
                <a:ea typeface="+mj-ea"/>
                <a:cs typeface="+mj-cs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>
          <a:xfrm>
            <a:off x="457200" y="1184276"/>
            <a:ext cx="8229600" cy="5064124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Palatino Linotype" panose="02040502050505030304" pitchFamily="18" charset="0"/>
              </a:rPr>
              <a:t>Cartels are considered to be the most egregious contraventions of competition law. Leniency </a:t>
            </a:r>
            <a:r>
              <a:rPr lang="en-US" altLang="en-US" sz="2400" dirty="0" err="1">
                <a:latin typeface="Palatino Linotype" panose="02040502050505030304" pitchFamily="18" charset="0"/>
              </a:rPr>
              <a:t>programmes</a:t>
            </a:r>
            <a:r>
              <a:rPr lang="en-US" altLang="en-US" sz="2400" dirty="0">
                <a:latin typeface="Palatino Linotype" panose="02040502050505030304" pitchFamily="18" charset="0"/>
              </a:rPr>
              <a:t> have been proven to be an effective tool in cartel enforcement.</a:t>
            </a:r>
          </a:p>
          <a:p>
            <a:pPr marL="109537" indent="0" algn="just" eaLnBrk="1" hangingPunct="1">
              <a:buNone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Palatino Linotype" panose="02040502050505030304" pitchFamily="18" charset="0"/>
              </a:rPr>
              <a:t>In Kenya, leniency </a:t>
            </a:r>
            <a:r>
              <a:rPr lang="en-US" altLang="en-US" sz="2400" dirty="0" err="1">
                <a:latin typeface="Palatino Linotype" panose="02040502050505030304" pitchFamily="18" charset="0"/>
              </a:rPr>
              <a:t>programmes</a:t>
            </a:r>
            <a:r>
              <a:rPr lang="en-US" altLang="en-US" sz="2400" dirty="0">
                <a:latin typeface="Palatino Linotype" panose="02040502050505030304" pitchFamily="18" charset="0"/>
              </a:rPr>
              <a:t> were provided for in the amendments of 2014 of the Competition Act, No. 12 of 2010 (the Act), specifically under section 38 of the Act.</a:t>
            </a:r>
          </a:p>
          <a:p>
            <a:pPr marL="109537" indent="0" algn="just" eaLnBrk="1" hangingPunct="1">
              <a:buNone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Palatino Linotype" panose="02040502050505030304" pitchFamily="18" charset="0"/>
              </a:rPr>
              <a:t>The successful development and implementation of this leniency  </a:t>
            </a:r>
            <a:r>
              <a:rPr lang="en-US" altLang="en-US" sz="2400" dirty="0" err="1">
                <a:latin typeface="Palatino Linotype" panose="02040502050505030304" pitchFamily="18" charset="0"/>
              </a:rPr>
              <a:t>programme</a:t>
            </a:r>
            <a:r>
              <a:rPr lang="en-US" altLang="en-US" sz="2400" dirty="0">
                <a:latin typeface="Palatino Linotype" panose="02040502050505030304" pitchFamily="18" charset="0"/>
              </a:rPr>
              <a:t> is expected to achieve the following</a:t>
            </a:r>
          </a:p>
          <a:p>
            <a:pPr marL="109537" indent="0" algn="just" eaLnBrk="1" hangingPunct="1">
              <a:buNone/>
            </a:pPr>
            <a:endParaRPr lang="en-US" altLang="en-US" sz="2400" dirty="0">
              <a:solidFill>
                <a:srgbClr val="92D050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Font typeface="Wingdings 3" panose="05040102010807070707" pitchFamily="18" charset="2"/>
              <a:buNone/>
            </a:pPr>
            <a:endParaRPr lang="en-US" altLang="en-US" sz="2400" dirty="0">
              <a:latin typeface="Palatino Linotype" panose="02040502050505030304" pitchFamily="18" charset="0"/>
            </a:endParaRPr>
          </a:p>
        </p:txBody>
      </p:sp>
      <p:sp>
        <p:nvSpPr>
          <p:cNvPr id="12291" name="Date Placeholder 2"/>
          <p:cNvSpPr>
            <a:spLocks noGrp="1"/>
          </p:cNvSpPr>
          <p:nvPr>
            <p:ph type="dt" sz="quarter" idx="10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C9474B-DF38-4AE3-A912-CA132C6ED99E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4/8/24</a:t>
            </a:fld>
            <a:endParaRPr lang="en-US"/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838200" y="6096000"/>
            <a:ext cx="7543800" cy="3651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"A Kenyan  economy with globally efficient markets and enhanced consumer welfare for shared Prosperity"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BD815BF-06A4-4D29-AF5A-CA8AE92BA8BE}" type="slidenum">
              <a:rPr lang="en-US" altLang="en-US">
                <a:latin typeface="Lucida Sans Unicode" panose="020B0602030504020204" pitchFamily="34" charset="0"/>
              </a:rPr>
              <a:pPr/>
              <a:t>2</a:t>
            </a:fld>
            <a:endParaRPr lang="en-US" altLang="en-US">
              <a:latin typeface="Lucida Sans Unicode" panose="020B0602030504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rgbClr val="92D050"/>
                </a:solidFill>
                <a:latin typeface="Palatino Linotype" pitchFamily="18" charset="0"/>
              </a:rPr>
              <a:t>Introduction</a:t>
            </a:r>
          </a:p>
        </p:txBody>
      </p:sp>
      <p:pic>
        <p:nvPicPr>
          <p:cNvPr id="11271" name="Picture 6" descr="Description: C:\Documents and Settings\kanyi\Desktop\CAKLOGO\CAK Final Logo Illustrator Version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0"/>
            <a:ext cx="174307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76200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5"/>
          <p:cNvSpPr>
            <a:spLocks noGrp="1"/>
          </p:cNvSpPr>
          <p:nvPr>
            <p:ph idx="1"/>
          </p:nvPr>
        </p:nvSpPr>
        <p:spPr>
          <a:xfrm>
            <a:off x="457200" y="838201"/>
            <a:ext cx="8229600" cy="5410198"/>
          </a:xfrm>
        </p:spPr>
        <p:txBody>
          <a:bodyPr/>
          <a:lstStyle/>
          <a:p>
            <a:pPr marL="109537" indent="0" eaLnBrk="1" hangingPunct="1">
              <a:buNone/>
              <a:defRPr/>
            </a:pPr>
            <a:endParaRPr lang="en-US" altLang="en-US" sz="2400" b="1" dirty="0">
              <a:latin typeface="Palatino Linotype" panose="0204050205050503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q"/>
              <a:defRPr/>
            </a:pPr>
            <a:r>
              <a:rPr lang="en-US" altLang="en-US" sz="2400" b="1" dirty="0">
                <a:latin typeface="Palatino Linotype" panose="02040502050505030304" pitchFamily="18" charset="0"/>
              </a:rPr>
              <a:t>Deterrence </a:t>
            </a:r>
          </a:p>
          <a:p>
            <a:pPr marL="109537" indent="0" eaLnBrk="1" hangingPunct="1">
              <a:buNone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LP makes cartel membership less attractive </a:t>
            </a:r>
          </a:p>
          <a:p>
            <a:pPr eaLnBrk="1" hangingPunct="1">
              <a:buFont typeface="Wingdings" panose="05000000000000000000" pitchFamily="2" charset="2"/>
              <a:buChar char="q"/>
              <a:defRPr/>
            </a:pPr>
            <a:r>
              <a:rPr lang="en-US" altLang="en-US" sz="2400" b="1" dirty="0">
                <a:latin typeface="Palatino Linotype" panose="02040502050505030304" pitchFamily="18" charset="0"/>
              </a:rPr>
              <a:t>Detection</a:t>
            </a:r>
            <a:r>
              <a:rPr lang="en-US" altLang="en-US" sz="2400" dirty="0">
                <a:latin typeface="Palatino Linotype" panose="02040502050505030304" pitchFamily="18" charset="0"/>
              </a:rPr>
              <a:t> </a:t>
            </a:r>
          </a:p>
          <a:p>
            <a:pPr marL="109537" indent="0" eaLnBrk="1" hangingPunct="1">
              <a:buNone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enables the discovery of cartels</a:t>
            </a:r>
          </a:p>
          <a:p>
            <a:pPr eaLnBrk="1" hangingPunct="1">
              <a:buFont typeface="Wingdings" panose="05000000000000000000" pitchFamily="2" charset="2"/>
              <a:buChar char="q"/>
              <a:defRPr/>
            </a:pPr>
            <a:r>
              <a:rPr lang="en-US" altLang="en-US" sz="2400" b="1" dirty="0">
                <a:latin typeface="Palatino Linotype" panose="02040502050505030304" pitchFamily="18" charset="0"/>
              </a:rPr>
              <a:t>Sanctioning</a:t>
            </a:r>
          </a:p>
          <a:p>
            <a:pPr marL="109537" indent="0" algn="just" eaLnBrk="1" hangingPunct="1">
              <a:buNone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useful in obtaining “the smoking gun”</a:t>
            </a:r>
          </a:p>
          <a:p>
            <a:pPr eaLnBrk="1" hangingPunct="1">
              <a:buFont typeface="Wingdings" panose="05000000000000000000" pitchFamily="2" charset="2"/>
              <a:buChar char="q"/>
              <a:defRPr/>
            </a:pPr>
            <a:r>
              <a:rPr lang="en-US" altLang="en-US" sz="2400" b="1" dirty="0">
                <a:latin typeface="Palatino Linotype" panose="02040502050505030304" pitchFamily="18" charset="0"/>
              </a:rPr>
              <a:t>Cessation</a:t>
            </a:r>
          </a:p>
          <a:p>
            <a:pPr marL="109537" indent="0" algn="just" eaLnBrk="1" hangingPunct="1">
              <a:buNone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causes cartel to cease operation</a:t>
            </a:r>
          </a:p>
          <a:p>
            <a:pPr eaLnBrk="1" hangingPunct="1">
              <a:buFont typeface="Wingdings" panose="05000000000000000000" pitchFamily="2" charset="2"/>
              <a:buChar char="q"/>
              <a:defRPr/>
            </a:pPr>
            <a:r>
              <a:rPr lang="en-US" altLang="en-US" sz="2400" b="1" dirty="0">
                <a:latin typeface="Palatino Linotype" panose="02040502050505030304" pitchFamily="18" charset="0"/>
              </a:rPr>
              <a:t>Cooperation </a:t>
            </a:r>
          </a:p>
          <a:p>
            <a:pPr marL="109537" indent="0" algn="just" eaLnBrk="1" hangingPunct="1">
              <a:buNone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facilitates international cooperation in cartel investigations.</a:t>
            </a:r>
          </a:p>
        </p:txBody>
      </p:sp>
      <p:sp>
        <p:nvSpPr>
          <p:cNvPr id="13315" name="Date Placeholder 1"/>
          <p:cNvSpPr>
            <a:spLocks noGrp="1"/>
          </p:cNvSpPr>
          <p:nvPr>
            <p:ph type="dt" sz="quarter" idx="10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98089B-1F8E-4D92-B49C-31E19D3CFBE3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4/8/24</a:t>
            </a:fld>
            <a:endParaRPr lang="en-US"/>
          </a:p>
        </p:txBody>
      </p:sp>
      <p:sp>
        <p:nvSpPr>
          <p:cNvPr id="13316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685800" y="6248400"/>
            <a:ext cx="7315200" cy="3651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"A Kenyan  economy with globally efficient markets and enhanced consumer welfare for shared Prosperity"</a:t>
            </a: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0416198-EEF0-4432-B640-E30F9DBA38EA}" type="slidenum">
              <a:rPr lang="en-US" altLang="en-US">
                <a:latin typeface="Lucida Sans Unicode" panose="020B0602030504020204" pitchFamily="34" charset="0"/>
              </a:rPr>
              <a:pPr/>
              <a:t>3</a:t>
            </a:fld>
            <a:endParaRPr lang="en-US" altLang="en-US">
              <a:latin typeface="Lucida Sans Unicode" panose="020B0602030504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1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rgbClr val="92D050"/>
                </a:solidFill>
                <a:effectLst/>
                <a:latin typeface="Palatino Linotype" pitchFamily="18" charset="0"/>
              </a:rPr>
              <a:t>Benefits of implementing a leniency </a:t>
            </a:r>
            <a:r>
              <a:rPr lang="en-US" sz="2400" dirty="0" err="1">
                <a:solidFill>
                  <a:srgbClr val="92D050"/>
                </a:solidFill>
                <a:effectLst/>
                <a:latin typeface="Palatino Linotype" pitchFamily="18" charset="0"/>
              </a:rPr>
              <a:t>programme</a:t>
            </a:r>
            <a:endParaRPr lang="en-US" sz="2400" dirty="0">
              <a:solidFill>
                <a:srgbClr val="92D050"/>
              </a:solidFill>
              <a:effectLst/>
              <a:latin typeface="Palatino Linotype" pitchFamily="18" charset="0"/>
            </a:endParaRPr>
          </a:p>
        </p:txBody>
      </p:sp>
      <p:pic>
        <p:nvPicPr>
          <p:cNvPr id="1229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21" y="131762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79302"/>
          </a:xfrm>
        </p:spPr>
        <p:txBody>
          <a:bodyPr/>
          <a:lstStyle/>
          <a:p>
            <a:pPr marL="109537" indent="0" algn="just">
              <a:buNone/>
            </a:pPr>
            <a:r>
              <a:rPr lang="en-US" sz="2400" dirty="0">
                <a:latin typeface="Palatino Linotype" panose="02040502050505030304" pitchFamily="18" charset="0"/>
              </a:rPr>
              <a:t>These are the indispensable components of an effective LP and includes;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b="1" dirty="0">
                <a:latin typeface="Palatino Linotype" panose="02040502050505030304" pitchFamily="18" charset="0"/>
              </a:rPr>
              <a:t>Sanctions imposed are significant,</a:t>
            </a:r>
          </a:p>
          <a:p>
            <a:pPr marL="109537" indent="0" algn="just">
              <a:buNone/>
            </a:pPr>
            <a:r>
              <a:rPr lang="en-US" sz="2400" dirty="0">
                <a:latin typeface="Palatino Linotype" panose="02040502050505030304" pitchFamily="18" charset="0"/>
              </a:rPr>
              <a:t>Whether criminal or administrative sanction</a:t>
            </a:r>
          </a:p>
          <a:p>
            <a:pPr marL="109537" indent="0" algn="just">
              <a:buNone/>
            </a:pPr>
            <a:endParaRPr lang="en-US" sz="2400" b="1" dirty="0">
              <a:latin typeface="Palatino Linotype" panose="0204050205050503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b="1" dirty="0">
                <a:latin typeface="Palatino Linotype" panose="02040502050505030304" pitchFamily="18" charset="0"/>
              </a:rPr>
              <a:t>High risk of detection,</a:t>
            </a:r>
            <a:endParaRPr lang="en-US" sz="2400" dirty="0">
              <a:latin typeface="Palatino Linotype" panose="02040502050505030304" pitchFamily="18" charset="0"/>
            </a:endParaRPr>
          </a:p>
          <a:p>
            <a:pPr marL="109537" indent="0" algn="just">
              <a:buNone/>
            </a:pPr>
            <a:r>
              <a:rPr lang="en-US" sz="2400" dirty="0">
                <a:latin typeface="Palatino Linotype" panose="02040502050505030304" pitchFamily="18" charset="0"/>
              </a:rPr>
              <a:t>Fear of being detected and punished. CA should therefore demonstrate commitment to vigorous investigations using robust investigations power</a:t>
            </a:r>
          </a:p>
          <a:p>
            <a:pPr marL="109537" indent="0" algn="just">
              <a:buNone/>
            </a:pPr>
            <a:endParaRPr lang="en-US" sz="2400" b="1" dirty="0">
              <a:latin typeface="Palatino Linotype" panose="0204050205050503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b="1" dirty="0">
                <a:latin typeface="Palatino Linotype" panose="02040502050505030304" pitchFamily="18" charset="0"/>
              </a:rPr>
              <a:t>Transparency and certainty</a:t>
            </a:r>
          </a:p>
          <a:p>
            <a:pPr marL="109537" indent="0" algn="just">
              <a:buNone/>
            </a:pPr>
            <a:r>
              <a:rPr lang="en-US" sz="2400" dirty="0">
                <a:latin typeface="Palatino Linotype" panose="02040502050505030304" pitchFamily="18" charset="0"/>
              </a:rPr>
              <a:t>what happens to the company when it self reports? What of the manages who report/ apply for leniency?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9"/>
            <a:ext cx="8077200" cy="715962"/>
          </a:xfrm>
        </p:spPr>
        <p:txBody>
          <a:bodyPr>
            <a:normAutofit fontScale="90000"/>
          </a:bodyPr>
          <a:lstStyle/>
          <a:p>
            <a:pPr lvl="0"/>
            <a:br>
              <a:rPr lang="en-US" sz="2700" dirty="0">
                <a:solidFill>
                  <a:srgbClr val="92D050"/>
                </a:solidFill>
                <a:effectLst/>
                <a:latin typeface="Palatino Linotype" panose="02040502050505030304" pitchFamily="18" charset="0"/>
                <a:ea typeface="Calibri"/>
                <a:cs typeface="Times New Roman"/>
              </a:rPr>
            </a:br>
            <a:r>
              <a:rPr lang="en-US" sz="2700" dirty="0">
                <a:solidFill>
                  <a:srgbClr val="92D050"/>
                </a:solidFill>
                <a:effectLst/>
                <a:latin typeface="Palatino Linotype" panose="02040502050505030304" pitchFamily="18" charset="0"/>
                <a:ea typeface="Calibri"/>
                <a:cs typeface="Times New Roman"/>
              </a:rPr>
              <a:t>Cornerstones of an effective LP </a:t>
            </a:r>
            <a:br>
              <a:rPr lang="en-US" dirty="0">
                <a:effectLst/>
                <a:latin typeface="Calibri"/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62799" y="6408738"/>
            <a:ext cx="1484313" cy="365125"/>
          </a:xfrm>
        </p:spPr>
        <p:txBody>
          <a:bodyPr/>
          <a:lstStyle/>
          <a:p>
            <a:pPr>
              <a:defRPr/>
            </a:pPr>
            <a:fld id="{4645934A-6E07-4252-9AE6-7A48910B5DFA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4/8/24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408738"/>
            <a:ext cx="6781799" cy="365125"/>
          </a:xfrm>
        </p:spPr>
        <p:txBody>
          <a:bodyPr/>
          <a:lstStyle/>
          <a:p>
            <a:pPr>
              <a:defRPr/>
            </a:pPr>
            <a:r>
              <a:rPr lang="en-US" dirty="0" err="1">
                <a:solidFill>
                  <a:prstClr val="black"/>
                </a:solidFill>
              </a:rPr>
              <a:t>Vision:"A</a:t>
            </a:r>
            <a:r>
              <a:rPr lang="en-US" dirty="0">
                <a:solidFill>
                  <a:prstClr val="black"/>
                </a:solidFill>
              </a:rPr>
              <a:t> Kenyan  economy with globally efficient markets and enhanced consumer welfare for shared Prosperity"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57C-EB25-4672-93C2-FFA79CA93D2D}" type="slidenum">
              <a:rPr lang="en-US" altLang="en-US" smtClean="0">
                <a:solidFill>
                  <a:prstClr val="black"/>
                </a:solidFill>
              </a:rPr>
              <a:pPr/>
              <a:t>4</a:t>
            </a:fld>
            <a:endParaRPr lang="en-US" altLang="en-US">
              <a:solidFill>
                <a:prstClr val="black"/>
              </a:solidFill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569" y="97690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1916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954087"/>
            <a:ext cx="8159750" cy="4967287"/>
          </a:xfrm>
        </p:spPr>
        <p:txBody>
          <a:bodyPr/>
          <a:lstStyle/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b="1" dirty="0">
                <a:solidFill>
                  <a:prstClr val="black"/>
                </a:solidFill>
                <a:latin typeface="Palatino Linotype" panose="02040502050505030304" pitchFamily="18" charset="0"/>
              </a:rPr>
              <a:t>Weaknesses in the law </a:t>
            </a: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-has two dimensions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b="1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Palatino Linotype" panose="02040502050505030304" pitchFamily="18" charset="0"/>
              </a:rPr>
              <a:t>Sanctions</a:t>
            </a: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 – criminal sanctions – 5 years jail term and/or 10 million fine. No prosecutorial powers. 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Administrative- max 10 million. Does not achieve deterrence.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Palatino Linotype" panose="02040502050505030304" pitchFamily="18" charset="0"/>
              </a:rPr>
              <a:t>Scope</a:t>
            </a: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 – covers agreements and other practices prohibited under the Act. It is too wide.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b="1" dirty="0">
                <a:solidFill>
                  <a:prstClr val="black"/>
                </a:solidFill>
                <a:latin typeface="Palatino Linotype" panose="02040502050505030304" pitchFamily="18" charset="0"/>
              </a:rPr>
              <a:t>Recidivism</a:t>
            </a: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-There are cases of repetitive cartels.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4339" name="Date Placeholder 2"/>
          <p:cNvSpPr>
            <a:spLocks noGrp="1"/>
          </p:cNvSpPr>
          <p:nvPr>
            <p:ph type="dt" sz="quarter" idx="10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4971C5-5EE4-466A-80C3-734D827DDA7B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4/8/24</a:t>
            </a:fld>
            <a:endParaRPr lang="en-US" dirty="0"/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019800"/>
            <a:ext cx="7239000" cy="3651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"A Kenyan  economy with globally efficient markets and enhanced consumer welfare for shared Prosperity"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AF408D-F1E0-4D56-989E-18ECD4333C36}" type="slidenum">
              <a:rPr lang="en-US" altLang="en-US">
                <a:latin typeface="Lucida Sans Unicode" panose="020B0602030504020204" pitchFamily="34" charset="0"/>
              </a:rPr>
              <a:pPr/>
              <a:t>5</a:t>
            </a:fld>
            <a:endParaRPr lang="en-US" altLang="en-US">
              <a:latin typeface="Lucida Sans Unicode" panose="020B0602030504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42110" cy="7350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rgbClr val="92D050"/>
                </a:solidFill>
                <a:latin typeface="Palatino Linotype" pitchFamily="18" charset="0"/>
              </a:rPr>
              <a:t>Challenges specific to Kenya in implementing </a:t>
            </a:r>
            <a:br>
              <a:rPr lang="en-US" sz="2400" dirty="0">
                <a:solidFill>
                  <a:srgbClr val="92D050"/>
                </a:solidFill>
                <a:latin typeface="Palatino Linotype" pitchFamily="18" charset="0"/>
              </a:rPr>
            </a:br>
            <a:r>
              <a:rPr lang="en-US" sz="2400" dirty="0">
                <a:solidFill>
                  <a:srgbClr val="92D050"/>
                </a:solidFill>
                <a:latin typeface="Palatino Linotype" pitchFamily="18" charset="0"/>
              </a:rPr>
              <a:t>an effective LP?</a:t>
            </a:r>
          </a:p>
        </p:txBody>
      </p:sp>
      <p:pic>
        <p:nvPicPr>
          <p:cNvPr id="13319" name="Picture 6" descr="Description: C:\Documents and Settings\kanyi\Desktop\CAKLOGO\CAK Final Logo Illustrator Version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76200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3" descr="Image result for why  pictur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469" y="5208588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954087"/>
            <a:ext cx="8159750" cy="4967287"/>
          </a:xfrm>
        </p:spPr>
        <p:txBody>
          <a:bodyPr/>
          <a:lstStyle/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b="1" dirty="0">
                <a:solidFill>
                  <a:prstClr val="black"/>
                </a:solidFill>
                <a:latin typeface="Palatino Linotype" panose="02040502050505030304" pitchFamily="18" charset="0"/>
              </a:rPr>
              <a:t>Visibility</a:t>
            </a: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 </a:t>
            </a:r>
          </a:p>
          <a:p>
            <a:pPr marL="109537" indent="0" algn="just" eaLnBrk="1" hangingPunct="1">
              <a:buClr>
                <a:srgbClr val="72A376"/>
              </a:buClr>
              <a:buNone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identified as one of the challenges affecting the authority, which is still building visibility through soft and hard enforcement.</a:t>
            </a:r>
            <a:endParaRPr lang="en-US" altLang="en-US" sz="2400" dirty="0">
              <a:latin typeface="Palatino Linotype" panose="02040502050505030304" pitchFamily="18" charset="0"/>
            </a:endParaRP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b="1" dirty="0">
                <a:solidFill>
                  <a:prstClr val="black"/>
                </a:solidFill>
                <a:latin typeface="Palatino Linotype" panose="02040502050505030304" pitchFamily="18" charset="0"/>
              </a:rPr>
              <a:t>Information asymmetry 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Undermines proper investigations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b="1" dirty="0">
                <a:solidFill>
                  <a:prstClr val="black"/>
                </a:solidFill>
                <a:latin typeface="Palatino Linotype" panose="02040502050505030304" pitchFamily="18" charset="0"/>
              </a:rPr>
              <a:t>General business practices </a:t>
            </a: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business community prefer maintenance of status quo leading to contravening the law most a times inadvertently. </a:t>
            </a:r>
            <a:endParaRPr lang="en-US" altLang="en-US" sz="2400" dirty="0">
              <a:latin typeface="Palatino Linotype" panose="02040502050505030304" pitchFamily="18" charset="0"/>
            </a:endParaRPr>
          </a:p>
        </p:txBody>
      </p:sp>
      <p:sp>
        <p:nvSpPr>
          <p:cNvPr id="14339" name="Date Placeholder 2"/>
          <p:cNvSpPr>
            <a:spLocks noGrp="1"/>
          </p:cNvSpPr>
          <p:nvPr>
            <p:ph type="dt" sz="quarter" idx="10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4971C5-5EE4-466A-80C3-734D827DDA7B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4/8/24</a:t>
            </a:fld>
            <a:endParaRPr lang="en-US" dirty="0"/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019800"/>
            <a:ext cx="7239000" cy="3651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"A Kenyan  economy with globally efficient markets and enhanced consumer welfare for shared Prosperity"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AF408D-F1E0-4D56-989E-18ECD4333C36}" type="slidenum">
              <a:rPr lang="en-US" altLang="en-US">
                <a:latin typeface="Lucida Sans Unicode" panose="020B0602030504020204" pitchFamily="34" charset="0"/>
              </a:rPr>
              <a:pPr/>
              <a:t>6</a:t>
            </a:fld>
            <a:endParaRPr lang="en-US" altLang="en-US">
              <a:latin typeface="Lucida Sans Unicode" panose="020B0602030504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42110" cy="7350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rgbClr val="92D050"/>
                </a:solidFill>
                <a:latin typeface="Palatino Linotype" pitchFamily="18" charset="0"/>
              </a:rPr>
              <a:t>Challenges specific to Kenya in implementing </a:t>
            </a:r>
            <a:br>
              <a:rPr lang="en-US" sz="2400" dirty="0">
                <a:solidFill>
                  <a:srgbClr val="92D050"/>
                </a:solidFill>
                <a:latin typeface="Palatino Linotype" pitchFamily="18" charset="0"/>
              </a:rPr>
            </a:br>
            <a:r>
              <a:rPr lang="en-US" sz="2400" dirty="0">
                <a:solidFill>
                  <a:srgbClr val="92D050"/>
                </a:solidFill>
                <a:latin typeface="Palatino Linotype" pitchFamily="18" charset="0"/>
              </a:rPr>
              <a:t>an effective LP?</a:t>
            </a:r>
          </a:p>
        </p:txBody>
      </p:sp>
      <p:pic>
        <p:nvPicPr>
          <p:cNvPr id="13319" name="Picture 6" descr="Description: C:\Documents and Settings\kanyi\Desktop\CAKLOGO\CAK Final Logo Illustrator Version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76200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3" descr="Image result for why  pictur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825" y="5440362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9330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0868" y="762002"/>
            <a:ext cx="8403431" cy="5432922"/>
          </a:xfrm>
        </p:spPr>
        <p:txBody>
          <a:bodyPr/>
          <a:lstStyle/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Amendment of the law 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Section 36 to peg financial penalties up to 10% of the relevant turn over.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Cooperation with government agencies including the ODPP through MoUs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Cooperation with stakeholders </a:t>
            </a: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Development of the requisite guidelines – the leniency </a:t>
            </a:r>
            <a:r>
              <a:rPr lang="en-US" altLang="en-US" sz="2400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programme</a:t>
            </a: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 guidelines</a:t>
            </a:r>
          </a:p>
          <a:p>
            <a:pPr lvl="0"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lvl="0"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marL="109537" lvl="0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rgbClr val="92D050"/>
                </a:solidFill>
                <a:latin typeface="Palatino Linotype" panose="02040502050505030304" pitchFamily="18" charset="0"/>
              </a:rPr>
              <a:t>Mitigating factors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45934A-6E07-4252-9AE6-7A48910B5DFA}" type="datetime1">
              <a:rPr lang="en-US" smtClean="0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869" y="6194923"/>
            <a:ext cx="7238999" cy="365126"/>
          </a:xfrm>
        </p:spPr>
        <p:txBody>
          <a:bodyPr/>
          <a:lstStyle/>
          <a:p>
            <a:pPr>
              <a:defRPr/>
            </a:pPr>
            <a:r>
              <a:rPr lang="en-US" dirty="0"/>
              <a:t>Vision: "A Kenyan  economy with globally efficient markets and enhanced consumer welfare for shared Prosperity"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57C-EB25-4672-93C2-FFA79CA93D2D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670" y="91282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205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457200" y="930276"/>
            <a:ext cx="8235950" cy="5318124"/>
          </a:xfrm>
        </p:spPr>
        <p:txBody>
          <a:bodyPr/>
          <a:lstStyle/>
          <a:p>
            <a:pPr marL="109537" indent="0" algn="just" eaLnBrk="1" hangingPunct="1">
              <a:buNone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The guidelines will endeavor to address the following;</a:t>
            </a:r>
          </a:p>
          <a:p>
            <a:pPr algn="just" eaLnBrk="1" hangingPunct="1">
              <a:buFont typeface="Wingdings" panose="05000000000000000000" pitchFamily="2" charset="2"/>
              <a:buChar char="q"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The relationship between administrative, criminal and civil actions</a:t>
            </a:r>
          </a:p>
          <a:p>
            <a:pPr marL="109537" indent="0" algn="just" eaLnBrk="1" hangingPunct="1">
              <a:buNone/>
              <a:defRPr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q"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Flexibility on receiving leniency applications</a:t>
            </a:r>
          </a:p>
          <a:p>
            <a:pPr algn="just" eaLnBrk="1" hangingPunct="1">
              <a:defRPr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q"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Ability to keep appearances with the other cartel members</a:t>
            </a:r>
          </a:p>
          <a:p>
            <a:pPr marL="109537" indent="0" algn="just" eaLnBrk="1" hangingPunct="1">
              <a:buNone/>
              <a:defRPr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q"/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Disqualification of coercers, cartel initiators and ringleaders</a:t>
            </a:r>
          </a:p>
          <a:p>
            <a:pPr marL="109537" indent="0" algn="just" eaLnBrk="1" hangingPunct="1">
              <a:buNone/>
              <a:defRPr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defRPr/>
            </a:pPr>
            <a:r>
              <a:rPr lang="en-US" altLang="en-US" sz="2400" dirty="0">
                <a:latin typeface="Palatino Linotype" panose="02040502050505030304" pitchFamily="18" charset="0"/>
              </a:rPr>
              <a:t>Potential disclosure of leniency applicants</a:t>
            </a:r>
          </a:p>
          <a:p>
            <a:pPr marL="109537" indent="0" algn="just" eaLnBrk="1" hangingPunct="1">
              <a:buNone/>
              <a:defRPr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defRPr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marL="109537" indent="0" algn="just" eaLnBrk="1" hangingPunct="1">
              <a:buFont typeface="Wingdings 3" panose="05040102010807070707" pitchFamily="18" charset="2"/>
              <a:buNone/>
              <a:defRPr/>
            </a:pPr>
            <a:endParaRPr lang="en-US" altLang="en-US" sz="2400" dirty="0">
              <a:latin typeface="Palatino Linotype" panose="02040502050505030304" pitchFamily="18" charset="0"/>
            </a:endParaRPr>
          </a:p>
        </p:txBody>
      </p:sp>
      <p:sp>
        <p:nvSpPr>
          <p:cNvPr id="14339" name="Date Placeholder 2"/>
          <p:cNvSpPr>
            <a:spLocks noGrp="1"/>
          </p:cNvSpPr>
          <p:nvPr>
            <p:ph type="dt" sz="quarter" idx="10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4971C5-5EE4-466A-80C3-734D827DDA7B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4/8/24</a:t>
            </a:fld>
            <a:endParaRPr lang="en-US" dirty="0"/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1447800" y="6172200"/>
            <a:ext cx="7162800" cy="3651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"A Kenyan  economy with globally efficient markets and enhanced consumer welfare for shared Prosperity"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3CD7FB0-F8D8-4478-9178-80F15BBD5B0E}" type="slidenum">
              <a:rPr lang="en-US" altLang="en-US">
                <a:latin typeface="Lucida Sans Unicode" panose="020B0602030504020204" pitchFamily="34" charset="0"/>
              </a:rPr>
              <a:pPr/>
              <a:t>8</a:t>
            </a:fld>
            <a:endParaRPr lang="en-US" altLang="en-US">
              <a:latin typeface="Lucida Sans Unicode" panose="020B0602030504020204" pitchFamily="34" charset="0"/>
            </a:endParaRPr>
          </a:p>
        </p:txBody>
      </p:sp>
      <p:pic>
        <p:nvPicPr>
          <p:cNvPr id="17414" name="Picture 6" descr="Description: C:\Documents and Settings\kanyi\Desktop\CAKLOGO\CAK Final Logo Illustrator Version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35950" cy="6397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2400" dirty="0">
                <a:solidFill>
                  <a:srgbClr val="92D050"/>
                </a:solidFill>
                <a:latin typeface="Palatino Linotype" panose="02040502050505030304" pitchFamily="18" charset="0"/>
              </a:rPr>
              <a:t>Leniency </a:t>
            </a:r>
            <a:r>
              <a:rPr lang="en-US" altLang="en-US" sz="2400" dirty="0" err="1">
                <a:solidFill>
                  <a:srgbClr val="92D050"/>
                </a:solidFill>
                <a:latin typeface="Palatino Linotype" panose="02040502050505030304" pitchFamily="18" charset="0"/>
              </a:rPr>
              <a:t>programme</a:t>
            </a:r>
            <a:r>
              <a:rPr lang="en-US" altLang="en-US" sz="2400" dirty="0">
                <a:solidFill>
                  <a:srgbClr val="92D050"/>
                </a:solidFill>
                <a:latin typeface="Palatino Linotype" panose="02040502050505030304" pitchFamily="18" charset="0"/>
              </a:rPr>
              <a:t> guidelines</a:t>
            </a:r>
            <a:br>
              <a:rPr lang="en-US" altLang="en-US" sz="2400" dirty="0">
                <a:solidFill>
                  <a:srgbClr val="92D050"/>
                </a:solidFill>
                <a:latin typeface="Palatino Linotype" panose="02040502050505030304" pitchFamily="18" charset="0"/>
              </a:rPr>
            </a:br>
            <a:endParaRPr lang="en-US" sz="2400" dirty="0"/>
          </a:p>
        </p:txBody>
      </p:sp>
      <p:pic>
        <p:nvPicPr>
          <p:cNvPr id="17416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76200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5540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380999" y="887413"/>
            <a:ext cx="8632825" cy="4675187"/>
          </a:xfrm>
        </p:spPr>
        <p:txBody>
          <a:bodyPr/>
          <a:lstStyle/>
          <a:p>
            <a:pPr algn="just" eaLnBrk="1" hangingPunct="1">
              <a:buClr>
                <a:srgbClr val="72A376"/>
              </a:buClr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marL="109537" indent="0" algn="just" eaLnBrk="1" hangingPunct="1">
              <a:buClr>
                <a:srgbClr val="72A376"/>
              </a:buClr>
              <a:buNone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Domestication of the leniency </a:t>
            </a:r>
            <a:r>
              <a:rPr lang="en-US" altLang="en-US" sz="2400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programme</a:t>
            </a: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Capacity Building</a:t>
            </a: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endParaRPr lang="en-US" altLang="en-US" sz="24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algn="just" eaLnBrk="1" hangingPunct="1">
              <a:buClr>
                <a:srgbClr val="72A376"/>
              </a:buClr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prstClr val="black"/>
                </a:solidFill>
                <a:latin typeface="Palatino Linotype" panose="02040502050505030304" pitchFamily="18" charset="0"/>
              </a:rPr>
              <a:t>Prioritization of the sectors </a:t>
            </a: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buFont typeface="Wingdings 3" panose="05040102010807070707" pitchFamily="18" charset="2"/>
              <a:buNone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§"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algn="just" eaLnBrk="1" hangingPunct="1">
              <a:buFont typeface="Wingdings 3" panose="05040102010807070707" pitchFamily="18" charset="2"/>
              <a:buNone/>
            </a:pPr>
            <a:endParaRPr lang="en-US" altLang="en-US" sz="2400" dirty="0">
              <a:latin typeface="Palatino Linotype" panose="02040502050505030304" pitchFamily="18" charset="0"/>
            </a:endParaRPr>
          </a:p>
        </p:txBody>
      </p:sp>
      <p:sp>
        <p:nvSpPr>
          <p:cNvPr id="14339" name="Date Placeholder 2"/>
          <p:cNvSpPr>
            <a:spLocks noGrp="1"/>
          </p:cNvSpPr>
          <p:nvPr>
            <p:ph type="dt" sz="quarter" idx="10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4971C5-5EE4-466A-80C3-734D827DDA7B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4/8/24</a:t>
            </a:fld>
            <a:endParaRPr lang="en-US" dirty="0"/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019800"/>
            <a:ext cx="7239000" cy="3651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"A Kenyan  economy with globally efficient markets and enhanced consumer welfare for shared Prosperity"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3711799-2A87-4657-B35C-0449C666FF5B}" type="slidenum">
              <a:rPr lang="en-US" altLang="en-US">
                <a:latin typeface="Lucida Sans Unicode" panose="020B0602030504020204" pitchFamily="34" charset="0"/>
              </a:rPr>
              <a:pPr/>
              <a:t>9</a:t>
            </a:fld>
            <a:endParaRPr lang="en-US" altLang="en-US">
              <a:latin typeface="Lucida Sans Unicode" panose="020B0602030504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42110" cy="7350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w-KE" sz="2400" dirty="0">
                <a:solidFill>
                  <a:srgbClr val="92D050"/>
                </a:solidFill>
                <a:latin typeface="Palatino Linotype" pitchFamily="18" charset="0"/>
              </a:rPr>
              <a:t>Way forward</a:t>
            </a:r>
            <a:endParaRPr lang="en-US" sz="2400" dirty="0">
              <a:solidFill>
                <a:srgbClr val="92D050"/>
              </a:solidFill>
              <a:latin typeface="Palatino Linotype" pitchFamily="18" charset="0"/>
            </a:endParaRPr>
          </a:p>
        </p:txBody>
      </p:sp>
      <p:pic>
        <p:nvPicPr>
          <p:cNvPr id="14343" name="Picture 6" descr="Description: C:\Documents and Settings\kanyi\Desktop\CAKLOGO\CAK Final Logo Illustrator Version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76200"/>
            <a:ext cx="19939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4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8082</TotalTime>
  <Words>627</Words>
  <Application>Microsoft Macintosh PowerPoint</Application>
  <PresentationFormat>On-screen Show (4:3)</PresentationFormat>
  <Paragraphs>110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Lucida Sans Unicode</vt:lpstr>
      <vt:lpstr>Palatino Linotype</vt:lpstr>
      <vt:lpstr>Verdana</vt:lpstr>
      <vt:lpstr>Wingdings</vt:lpstr>
      <vt:lpstr>Wingdings 2</vt:lpstr>
      <vt:lpstr>Wingdings 3</vt:lpstr>
      <vt:lpstr>Concourse</vt:lpstr>
      <vt:lpstr>Custom Design</vt:lpstr>
      <vt:lpstr>ADOPTION OF LENIENCY PROGRAMME IN KENYA</vt:lpstr>
      <vt:lpstr>Introduction</vt:lpstr>
      <vt:lpstr>Benefits of implementing a leniency programme</vt:lpstr>
      <vt:lpstr> Cornerstones of an effective LP  </vt:lpstr>
      <vt:lpstr>Challenges specific to Kenya in implementing  an effective LP?</vt:lpstr>
      <vt:lpstr>Challenges specific to Kenya in implementing  an effective LP?</vt:lpstr>
      <vt:lpstr>Mitigating factors</vt:lpstr>
      <vt:lpstr>Leniency programme guidelines </vt:lpstr>
      <vt:lpstr>Way forward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ICN 2013: Regional Competition Networks</dc:title>
  <dc:creator>.user</dc:creator>
  <cp:lastModifiedBy>Kevin Reddell</cp:lastModifiedBy>
  <cp:revision>309</cp:revision>
  <cp:lastPrinted>2015-06-30T09:43:13Z</cp:lastPrinted>
  <dcterms:created xsi:type="dcterms:W3CDTF">2013-04-16T04:53:56Z</dcterms:created>
  <dcterms:modified xsi:type="dcterms:W3CDTF">2024-04-08T11:44:03Z</dcterms:modified>
</cp:coreProperties>
</file>