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96" r:id="rId3"/>
    <p:sldMasterId id="2147483708" r:id="rId4"/>
  </p:sldMasterIdLst>
  <p:notesMasterIdLst>
    <p:notesMasterId r:id="rId19"/>
  </p:notesMasterIdLst>
  <p:sldIdLst>
    <p:sldId id="256" r:id="rId5"/>
    <p:sldId id="258" r:id="rId6"/>
    <p:sldId id="259" r:id="rId7"/>
    <p:sldId id="260" r:id="rId8"/>
    <p:sldId id="263" r:id="rId9"/>
    <p:sldId id="261"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76"/>
    <p:restoredTop sz="94674"/>
  </p:normalViewPr>
  <p:slideViewPr>
    <p:cSldViewPr>
      <p:cViewPr varScale="1">
        <p:scale>
          <a:sx n="192" d="100"/>
          <a:sy n="192" d="100"/>
        </p:scale>
        <p:origin x="3608" y="1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E6D52-215A-4ABB-8CDA-8C1ED483962D}" type="datetimeFigureOut">
              <a:rPr lang="en-ZW" smtClean="0"/>
              <a:t>8/4/2024</a:t>
            </a:fld>
            <a:endParaRPr lang="en-ZW"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6652A-D8AD-4504-B46C-9E01FE233C5B}" type="slidenum">
              <a:rPr lang="en-ZW" smtClean="0"/>
              <a:t>‹#›</a:t>
            </a:fld>
            <a:endParaRPr lang="en-ZW" dirty="0"/>
          </a:p>
        </p:txBody>
      </p:sp>
    </p:spTree>
    <p:extLst>
      <p:ext uri="{BB962C8B-B14F-4D97-AF65-F5344CB8AC3E}">
        <p14:creationId xmlns:p14="http://schemas.microsoft.com/office/powerpoint/2010/main" val="334978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CC6652A-D8AD-4504-B46C-9E01FE233C5B}" type="slidenum">
              <a:rPr lang="en-ZW" smtClean="0"/>
              <a:t>1</a:t>
            </a:fld>
            <a:endParaRPr lang="en-ZW" dirty="0"/>
          </a:p>
        </p:txBody>
      </p:sp>
    </p:spTree>
    <p:extLst>
      <p:ext uri="{BB962C8B-B14F-4D97-AF65-F5344CB8AC3E}">
        <p14:creationId xmlns:p14="http://schemas.microsoft.com/office/powerpoint/2010/main" val="13090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ED7AFEB2-B513-43C5-976C-9DDCDDC007A3}"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182898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C23CBC6C-F0F3-4CD4-A70E-F48DBE9B98C8}"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42652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85DC5B4D-552E-4489-A4A7-34BD281C9DD6}"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121696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D239FD65-E471-44AC-A672-8F241A568580}"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2780362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E2DBFF2-C94C-4921-95AC-8583F34B1729}"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2540803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8091AA-2557-4A40-82D7-863B19B96552}"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3629674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A9A0FDA6-6F8E-476A-A0F6-79F94955E28A}"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67953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73599E29-6177-41CE-B01F-6DE1854C3635}" type="datetime1">
              <a:rPr lang="en-ZW" smtClean="0"/>
              <a:t>8/4/2024</a:t>
            </a:fld>
            <a:endParaRPr lang="en-ZW" dirty="0"/>
          </a:p>
        </p:txBody>
      </p:sp>
      <p:sp>
        <p:nvSpPr>
          <p:cNvPr id="8" name="Footer Placeholder 7"/>
          <p:cNvSpPr>
            <a:spLocks noGrp="1"/>
          </p:cNvSpPr>
          <p:nvPr>
            <p:ph type="ftr" sz="quarter" idx="11"/>
          </p:nvPr>
        </p:nvSpPr>
        <p:spPr/>
        <p:txBody>
          <a:bodyPr/>
          <a:lstStyle/>
          <a:p>
            <a:r>
              <a:rPr lang="en-ZW" dirty="0"/>
              <a:t>Competition and Consumer Protection Commission</a:t>
            </a:r>
          </a:p>
        </p:txBody>
      </p:sp>
      <p:sp>
        <p:nvSpPr>
          <p:cNvPr id="9" name="Slide Number Placeholder 8"/>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1082784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0F53859F-7E81-4DAC-8405-2AF2D00FE1E0}" type="datetime1">
              <a:rPr lang="en-ZW" smtClean="0"/>
              <a:t>8/4/2024</a:t>
            </a:fld>
            <a:endParaRPr lang="en-ZW" dirty="0"/>
          </a:p>
        </p:txBody>
      </p:sp>
      <p:sp>
        <p:nvSpPr>
          <p:cNvPr id="4" name="Footer Placeholder 3"/>
          <p:cNvSpPr>
            <a:spLocks noGrp="1"/>
          </p:cNvSpPr>
          <p:nvPr>
            <p:ph type="ftr" sz="quarter" idx="11"/>
          </p:nvPr>
        </p:nvSpPr>
        <p:spPr/>
        <p:txBody>
          <a:bodyPr/>
          <a:lstStyle/>
          <a:p>
            <a:r>
              <a:rPr lang="en-ZW" dirty="0"/>
              <a:t>Competition and Consumer Protection Commission</a:t>
            </a:r>
          </a:p>
        </p:txBody>
      </p:sp>
      <p:sp>
        <p:nvSpPr>
          <p:cNvPr id="5" name="Slide Number Placeholder 4"/>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2471144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5392E-86D1-4D1E-B984-6F3B53B31D1B}" type="datetime1">
              <a:rPr lang="en-ZW" smtClean="0"/>
              <a:t>8/4/2024</a:t>
            </a:fld>
            <a:endParaRPr lang="en-ZW" dirty="0"/>
          </a:p>
        </p:txBody>
      </p:sp>
      <p:sp>
        <p:nvSpPr>
          <p:cNvPr id="3" name="Footer Placeholder 2"/>
          <p:cNvSpPr>
            <a:spLocks noGrp="1"/>
          </p:cNvSpPr>
          <p:nvPr>
            <p:ph type="ftr" sz="quarter" idx="11"/>
          </p:nvPr>
        </p:nvSpPr>
        <p:spPr/>
        <p:txBody>
          <a:bodyPr/>
          <a:lstStyle/>
          <a:p>
            <a:r>
              <a:rPr lang="en-ZW" dirty="0"/>
              <a:t>Competition and Consumer Protection Commission</a:t>
            </a:r>
          </a:p>
        </p:txBody>
      </p:sp>
      <p:sp>
        <p:nvSpPr>
          <p:cNvPr id="4" name="Slide Number Placeholder 3"/>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227033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557784-27E3-4AD4-A533-DAB8370E6E69}"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5215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19568834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A0DBC2-0374-4028-8F23-392DAB344ACB}"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1469409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2B3FD53-6955-4800-81BE-ED2A354F4C81}"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1846619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75E840EE-F95E-4691-BABE-C4C9A4C687DA}"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dirty="0"/>
          </a:p>
        </p:txBody>
      </p:sp>
    </p:spTree>
    <p:extLst>
      <p:ext uri="{BB962C8B-B14F-4D97-AF65-F5344CB8AC3E}">
        <p14:creationId xmlns:p14="http://schemas.microsoft.com/office/powerpoint/2010/main" val="1518323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75F0FC5F-516E-40BC-9FB9-A5A795C36060}"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1002767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28980795-2AB5-4E0C-8BC8-A99479E9A39B}"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3509220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6129C0-B370-4FD1-82EF-59B32821608F}"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5319197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F775C31D-D352-4FE4-881E-09ED03E69693}"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1253844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13FDB29-C255-4BAC-93E3-B9B8A9AF6322}" type="datetime1">
              <a:rPr lang="en-ZW" smtClean="0"/>
              <a:t>8/4/2024</a:t>
            </a:fld>
            <a:endParaRPr lang="en-ZW" dirty="0"/>
          </a:p>
        </p:txBody>
      </p:sp>
      <p:sp>
        <p:nvSpPr>
          <p:cNvPr id="8" name="Footer Placeholder 7"/>
          <p:cNvSpPr>
            <a:spLocks noGrp="1"/>
          </p:cNvSpPr>
          <p:nvPr>
            <p:ph type="ftr" sz="quarter" idx="11"/>
          </p:nvPr>
        </p:nvSpPr>
        <p:spPr/>
        <p:txBody>
          <a:bodyPr/>
          <a:lstStyle/>
          <a:p>
            <a:r>
              <a:rPr lang="en-ZW" dirty="0"/>
              <a:t>Competition and Consumer Protection Commission</a:t>
            </a:r>
          </a:p>
        </p:txBody>
      </p:sp>
      <p:sp>
        <p:nvSpPr>
          <p:cNvPr id="9" name="Slide Number Placeholder 8"/>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273811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96DC9D9B-7F11-4819-B902-B5CD4A47DD0E}" type="datetime1">
              <a:rPr lang="en-ZW" smtClean="0"/>
              <a:t>8/4/2024</a:t>
            </a:fld>
            <a:endParaRPr lang="en-ZW" dirty="0"/>
          </a:p>
        </p:txBody>
      </p:sp>
      <p:sp>
        <p:nvSpPr>
          <p:cNvPr id="4" name="Footer Placeholder 3"/>
          <p:cNvSpPr>
            <a:spLocks noGrp="1"/>
          </p:cNvSpPr>
          <p:nvPr>
            <p:ph type="ftr" sz="quarter" idx="11"/>
          </p:nvPr>
        </p:nvSpPr>
        <p:spPr/>
        <p:txBody>
          <a:bodyPr/>
          <a:lstStyle/>
          <a:p>
            <a:r>
              <a:rPr lang="en-ZW" dirty="0"/>
              <a:t>Competition and Consumer Protection Commission</a:t>
            </a:r>
          </a:p>
        </p:txBody>
      </p:sp>
      <p:sp>
        <p:nvSpPr>
          <p:cNvPr id="5" name="Slide Number Placeholder 4"/>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76458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3E93F-E10B-404E-8DB8-9D992340AD8B}" type="datetime1">
              <a:rPr lang="en-ZW" smtClean="0"/>
              <a:t>8/4/2024</a:t>
            </a:fld>
            <a:endParaRPr lang="en-ZW" dirty="0"/>
          </a:p>
        </p:txBody>
      </p:sp>
      <p:sp>
        <p:nvSpPr>
          <p:cNvPr id="3" name="Footer Placeholder 2"/>
          <p:cNvSpPr>
            <a:spLocks noGrp="1"/>
          </p:cNvSpPr>
          <p:nvPr>
            <p:ph type="ftr" sz="quarter" idx="11"/>
          </p:nvPr>
        </p:nvSpPr>
        <p:spPr/>
        <p:txBody>
          <a:bodyPr/>
          <a:lstStyle/>
          <a:p>
            <a:r>
              <a:rPr lang="en-ZW" dirty="0"/>
              <a:t>Competition and Consumer Protection Commission</a:t>
            </a:r>
          </a:p>
        </p:txBody>
      </p:sp>
      <p:sp>
        <p:nvSpPr>
          <p:cNvPr id="4" name="Slide Number Placeholder 3"/>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148074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19492888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FD9384-7C87-4168-816A-3B48B6AA2BE0}"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17357197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37D114-3D8D-4015-9A3E-66AC2061A441}"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2848744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53FC0ACF-D6F9-4BCB-AE7D-872DE8743CEC}"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1506314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F8CD637F-F4B1-45EB-9A42-E1FCAE7E0AF2}"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dirty="0"/>
          </a:p>
        </p:txBody>
      </p:sp>
    </p:spTree>
    <p:extLst>
      <p:ext uri="{BB962C8B-B14F-4D97-AF65-F5344CB8AC3E}">
        <p14:creationId xmlns:p14="http://schemas.microsoft.com/office/powerpoint/2010/main" val="3775862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D7AFEB2-B513-43C5-976C-9DDCDDC007A3}" type="datetime1">
              <a:rPr lang="en-ZW" smtClean="0"/>
              <a:t>8/4/2024</a:t>
            </a:fld>
            <a:endParaRPr lang="en-ZW" dirty="0"/>
          </a:p>
        </p:txBody>
      </p:sp>
      <p:sp>
        <p:nvSpPr>
          <p:cNvPr id="19" name="Footer Placeholder 18"/>
          <p:cNvSpPr>
            <a:spLocks noGrp="1"/>
          </p:cNvSpPr>
          <p:nvPr>
            <p:ph type="ftr" sz="quarter" idx="11"/>
          </p:nvPr>
        </p:nvSpPr>
        <p:spPr/>
        <p:txBody>
          <a:bodyPr/>
          <a:lstStyle/>
          <a:p>
            <a:r>
              <a:rPr lang="en-ZW" dirty="0"/>
              <a:t>Competition and Consumer Protection Commission</a:t>
            </a:r>
          </a:p>
        </p:txBody>
      </p:sp>
      <p:sp>
        <p:nvSpPr>
          <p:cNvPr id="27" name="Slide Number Placeholder 26"/>
          <p:cNvSpPr>
            <a:spLocks noGrp="1"/>
          </p:cNvSpPr>
          <p:nvPr>
            <p:ph type="sldNum" sz="quarter" idx="12"/>
          </p:nvPr>
        </p:nvSpPr>
        <p:spPr/>
        <p:txBody>
          <a:bodyPr/>
          <a:lstStyle/>
          <a:p>
            <a:fld id="{3AB4E190-67A4-45D7-9A0F-F3CDE87C54D3}" type="slidenum">
              <a:rPr lang="en-ZW" smtClean="0"/>
              <a:t>‹#›</a:t>
            </a:fld>
            <a:endParaRPr lang="en-ZW" dirty="0"/>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t>8/4/2024</a:t>
            </a:fld>
            <a:endParaRPr lang="en-ZW" dirty="0"/>
          </a:p>
        </p:txBody>
      </p:sp>
      <p:sp>
        <p:nvSpPr>
          <p:cNvPr id="8" name="Footer Placeholder 7"/>
          <p:cNvSpPr>
            <a:spLocks noGrp="1"/>
          </p:cNvSpPr>
          <p:nvPr>
            <p:ph type="ftr" sz="quarter" idx="11"/>
          </p:nvPr>
        </p:nvSpPr>
        <p:spPr/>
        <p:txBody>
          <a:bodyPr/>
          <a:lstStyle/>
          <a:p>
            <a:r>
              <a:rPr lang="en-ZW" dirty="0"/>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F6C63CC6-88FE-480F-8DBF-102E3EAC5850}" type="datetime1">
              <a:rPr lang="en-ZW" smtClean="0"/>
              <a:t>8/4/2024</a:t>
            </a:fld>
            <a:endParaRPr lang="en-ZW" dirty="0"/>
          </a:p>
        </p:txBody>
      </p:sp>
      <p:sp>
        <p:nvSpPr>
          <p:cNvPr id="4" name="Footer Placeholder 3"/>
          <p:cNvSpPr>
            <a:spLocks noGrp="1"/>
          </p:cNvSpPr>
          <p:nvPr>
            <p:ph type="ftr" sz="quarter" idx="11"/>
          </p:nvPr>
        </p:nvSpPr>
        <p:spPr/>
        <p:txBody>
          <a:bodyPr/>
          <a:lstStyle/>
          <a:p>
            <a:r>
              <a:rPr lang="en-ZW" dirty="0"/>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346F88FE-3449-4B60-ACD0-46E7D2642D5B}"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374140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t>8/4/2024</a:t>
            </a:fld>
            <a:endParaRPr lang="en-ZW" dirty="0"/>
          </a:p>
        </p:txBody>
      </p:sp>
      <p:sp>
        <p:nvSpPr>
          <p:cNvPr id="3" name="Footer Placeholder 2"/>
          <p:cNvSpPr>
            <a:spLocks noGrp="1"/>
          </p:cNvSpPr>
          <p:nvPr>
            <p:ph type="ftr" sz="quarter" idx="11"/>
          </p:nvPr>
        </p:nvSpPr>
        <p:spPr/>
        <p:txBody>
          <a:bodyPr/>
          <a:lstStyle/>
          <a:p>
            <a:r>
              <a:rPr lang="en-ZW" dirty="0"/>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t>‹#›</a:t>
            </a:fld>
            <a:endParaRPr lang="en-ZW"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t>8/4/2024</a:t>
            </a:fld>
            <a:endParaRPr lang="en-ZW" dirty="0"/>
          </a:p>
        </p:txBody>
      </p:sp>
      <p:sp>
        <p:nvSpPr>
          <p:cNvPr id="5" name="Footer Placeholder 4"/>
          <p:cNvSpPr>
            <a:spLocks noGrp="1"/>
          </p:cNvSpPr>
          <p:nvPr>
            <p:ph type="ftr" sz="quarter" idx="11"/>
          </p:nvPr>
        </p:nvSpPr>
        <p:spPr/>
        <p:txBody>
          <a:bodyPr/>
          <a:lstStyle/>
          <a:p>
            <a:r>
              <a:rPr lang="en-ZW" dirty="0"/>
              <a:t>Competition and Consumer Protection Commission</a:t>
            </a:r>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A3EEC0A7-496B-4466-A82B-484F0351F2BB}" type="datetime1">
              <a:rPr lang="en-ZW" smtClean="0"/>
              <a:t>8/4/2024</a:t>
            </a:fld>
            <a:endParaRPr lang="en-ZW" dirty="0"/>
          </a:p>
        </p:txBody>
      </p:sp>
      <p:sp>
        <p:nvSpPr>
          <p:cNvPr id="8" name="Footer Placeholder 7"/>
          <p:cNvSpPr>
            <a:spLocks noGrp="1"/>
          </p:cNvSpPr>
          <p:nvPr>
            <p:ph type="ftr" sz="quarter" idx="11"/>
          </p:nvPr>
        </p:nvSpPr>
        <p:spPr/>
        <p:txBody>
          <a:bodyPr/>
          <a:lstStyle/>
          <a:p>
            <a:r>
              <a:rPr lang="en-ZW" dirty="0"/>
              <a:t>Competition and Consumer Protection Commission</a:t>
            </a:r>
          </a:p>
        </p:txBody>
      </p:sp>
      <p:sp>
        <p:nvSpPr>
          <p:cNvPr id="9" name="Slide Number Placeholder 8"/>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10841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F6C63CC6-88FE-480F-8DBF-102E3EAC5850}" type="datetime1">
              <a:rPr lang="en-ZW" smtClean="0"/>
              <a:t>8/4/2024</a:t>
            </a:fld>
            <a:endParaRPr lang="en-ZW" dirty="0"/>
          </a:p>
        </p:txBody>
      </p:sp>
      <p:sp>
        <p:nvSpPr>
          <p:cNvPr id="4" name="Footer Placeholder 3"/>
          <p:cNvSpPr>
            <a:spLocks noGrp="1"/>
          </p:cNvSpPr>
          <p:nvPr>
            <p:ph type="ftr" sz="quarter" idx="11"/>
          </p:nvPr>
        </p:nvSpPr>
        <p:spPr/>
        <p:txBody>
          <a:bodyPr/>
          <a:lstStyle/>
          <a:p>
            <a:r>
              <a:rPr lang="en-ZW" dirty="0"/>
              <a:t>Competition and Consumer Protection Commission</a:t>
            </a:r>
          </a:p>
        </p:txBody>
      </p:sp>
      <p:sp>
        <p:nvSpPr>
          <p:cNvPr id="5" name="Slide Number Placeholder 4"/>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263647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t>8/4/2024</a:t>
            </a:fld>
            <a:endParaRPr lang="en-ZW" dirty="0"/>
          </a:p>
        </p:txBody>
      </p:sp>
      <p:sp>
        <p:nvSpPr>
          <p:cNvPr id="3" name="Footer Placeholder 2"/>
          <p:cNvSpPr>
            <a:spLocks noGrp="1"/>
          </p:cNvSpPr>
          <p:nvPr>
            <p:ph type="ftr" sz="quarter" idx="11"/>
          </p:nvPr>
        </p:nvSpPr>
        <p:spPr/>
        <p:txBody>
          <a:bodyPr/>
          <a:lstStyle/>
          <a:p>
            <a:r>
              <a:rPr lang="en-ZW" dirty="0"/>
              <a:t>Competition and Consumer Protection Commission</a:t>
            </a:r>
          </a:p>
        </p:txBody>
      </p:sp>
      <p:sp>
        <p:nvSpPr>
          <p:cNvPr id="4" name="Slide Number Placeholder 3"/>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99718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5988F-F058-4AB0-98E0-9C7EE12111A4}"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41225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t>8/4/2024</a:t>
            </a:fld>
            <a:endParaRPr lang="en-ZW" dirty="0"/>
          </a:p>
        </p:txBody>
      </p:sp>
      <p:sp>
        <p:nvSpPr>
          <p:cNvPr id="6" name="Footer Placeholder 5"/>
          <p:cNvSpPr>
            <a:spLocks noGrp="1"/>
          </p:cNvSpPr>
          <p:nvPr>
            <p:ph type="ftr" sz="quarter" idx="11"/>
          </p:nvPr>
        </p:nvSpPr>
        <p:spPr/>
        <p:txBody>
          <a:bodyPr/>
          <a:lstStyle/>
          <a:p>
            <a:r>
              <a:rPr lang="en-ZW" dirty="0"/>
              <a:t>Competition and Consumer Protection Commission</a:t>
            </a:r>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dirty="0"/>
          </a:p>
        </p:txBody>
      </p:sp>
    </p:spTree>
    <p:extLst>
      <p:ext uri="{BB962C8B-B14F-4D97-AF65-F5344CB8AC3E}">
        <p14:creationId xmlns:p14="http://schemas.microsoft.com/office/powerpoint/2010/main" val="380581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51270-9402-4DF2-8E4C-954FCA14F3F0}" type="datetime1">
              <a:rPr lang="en-ZW" smtClean="0"/>
              <a:t>8/4/2024</a:t>
            </a:fld>
            <a:endParaRPr lang="en-ZW"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dirty="0"/>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4E190-67A4-45D7-9A0F-F3CDE87C54D3}" type="slidenum">
              <a:rPr lang="en-ZW" smtClean="0"/>
              <a:t>‹#›</a:t>
            </a:fld>
            <a:endParaRPr lang="en-ZW" dirty="0"/>
          </a:p>
        </p:txBody>
      </p:sp>
    </p:spTree>
    <p:extLst>
      <p:ext uri="{BB962C8B-B14F-4D97-AF65-F5344CB8AC3E}">
        <p14:creationId xmlns:p14="http://schemas.microsoft.com/office/powerpoint/2010/main" val="2979906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1FC52-448C-428B-B1F1-3886101E338E}" type="datetime1">
              <a:rPr lang="en-ZW" smtClean="0"/>
              <a:t>8/4/2024</a:t>
            </a:fld>
            <a:endParaRPr lang="en-ZW"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dirty="0"/>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379EF-EFBA-4758-AE02-E05DBE7AB0BF}" type="slidenum">
              <a:rPr lang="en-ZW" smtClean="0"/>
              <a:t>‹#›</a:t>
            </a:fld>
            <a:endParaRPr lang="en-ZW" dirty="0"/>
          </a:p>
        </p:txBody>
      </p:sp>
    </p:spTree>
    <p:extLst>
      <p:ext uri="{BB962C8B-B14F-4D97-AF65-F5344CB8AC3E}">
        <p14:creationId xmlns:p14="http://schemas.microsoft.com/office/powerpoint/2010/main" val="10404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AD278-5366-4142-A186-E9FF3C8F41C9}" type="datetime1">
              <a:rPr lang="en-ZW" smtClean="0"/>
              <a:t>8/4/2024</a:t>
            </a:fld>
            <a:endParaRPr lang="en-ZW"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dirty="0"/>
              <a:t>Competition and Consumer Protection Commission</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4B62A-E264-4742-8559-7C7B899551EC}" type="slidenum">
              <a:rPr lang="en-ZW" smtClean="0"/>
              <a:t>‹#›</a:t>
            </a:fld>
            <a:endParaRPr lang="en-ZW" dirty="0"/>
          </a:p>
        </p:txBody>
      </p:sp>
    </p:spTree>
    <p:extLst>
      <p:ext uri="{BB962C8B-B14F-4D97-AF65-F5344CB8AC3E}">
        <p14:creationId xmlns:p14="http://schemas.microsoft.com/office/powerpoint/2010/main" val="325784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t>8/4/2024</a:t>
            </a:fld>
            <a:endParaRPr lang="en-ZW" dirty="0"/>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dirty="0"/>
              <a:t>Competition and Consumer Protection Commission</a:t>
            </a: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t>‹#›</a:t>
            </a:fld>
            <a:endParaRPr lang="en-ZW"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762000"/>
            <a:ext cx="9144000" cy="6096000"/>
            <a:chOff x="0" y="762000"/>
            <a:chExt cx="9144000" cy="6096000"/>
          </a:xfrm>
        </p:grpSpPr>
        <p:cxnSp>
          <p:nvCxnSpPr>
            <p:cNvPr id="8" name="Straight Connector 7"/>
            <p:cNvCxnSpPr/>
            <p:nvPr/>
          </p:nvCxnSpPr>
          <p:spPr>
            <a:xfrm>
              <a:off x="0" y="762000"/>
              <a:ext cx="9144000" cy="0"/>
            </a:xfrm>
            <a:prstGeom prst="line">
              <a:avLst/>
            </a:prstGeom>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762000"/>
              <a:ext cx="762000" cy="60960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ZW" dirty="0"/>
            </a:p>
          </p:txBody>
        </p:sp>
      </p:grpSp>
      <p:sp>
        <p:nvSpPr>
          <p:cNvPr id="11" name="Rectangle 10"/>
          <p:cNvSpPr/>
          <p:nvPr/>
        </p:nvSpPr>
        <p:spPr>
          <a:xfrm>
            <a:off x="762000" y="6611779"/>
            <a:ext cx="8382000" cy="276999"/>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en-ZW" sz="1200" b="1" dirty="0">
                <a:latin typeface="Raavi" pitchFamily="34" charset="0"/>
                <a:cs typeface="Raavi" pitchFamily="34" charset="0"/>
              </a:rPr>
              <a:t>Competition &amp; Consumer </a:t>
            </a:r>
            <a:r>
              <a:rPr lang="en-ZW" sz="1200" b="1" dirty="0">
                <a:solidFill>
                  <a:srgbClr val="7030A0"/>
                </a:solidFill>
                <a:latin typeface="Raavi" pitchFamily="34" charset="0"/>
                <a:cs typeface="Raavi" pitchFamily="34" charset="0"/>
              </a:rPr>
              <a:t>Protection</a:t>
            </a:r>
            <a:r>
              <a:rPr lang="en-ZW" sz="1200" b="1" dirty="0">
                <a:latin typeface="Raavi" pitchFamily="34" charset="0"/>
                <a:cs typeface="Raavi" pitchFamily="34" charset="0"/>
              </a:rPr>
              <a:t> Commission </a:t>
            </a:r>
          </a:p>
        </p:txBody>
      </p:sp>
      <p:sp>
        <p:nvSpPr>
          <p:cNvPr id="17" name="Title 16"/>
          <p:cNvSpPr>
            <a:spLocks noGrp="1"/>
          </p:cNvSpPr>
          <p:nvPr>
            <p:ph type="title"/>
          </p:nvPr>
        </p:nvSpPr>
        <p:spPr>
          <a:xfrm>
            <a:off x="1295400" y="914400"/>
            <a:ext cx="7007352" cy="1828800"/>
          </a:xfrm>
        </p:spPr>
        <p:txBody>
          <a:bodyPr/>
          <a:lstStyle/>
          <a:p>
            <a:pPr algn="ctr"/>
            <a:r>
              <a:rPr lang="en-ZA" sz="2400" dirty="0">
                <a:solidFill>
                  <a:schemeClr val="bg1"/>
                </a:solidFill>
                <a:effectLst/>
                <a:latin typeface="+mn-lt"/>
              </a:rPr>
              <a:t>CARTEL ENFORCEMENT: DEVELOPMENTS IN LENIENCY, PENALTY DETERMINATION AND REGIONAL COOPERATION</a:t>
            </a:r>
            <a:br>
              <a:rPr lang="en-ZA" sz="2400" dirty="0">
                <a:effectLst/>
              </a:rPr>
            </a:br>
            <a:endParaRPr lang="en-ZA" sz="2400" dirty="0">
              <a:solidFill>
                <a:schemeClr val="bg1"/>
              </a:solidFill>
              <a:latin typeface="+mn-lt"/>
            </a:endParaRPr>
          </a:p>
        </p:txBody>
      </p:sp>
      <p:sp>
        <p:nvSpPr>
          <p:cNvPr id="18" name="Text Placeholder 17"/>
          <p:cNvSpPr>
            <a:spLocks noGrp="1"/>
          </p:cNvSpPr>
          <p:nvPr>
            <p:ph type="body" idx="1"/>
          </p:nvPr>
        </p:nvSpPr>
        <p:spPr>
          <a:xfrm>
            <a:off x="1295400" y="2819400"/>
            <a:ext cx="7007352" cy="2743200"/>
          </a:xfrm>
        </p:spPr>
        <p:txBody>
          <a:bodyPr>
            <a:normAutofit fontScale="40000" lnSpcReduction="20000"/>
          </a:bodyPr>
          <a:lstStyle/>
          <a:p>
            <a:pPr algn="ctr"/>
            <a:endParaRPr lang="en-ZA" dirty="0"/>
          </a:p>
          <a:p>
            <a:pPr algn="ctr"/>
            <a:r>
              <a:rPr lang="en-ZA" sz="4500" b="1" dirty="0">
                <a:solidFill>
                  <a:schemeClr val="bg1"/>
                </a:solidFill>
              </a:rPr>
              <a:t>By</a:t>
            </a:r>
          </a:p>
          <a:p>
            <a:pPr algn="ctr"/>
            <a:endParaRPr lang="en-ZA" sz="4500" b="1" dirty="0">
              <a:solidFill>
                <a:schemeClr val="bg1"/>
              </a:solidFill>
            </a:endParaRPr>
          </a:p>
          <a:p>
            <a:pPr algn="ctr"/>
            <a:r>
              <a:rPr lang="en-ZA" sz="4500" b="1" dirty="0">
                <a:solidFill>
                  <a:schemeClr val="bg1"/>
                </a:solidFill>
              </a:rPr>
              <a:t>Joseph Kaumba</a:t>
            </a:r>
          </a:p>
          <a:p>
            <a:pPr algn="ctr"/>
            <a:r>
              <a:rPr lang="en-ZA" sz="4500" b="1" dirty="0">
                <a:solidFill>
                  <a:schemeClr val="bg1"/>
                </a:solidFill>
              </a:rPr>
              <a:t>Shadreck Milezhi </a:t>
            </a:r>
          </a:p>
          <a:p>
            <a:pPr algn="ctr"/>
            <a:r>
              <a:rPr lang="en-ZA" sz="4500" b="1" dirty="0">
                <a:solidFill>
                  <a:schemeClr val="bg1"/>
                </a:solidFill>
              </a:rPr>
              <a:t>Suzgo Luhanga</a:t>
            </a:r>
          </a:p>
          <a:p>
            <a:pPr algn="ctr"/>
            <a:endParaRPr lang="en-ZA" sz="4500" b="1" dirty="0">
              <a:solidFill>
                <a:schemeClr val="bg1"/>
              </a:solidFill>
            </a:endParaRPr>
          </a:p>
          <a:p>
            <a:pPr algn="ctr"/>
            <a:r>
              <a:rPr lang="en-ZA" sz="4500" b="1" dirty="0">
                <a:solidFill>
                  <a:schemeClr val="bg1"/>
                </a:solidFill>
              </a:rPr>
              <a:t> </a:t>
            </a:r>
          </a:p>
          <a:p>
            <a:pPr algn="ctr"/>
            <a:r>
              <a:rPr lang="en-US" sz="4400" b="1" dirty="0">
                <a:solidFill>
                  <a:schemeClr val="bg1"/>
                </a:solidFill>
              </a:rPr>
              <a:t>2</a:t>
            </a:r>
            <a:r>
              <a:rPr lang="en-US" sz="4400" b="1" baseline="30000" dirty="0">
                <a:solidFill>
                  <a:schemeClr val="bg1"/>
                </a:solidFill>
              </a:rPr>
              <a:t>ND</a:t>
            </a:r>
            <a:r>
              <a:rPr lang="en-US" sz="4400" b="1" dirty="0">
                <a:solidFill>
                  <a:schemeClr val="bg1"/>
                </a:solidFill>
              </a:rPr>
              <a:t> ANNUAL COMPETITION AND ECONOMIC REGULATION WEEK HELD AT AVANI HOTEL IN LIVINGSTONE </a:t>
            </a:r>
            <a:endParaRPr lang="en-ZA" sz="4500" b="1" dirty="0">
              <a:solidFill>
                <a:schemeClr val="bg1"/>
              </a:solidFill>
            </a:endParaRPr>
          </a:p>
          <a:p>
            <a:pPr algn="ctr"/>
            <a:endParaRPr lang="en-ZA" sz="4500" b="1" dirty="0">
              <a:solidFill>
                <a:schemeClr val="bg1"/>
              </a:solidFill>
            </a:endParaRPr>
          </a:p>
          <a:p>
            <a:pPr algn="ctr"/>
            <a:endParaRPr lang="en-ZA" sz="4500" b="1" dirty="0">
              <a:solidFill>
                <a:schemeClr val="bg1"/>
              </a:solidFill>
            </a:endParaRPr>
          </a:p>
          <a:p>
            <a:pPr algn="ctr"/>
            <a:endParaRPr lang="en-ZA" sz="4500" b="1" dirty="0">
              <a:solidFill>
                <a:schemeClr val="bg1"/>
              </a:solidFill>
            </a:endParaRPr>
          </a:p>
          <a:p>
            <a:endParaRPr lang="en-ZA" dirty="0"/>
          </a:p>
          <a:p>
            <a:endParaRPr lang="en-ZA" dirty="0"/>
          </a:p>
        </p:txBody>
      </p:sp>
    </p:spTree>
    <p:extLst>
      <p:ext uri="{BB962C8B-B14F-4D97-AF65-F5344CB8AC3E}">
        <p14:creationId xmlns:p14="http://schemas.microsoft.com/office/powerpoint/2010/main" val="168515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PENALTY DETERMINATION…cont’d</a:t>
            </a:r>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pPr marL="0" indent="0" algn="just">
              <a:buNone/>
            </a:pPr>
            <a:r>
              <a:rPr lang="en-GB" i="1" dirty="0"/>
              <a:t>    </a:t>
            </a:r>
            <a:r>
              <a:rPr lang="en-GB" sz="2800" i="1" dirty="0"/>
              <a:t>South Africa</a:t>
            </a:r>
          </a:p>
          <a:p>
            <a:pPr algn="just"/>
            <a:r>
              <a:rPr lang="en-ZA" sz="2800" dirty="0"/>
              <a:t>The determination of penalties for cartel infringement is stipulated clearly in the six step methodology of the Guidelines for the determination of administrative penalties for prohibited practices.</a:t>
            </a:r>
          </a:p>
          <a:p>
            <a:pPr algn="just"/>
            <a:r>
              <a:rPr lang="en-ZA" sz="2800" dirty="0"/>
              <a:t>The six step methodology of determining fines includes: </a:t>
            </a:r>
            <a:r>
              <a:rPr lang="en-ZA" sz="2400" i="1" dirty="0"/>
              <a:t>determination of affected turnover, calculation of the base amount, duration of the contravention, statutory limit of 10% annual turnover and aggravating and mitigating factors.</a:t>
            </a:r>
          </a:p>
          <a:p>
            <a:pPr algn="just"/>
            <a:r>
              <a:rPr lang="en-ZA" sz="2800" dirty="0"/>
              <a:t>When determining the affected turnover, the South African Competition Commission considers the annual turnover of the firm in South Africa and exports based on the sales of products or services that can be said to have been affected by the contravention</a:t>
            </a:r>
            <a:endParaRPr lang="en-ZA" sz="2800" i="1"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10</a:t>
            </a:fld>
            <a:endParaRPr lang="en-ZW" dirty="0"/>
          </a:p>
        </p:txBody>
      </p:sp>
    </p:spTree>
    <p:extLst>
      <p:ext uri="{BB962C8B-B14F-4D97-AF65-F5344CB8AC3E}">
        <p14:creationId xmlns:p14="http://schemas.microsoft.com/office/powerpoint/2010/main" val="3930772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PENALTY DETERMINATION…cont’d</a:t>
            </a: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marL="0" indent="0" algn="just">
              <a:buNone/>
            </a:pPr>
            <a:r>
              <a:rPr lang="en-GB" i="1" dirty="0"/>
              <a:t>    </a:t>
            </a:r>
            <a:r>
              <a:rPr lang="en-GB" sz="2800" i="1" dirty="0"/>
              <a:t>Zambia</a:t>
            </a:r>
          </a:p>
          <a:p>
            <a:pPr algn="just"/>
            <a:r>
              <a:rPr lang="en-ZA" sz="2800" dirty="0"/>
              <a:t>Under the Competition and Consumer Protection Act No. 24 of 2010, CCPC can impose a fine not exceeding 10% of annual turnover of the enterprise involved in a cartel. </a:t>
            </a:r>
          </a:p>
          <a:p>
            <a:pPr algn="just"/>
            <a:r>
              <a:rPr lang="en-ZA" sz="2800" dirty="0"/>
              <a:t>Persons involved in a cartel are also liable upon conviction to a fine not exceeding five hundred penalty units or imprisonment for a period not exceeding five years or both.</a:t>
            </a:r>
          </a:p>
          <a:p>
            <a:pPr algn="just"/>
            <a:r>
              <a:rPr lang="en-ZA" sz="2800" dirty="0"/>
              <a:t>Based on successful cartel cases, the maximum amount of fines that the Commission imposed on cartels was 2% of annual turnover in the case of </a:t>
            </a:r>
            <a:r>
              <a:rPr lang="en-ZA" sz="2800" b="1" i="1" dirty="0"/>
              <a:t>Top Gear and Nine others.</a:t>
            </a:r>
            <a:endParaRPr lang="en-ZA" sz="2800" i="1"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11</a:t>
            </a:fld>
            <a:endParaRPr lang="en-ZW" dirty="0"/>
          </a:p>
        </p:txBody>
      </p:sp>
    </p:spTree>
    <p:extLst>
      <p:ext uri="{BB962C8B-B14F-4D97-AF65-F5344CB8AC3E}">
        <p14:creationId xmlns:p14="http://schemas.microsoft.com/office/powerpoint/2010/main" val="345505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PENALTY DETERMINATION…cont’d</a:t>
            </a:r>
          </a:p>
        </p:txBody>
      </p:sp>
      <p:sp>
        <p:nvSpPr>
          <p:cNvPr id="3" name="Content Placeholder 2"/>
          <p:cNvSpPr>
            <a:spLocks noGrp="1"/>
          </p:cNvSpPr>
          <p:nvPr>
            <p:ph idx="1"/>
          </p:nvPr>
        </p:nvSpPr>
        <p:spPr>
          <a:xfrm>
            <a:off x="457200" y="1295400"/>
            <a:ext cx="8229600" cy="5029200"/>
          </a:xfrm>
        </p:spPr>
        <p:txBody>
          <a:bodyPr>
            <a:normAutofit/>
          </a:bodyPr>
          <a:lstStyle/>
          <a:p>
            <a:pPr marL="0" indent="0" algn="just">
              <a:buNone/>
            </a:pPr>
            <a:r>
              <a:rPr lang="en-GB" i="1" dirty="0"/>
              <a:t>    </a:t>
            </a:r>
            <a:r>
              <a:rPr lang="en-GB" sz="2800" i="1" dirty="0"/>
              <a:t>Relevant Observations</a:t>
            </a:r>
          </a:p>
          <a:p>
            <a:pPr lvl="0" algn="just"/>
            <a:r>
              <a:rPr lang="en-ZA" sz="2800" dirty="0"/>
              <a:t>The European Union, South Africa and United States have all developed fining guidelines that are specific to capturing the cartelised product(s).</a:t>
            </a:r>
          </a:p>
          <a:p>
            <a:pPr lvl="0" algn="just"/>
            <a:r>
              <a:rPr lang="en-ZA" sz="2800" dirty="0"/>
              <a:t>The use of total annual turnover may lead to fine overcharges. </a:t>
            </a:r>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12</a:t>
            </a:fld>
            <a:endParaRPr lang="en-ZW" dirty="0"/>
          </a:p>
        </p:txBody>
      </p:sp>
    </p:spTree>
    <p:extLst>
      <p:ext uri="{BB962C8B-B14F-4D97-AF65-F5344CB8AC3E}">
        <p14:creationId xmlns:p14="http://schemas.microsoft.com/office/powerpoint/2010/main" val="2819992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REGIONAL COOPERATION</a:t>
            </a:r>
          </a:p>
        </p:txBody>
      </p:sp>
      <p:sp>
        <p:nvSpPr>
          <p:cNvPr id="3" name="Content Placeholder 2"/>
          <p:cNvSpPr>
            <a:spLocks noGrp="1"/>
          </p:cNvSpPr>
          <p:nvPr>
            <p:ph idx="1"/>
          </p:nvPr>
        </p:nvSpPr>
        <p:spPr>
          <a:xfrm>
            <a:off x="457200" y="1295400"/>
            <a:ext cx="8229600" cy="5029200"/>
          </a:xfrm>
        </p:spPr>
        <p:txBody>
          <a:bodyPr>
            <a:normAutofit/>
          </a:bodyPr>
          <a:lstStyle/>
          <a:p>
            <a:pPr lvl="0" algn="just"/>
            <a:r>
              <a:rPr lang="en-ZA" dirty="0"/>
              <a:t>At the center of an effective law enforcement strategy in the international arena is the interplay between information sharing, enforcement coordination, and the convergence of national laws. </a:t>
            </a:r>
          </a:p>
          <a:p>
            <a:pPr algn="just"/>
            <a:r>
              <a:rPr lang="en-ZW" dirty="0"/>
              <a:t>Competition agencies may request information from their counterparts at any of a cartel investigation stages; pre-investigation stage, investigation stage, and post investigation stage.</a:t>
            </a:r>
          </a:p>
          <a:p>
            <a:pPr lvl="0" algn="just"/>
            <a:r>
              <a:rPr lang="en-ZA" dirty="0"/>
              <a:t>The collaboration among competition agencies may involve coordinated dawn raids and information-sharing through mutual assistance </a:t>
            </a:r>
            <a:r>
              <a:rPr lang="en-ZA" i="1" dirty="0"/>
              <a:t>agreements</a:t>
            </a:r>
            <a:r>
              <a:rPr lang="en-ZA" b="1" i="1" dirty="0"/>
              <a:t>. </a:t>
            </a:r>
            <a:endParaRPr lang="en-ZA" dirty="0"/>
          </a:p>
          <a:p>
            <a:pPr algn="just"/>
            <a:endParaRPr lang="en-ZA" dirty="0"/>
          </a:p>
          <a:p>
            <a:pPr lvl="0" algn="just"/>
            <a:endParaRPr lang="en-ZA" sz="2800"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13</a:t>
            </a:fld>
            <a:endParaRPr lang="en-ZW" dirty="0"/>
          </a:p>
        </p:txBody>
      </p:sp>
    </p:spTree>
    <p:extLst>
      <p:ext uri="{BB962C8B-B14F-4D97-AF65-F5344CB8AC3E}">
        <p14:creationId xmlns:p14="http://schemas.microsoft.com/office/powerpoint/2010/main" val="101322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CONCLUSION</a:t>
            </a:r>
          </a:p>
        </p:txBody>
      </p:sp>
      <p:sp>
        <p:nvSpPr>
          <p:cNvPr id="3" name="Content Placeholder 2"/>
          <p:cNvSpPr>
            <a:spLocks noGrp="1"/>
          </p:cNvSpPr>
          <p:nvPr>
            <p:ph idx="1"/>
          </p:nvPr>
        </p:nvSpPr>
        <p:spPr>
          <a:xfrm>
            <a:off x="457200" y="1295400"/>
            <a:ext cx="8229600" cy="5029200"/>
          </a:xfrm>
        </p:spPr>
        <p:txBody>
          <a:bodyPr>
            <a:normAutofit/>
          </a:bodyPr>
          <a:lstStyle/>
          <a:p>
            <a:pPr lvl="0" algn="just"/>
            <a:r>
              <a:rPr lang="en-ZA" dirty="0"/>
              <a:t>Competition agencies have been cooperating and sharing information through platforms such as the webinars; ICN conferences etc. </a:t>
            </a:r>
          </a:p>
          <a:p>
            <a:pPr lvl="0" algn="just"/>
            <a:r>
              <a:rPr lang="en-ZA" dirty="0"/>
              <a:t>Even though jurisdictions may have in place national laws that limit information sharing; cooperation is possible through;  </a:t>
            </a:r>
            <a:r>
              <a:rPr lang="en-ZA" i="1" dirty="0"/>
              <a:t>bilateral agreements/MOUs and regional bodies such as </a:t>
            </a:r>
            <a:r>
              <a:rPr lang="en-ZW" dirty="0"/>
              <a:t>SADC </a:t>
            </a:r>
            <a:r>
              <a:rPr lang="en-ZW" i="1" dirty="0"/>
              <a:t>(cartel enforcement working)</a:t>
            </a:r>
            <a:r>
              <a:rPr lang="en-ZW" dirty="0"/>
              <a:t> </a:t>
            </a:r>
          </a:p>
          <a:p>
            <a:pPr lvl="0" algn="just"/>
            <a:r>
              <a:rPr lang="en-ZA" dirty="0"/>
              <a:t>There is need to explore means of making application for leniency easier especially for cross border cartels</a:t>
            </a:r>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14</a:t>
            </a:fld>
            <a:endParaRPr lang="en-ZW" dirty="0"/>
          </a:p>
        </p:txBody>
      </p:sp>
    </p:spTree>
    <p:extLst>
      <p:ext uri="{BB962C8B-B14F-4D97-AF65-F5344CB8AC3E}">
        <p14:creationId xmlns:p14="http://schemas.microsoft.com/office/powerpoint/2010/main" val="367686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INTRODUCTION</a:t>
            </a:r>
          </a:p>
        </p:txBody>
      </p:sp>
      <p:sp>
        <p:nvSpPr>
          <p:cNvPr id="3" name="Content Placeholder 2"/>
          <p:cNvSpPr>
            <a:spLocks noGrp="1"/>
          </p:cNvSpPr>
          <p:nvPr>
            <p:ph idx="1"/>
          </p:nvPr>
        </p:nvSpPr>
        <p:spPr>
          <a:xfrm>
            <a:off x="457200" y="1295400"/>
            <a:ext cx="8229600" cy="5029200"/>
          </a:xfrm>
        </p:spPr>
        <p:txBody>
          <a:bodyPr>
            <a:normAutofit fontScale="92500"/>
          </a:bodyPr>
          <a:lstStyle/>
          <a:p>
            <a:pPr algn="just"/>
            <a:r>
              <a:rPr lang="en-ZA" dirty="0"/>
              <a:t>Most competition agencies in the world have developed leniency programmes </a:t>
            </a:r>
          </a:p>
          <a:p>
            <a:pPr algn="just"/>
            <a:r>
              <a:rPr lang="en-ZA" dirty="0"/>
              <a:t>Leniency programmes have been instrumental in uncovering cartels and punishing cartel participants e.g.</a:t>
            </a:r>
          </a:p>
          <a:p>
            <a:pPr lvl="2" algn="just">
              <a:buFont typeface="Courier New" pitchFamily="49" charset="0"/>
              <a:buChar char="o"/>
            </a:pPr>
            <a:r>
              <a:rPr lang="en-ZA" sz="1800" dirty="0"/>
              <a:t>The US Corporate Leniency Programme has been responsible for detecting and cracking more international cartels than search warrants, secret audio or videotapes, and FBI interrogations combined; and </a:t>
            </a:r>
          </a:p>
          <a:p>
            <a:pPr lvl="2" algn="just">
              <a:buFont typeface="Courier New" pitchFamily="49" charset="0"/>
              <a:buChar char="o"/>
            </a:pPr>
            <a:r>
              <a:rPr lang="en-ZA" sz="1800" dirty="0"/>
              <a:t>In the United States alone, companies have been fined over $2.5 billion dollars for antitrust crimes since 1997, with over 90 percent of this total tied to investigations assisted by leniency applicants.</a:t>
            </a:r>
            <a:endParaRPr lang="en-ZA" dirty="0"/>
          </a:p>
          <a:p>
            <a:pPr algn="just"/>
            <a:r>
              <a:rPr lang="en-ZA" dirty="0"/>
              <a:t>Although implementation of leniency programme varies across jurisdictions; predictability, transparency and consistent application of the process is key to encourage enterprises to self report. </a:t>
            </a:r>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362200" y="6629400"/>
            <a:ext cx="4953000" cy="228600"/>
          </a:xfrm>
        </p:spPr>
        <p:txBody>
          <a:bodyPr/>
          <a:lstStyle/>
          <a:p>
            <a:pPr lvl="0" algn="ctr"/>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pPr algn="ctr"/>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2</a:t>
            </a:fld>
            <a:endParaRPr lang="en-ZW" dirty="0"/>
          </a:p>
        </p:txBody>
      </p:sp>
    </p:spTree>
    <p:extLst>
      <p:ext uri="{BB962C8B-B14F-4D97-AF65-F5344CB8AC3E}">
        <p14:creationId xmlns:p14="http://schemas.microsoft.com/office/powerpoint/2010/main" val="205234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INTRODUCTION…cont’d</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dirty="0"/>
              <a:t>The emergence of international or cross border cartels poses </a:t>
            </a:r>
            <a:r>
              <a:rPr lang="en-US" dirty="0"/>
              <a:t>a challenge to enforcement actions by individual competition agencies in the absence of cooperation and information with other competition agencies.</a:t>
            </a:r>
          </a:p>
          <a:p>
            <a:pPr algn="just"/>
            <a:r>
              <a:rPr lang="en-US" dirty="0"/>
              <a:t>There has been increasing regional cooperation among competition agencies in anti-cartel enforcement among competition agencies in an effort to curb international cartels. </a:t>
            </a:r>
          </a:p>
          <a:p>
            <a:pPr marL="0" indent="0" algn="just">
              <a:buNone/>
            </a:pPr>
            <a:endParaRPr lang="en-ZW" dirty="0"/>
          </a:p>
          <a:p>
            <a:pPr algn="just"/>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3</a:t>
            </a:fld>
            <a:endParaRPr lang="en-ZW" dirty="0"/>
          </a:p>
        </p:txBody>
      </p:sp>
    </p:spTree>
    <p:extLst>
      <p:ext uri="{BB962C8B-B14F-4D97-AF65-F5344CB8AC3E}">
        <p14:creationId xmlns:p14="http://schemas.microsoft.com/office/powerpoint/2010/main" val="2250848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DEVELOPMENTS IN LENIENCY</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i="1" dirty="0"/>
              <a:t>First application of amnesty de-trebling provisions of the Antitrust Criminal Penalty Enhancement and Reform Act of 2004 </a:t>
            </a:r>
          </a:p>
          <a:p>
            <a:pPr lvl="2" algn="just">
              <a:buFont typeface="Courier New" pitchFamily="49" charset="0"/>
              <a:buChar char="o"/>
            </a:pPr>
            <a:r>
              <a:rPr lang="en-ZA" dirty="0"/>
              <a:t>The Act  offers applicants significant reduction in civil liability in exchange  for substantial cooperation to civil plaintiffs suing on the basis of the same conduct.</a:t>
            </a:r>
          </a:p>
          <a:p>
            <a:pPr lvl="1" algn="just">
              <a:buFont typeface="Courier New" pitchFamily="49" charset="0"/>
              <a:buChar char="o"/>
            </a:pPr>
            <a:endParaRPr lang="en-ZA" dirty="0"/>
          </a:p>
          <a:p>
            <a:pPr lvl="2" algn="just">
              <a:buFont typeface="Courier New" pitchFamily="49" charset="0"/>
              <a:buChar char="o"/>
            </a:pPr>
            <a:r>
              <a:rPr lang="en-ZA" dirty="0"/>
              <a:t>This limits the amnesty applicant’s civil liability to damages resulting from the applicant’s own sales (eliminating the prospect of ‘joint and several liability’), and also waives the ‘trebling’ of actual damages that is otherwise automatic in US civil antitrust cases.</a:t>
            </a:r>
          </a:p>
          <a:p>
            <a:pPr algn="just"/>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4</a:t>
            </a:fld>
            <a:endParaRPr lang="en-ZW" dirty="0"/>
          </a:p>
        </p:txBody>
      </p:sp>
    </p:spTree>
    <p:extLst>
      <p:ext uri="{BB962C8B-B14F-4D97-AF65-F5344CB8AC3E}">
        <p14:creationId xmlns:p14="http://schemas.microsoft.com/office/powerpoint/2010/main" val="1102436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DEVELOPMENTS IN LENIENCY…cont’d</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i="1" dirty="0"/>
              <a:t>Extraterritorial Effects-The U.S. Supreme Court’s Empagran Decision</a:t>
            </a:r>
            <a:endParaRPr lang="en-ZA" dirty="0"/>
          </a:p>
          <a:p>
            <a:pPr lvl="2" algn="just">
              <a:buFont typeface="Courier New" pitchFamily="49" charset="0"/>
              <a:buChar char="o"/>
            </a:pPr>
            <a:r>
              <a:rPr lang="en-ZA" dirty="0"/>
              <a:t>Can victims injured abroad by a worldwide price fixing conspiracy bring suit in U.S. federal courts under U.S. antitrust law when the antitrust conduct also had an effect on domestic business?</a:t>
            </a:r>
          </a:p>
          <a:p>
            <a:pPr algn="just"/>
            <a:r>
              <a:rPr lang="en-ZA" dirty="0"/>
              <a:t>The Supreme Court determined that U.S. courts did not</a:t>
            </a:r>
            <a:r>
              <a:rPr lang="en-ZA" i="1" dirty="0"/>
              <a:t> </a:t>
            </a:r>
            <a:r>
              <a:rPr lang="en-ZA" dirty="0"/>
              <a:t>have jurisdiction under U.S. antitrust laws to try a case in which foreign buyers alleged to be injured by the price-fixing actions of foreign sellers but only where the foreign injury is </a:t>
            </a:r>
            <a:r>
              <a:rPr lang="en-ZA" i="1" dirty="0"/>
              <a:t>independent </a:t>
            </a:r>
            <a:r>
              <a:rPr lang="en-ZA" dirty="0"/>
              <a:t>of any effect on U.S. commerce.</a:t>
            </a:r>
          </a:p>
          <a:p>
            <a:pPr algn="just"/>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5</a:t>
            </a:fld>
            <a:endParaRPr lang="en-ZW" dirty="0"/>
          </a:p>
        </p:txBody>
      </p:sp>
    </p:spTree>
    <p:extLst>
      <p:ext uri="{BB962C8B-B14F-4D97-AF65-F5344CB8AC3E}">
        <p14:creationId xmlns:p14="http://schemas.microsoft.com/office/powerpoint/2010/main" val="1538355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DEVELOPMENTS IN LENIENCY…cont’d</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dirty="0"/>
              <a:t>The decision left open the question of whether foreign plaintiffs could bring actions in the United States if the foreign injury is </a:t>
            </a:r>
            <a:r>
              <a:rPr lang="en-ZA" i="1" dirty="0"/>
              <a:t>dependent </a:t>
            </a:r>
            <a:r>
              <a:rPr lang="en-ZA" dirty="0"/>
              <a:t>on the effect of the injury on U.S. business and, further, what is the standard for dependence.</a:t>
            </a:r>
          </a:p>
          <a:p>
            <a:pPr algn="just"/>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6</a:t>
            </a:fld>
            <a:endParaRPr lang="en-ZW" dirty="0"/>
          </a:p>
        </p:txBody>
      </p:sp>
    </p:spTree>
    <p:extLst>
      <p:ext uri="{BB962C8B-B14F-4D97-AF65-F5344CB8AC3E}">
        <p14:creationId xmlns:p14="http://schemas.microsoft.com/office/powerpoint/2010/main" val="3845524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DEVELOPMENTS IN LENIENCY…cont’d</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i="1" dirty="0"/>
              <a:t>The European Commission  policy of 2002 </a:t>
            </a:r>
          </a:p>
          <a:p>
            <a:pPr lvl="2" algn="just">
              <a:buFont typeface="Courier New" pitchFamily="49" charset="0"/>
              <a:buChar char="o"/>
            </a:pPr>
            <a:r>
              <a:rPr lang="en-ZA" dirty="0"/>
              <a:t>An enterprise can now qualify for immunity even if it was the instigator or leader of the cartel contrary to the 1996 Notice which disqualified instigators from seeking leniency.</a:t>
            </a:r>
          </a:p>
          <a:p>
            <a:pPr lvl="2" algn="just">
              <a:buFont typeface="Courier New" pitchFamily="49" charset="0"/>
              <a:buChar char="o"/>
            </a:pPr>
            <a:r>
              <a:rPr lang="en-ZA" dirty="0"/>
              <a:t>to address the lack of predictability that characterized its prior leniency policy, the Commission has introduced a series of new procedural rules e.g.</a:t>
            </a:r>
          </a:p>
          <a:p>
            <a:pPr lvl="4" algn="just">
              <a:buFont typeface="Wingdings" pitchFamily="2" charset="2"/>
              <a:buChar char="ü"/>
            </a:pPr>
            <a:r>
              <a:rPr lang="en-ZA" sz="1600" dirty="0"/>
              <a:t>contact the with the Commission on availability and the Commission will immediately inform it whether immunity is still available. </a:t>
            </a:r>
          </a:p>
          <a:p>
            <a:pPr lvl="4" algn="just">
              <a:buFont typeface="Wingdings" pitchFamily="2" charset="2"/>
              <a:buChar char="ü"/>
            </a:pPr>
            <a:r>
              <a:rPr lang="en-ZA" sz="1600" dirty="0"/>
              <a:t>Submission of evidence (proposed or actual) </a:t>
            </a:r>
          </a:p>
          <a:p>
            <a:pPr lvl="4" algn="just">
              <a:buFont typeface="Wingdings" pitchFamily="2" charset="2"/>
              <a:buChar char="ü"/>
            </a:pPr>
            <a:r>
              <a:rPr lang="en-ZA" sz="1600" dirty="0"/>
              <a:t>Granting of conditional immunity in writing (if the applicant meets the requirements)</a:t>
            </a:r>
          </a:p>
          <a:p>
            <a:pPr lvl="4" algn="just">
              <a:buFont typeface="Wingdings" pitchFamily="2" charset="2"/>
              <a:buChar char="ü"/>
            </a:pPr>
            <a:r>
              <a:rPr lang="en-ZA" sz="1600" dirty="0"/>
              <a:t> Immunity is granted at the end of the administrative procedure if the applicant has continued to meet its obligations (</a:t>
            </a:r>
            <a:r>
              <a:rPr lang="en-ZA" sz="1600" i="1" dirty="0"/>
              <a:t>i.e</a:t>
            </a:r>
            <a:r>
              <a:rPr lang="en-ZA" sz="1600" dirty="0"/>
              <a:t>., full cooperation, termination of its involvement in the cartel, and no coercion of other companies to participate in the cartel).</a:t>
            </a:r>
          </a:p>
          <a:p>
            <a:pPr lvl="2" algn="just">
              <a:buFont typeface="Courier New" pitchFamily="49" charset="0"/>
              <a:buChar char="o"/>
            </a:pPr>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7</a:t>
            </a:fld>
            <a:endParaRPr lang="en-ZW" dirty="0"/>
          </a:p>
        </p:txBody>
      </p:sp>
    </p:spTree>
    <p:extLst>
      <p:ext uri="{BB962C8B-B14F-4D97-AF65-F5344CB8AC3E}">
        <p14:creationId xmlns:p14="http://schemas.microsoft.com/office/powerpoint/2010/main" val="1350155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PENALTY DETERMINATION</a:t>
            </a:r>
          </a:p>
        </p:txBody>
      </p:sp>
      <p:sp>
        <p:nvSpPr>
          <p:cNvPr id="3" name="Content Placeholder 2"/>
          <p:cNvSpPr>
            <a:spLocks noGrp="1"/>
          </p:cNvSpPr>
          <p:nvPr>
            <p:ph idx="1"/>
          </p:nvPr>
        </p:nvSpPr>
        <p:spPr>
          <a:xfrm>
            <a:off x="457200" y="1295400"/>
            <a:ext cx="8229600" cy="5029200"/>
          </a:xfrm>
        </p:spPr>
        <p:txBody>
          <a:bodyPr>
            <a:normAutofit/>
          </a:bodyPr>
          <a:lstStyle/>
          <a:p>
            <a:pPr algn="just"/>
            <a:r>
              <a:rPr lang="en-ZA" dirty="0"/>
              <a:t>The determination of penalties for cartels is different in various jurisdictions given the differences in legal frameworks.</a:t>
            </a:r>
          </a:p>
          <a:p>
            <a:pPr marL="0" indent="0" algn="just">
              <a:buNone/>
            </a:pPr>
            <a:endParaRPr lang="en-ZA" dirty="0"/>
          </a:p>
          <a:p>
            <a:pPr marL="0" indent="0" algn="just">
              <a:buNone/>
            </a:pPr>
            <a:r>
              <a:rPr lang="en-ZA" i="1" dirty="0"/>
              <a:t>   The European Union</a:t>
            </a:r>
          </a:p>
          <a:p>
            <a:pPr algn="just"/>
            <a:r>
              <a:rPr lang="en-ZA" dirty="0"/>
              <a:t>The European Commission </a:t>
            </a:r>
            <a:r>
              <a:rPr lang="en-GB" dirty="0"/>
              <a:t>fining guidelines </a:t>
            </a:r>
            <a:r>
              <a:rPr lang="en-ZW" dirty="0"/>
              <a:t>takes into account the value of the undertaking's sales of goods or services to which the infringement directly or indirectly relates in the relevant geographic area within the European Economic Area (EEA).</a:t>
            </a:r>
            <a:endParaRPr lang="en-ZA" i="1"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8</a:t>
            </a:fld>
            <a:endParaRPr lang="en-ZW" dirty="0"/>
          </a:p>
        </p:txBody>
      </p:sp>
    </p:spTree>
    <p:extLst>
      <p:ext uri="{BB962C8B-B14F-4D97-AF65-F5344CB8AC3E}">
        <p14:creationId xmlns:p14="http://schemas.microsoft.com/office/powerpoint/2010/main" val="2047067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pPr algn="ctr"/>
            <a:r>
              <a:rPr lang="en-ZA" sz="2800" b="1" dirty="0">
                <a:solidFill>
                  <a:schemeClr val="tx1"/>
                </a:solidFill>
                <a:latin typeface="+mn-lt"/>
              </a:rPr>
              <a:t>PENALTY DETERMINATION…cont’d</a:t>
            </a:r>
          </a:p>
        </p:txBody>
      </p:sp>
      <p:sp>
        <p:nvSpPr>
          <p:cNvPr id="3" name="Content Placeholder 2"/>
          <p:cNvSpPr>
            <a:spLocks noGrp="1"/>
          </p:cNvSpPr>
          <p:nvPr>
            <p:ph idx="1"/>
          </p:nvPr>
        </p:nvSpPr>
        <p:spPr>
          <a:xfrm>
            <a:off x="457200" y="1295400"/>
            <a:ext cx="8229600" cy="5029200"/>
          </a:xfrm>
        </p:spPr>
        <p:txBody>
          <a:bodyPr>
            <a:normAutofit lnSpcReduction="10000"/>
          </a:bodyPr>
          <a:lstStyle/>
          <a:p>
            <a:pPr marL="0" indent="0" algn="just">
              <a:buNone/>
            </a:pPr>
            <a:r>
              <a:rPr lang="en-GB" i="1" dirty="0"/>
              <a:t>    The United States</a:t>
            </a:r>
          </a:p>
          <a:p>
            <a:pPr algn="just"/>
            <a:r>
              <a:rPr lang="en-ZA" dirty="0"/>
              <a:t>In determining the base fine, the United States Sentencing Guidelines (USSG) takes into account the volume of commerce of the perpetrator for the entire period of the infringement. </a:t>
            </a:r>
          </a:p>
          <a:p>
            <a:pPr algn="just"/>
            <a:r>
              <a:rPr lang="en-ZA" dirty="0"/>
              <a:t>The USSG also provides that 20% of the volume of commerce should be used to calculate the base fine amount. </a:t>
            </a:r>
          </a:p>
          <a:p>
            <a:pPr algn="just"/>
            <a:r>
              <a:rPr lang="en-ZA" dirty="0"/>
              <a:t>The volume  of affected commerce can  not  only influence the  fine  imposed on  enterprises but  also influence the  basis for the  jail terms that  will be  sought against such individuals.</a:t>
            </a:r>
            <a:endParaRPr lang="en-ZA" i="1" dirty="0"/>
          </a:p>
        </p:txBody>
      </p:sp>
      <p:sp>
        <p:nvSpPr>
          <p:cNvPr id="4" name="Date Placeholder 3"/>
          <p:cNvSpPr>
            <a:spLocks noGrp="1"/>
          </p:cNvSpPr>
          <p:nvPr>
            <p:ph type="dt" sz="half" idx="10"/>
          </p:nvPr>
        </p:nvSpPr>
        <p:spPr/>
        <p:txBody>
          <a:bodyPr/>
          <a:lstStyle/>
          <a:p>
            <a:fld id="{B81E13A6-E05A-4CB0-A878-AE0F9D67F66D}" type="datetime1">
              <a:rPr lang="en-ZW" smtClean="0"/>
              <a:t>8/4/2024</a:t>
            </a:fld>
            <a:endParaRPr lang="en-ZW" dirty="0"/>
          </a:p>
        </p:txBody>
      </p:sp>
      <p:sp>
        <p:nvSpPr>
          <p:cNvPr id="5" name="Footer Placeholder 4"/>
          <p:cNvSpPr>
            <a:spLocks noGrp="1"/>
          </p:cNvSpPr>
          <p:nvPr>
            <p:ph type="ftr" sz="quarter" idx="11"/>
          </p:nvPr>
        </p:nvSpPr>
        <p:spPr>
          <a:xfrm>
            <a:off x="2743200" y="6477000"/>
            <a:ext cx="4114800" cy="381000"/>
          </a:xfrm>
        </p:spPr>
        <p:txBody>
          <a:bodyPr/>
          <a:lstStyle/>
          <a:p>
            <a:pPr lvl="0"/>
            <a:r>
              <a:rPr lang="en-ZW" b="1" dirty="0">
                <a:latin typeface="Raavi" pitchFamily="34" charset="0"/>
                <a:cs typeface="Raavi" pitchFamily="34" charset="0"/>
              </a:rPr>
              <a:t>Competition &amp; Consumer </a:t>
            </a:r>
            <a:r>
              <a:rPr lang="en-ZW" b="1" dirty="0">
                <a:solidFill>
                  <a:srgbClr val="7030A0"/>
                </a:solidFill>
                <a:latin typeface="Raavi" pitchFamily="34" charset="0"/>
                <a:cs typeface="Raavi" pitchFamily="34" charset="0"/>
              </a:rPr>
              <a:t>Protection</a:t>
            </a:r>
            <a:r>
              <a:rPr lang="en-ZW" b="1" dirty="0">
                <a:latin typeface="Raavi" pitchFamily="34" charset="0"/>
                <a:cs typeface="Raavi" pitchFamily="34" charset="0"/>
              </a:rPr>
              <a:t> Commission </a:t>
            </a:r>
          </a:p>
          <a:p>
            <a:endParaRPr lang="en-ZW" dirty="0"/>
          </a:p>
        </p:txBody>
      </p:sp>
      <p:sp>
        <p:nvSpPr>
          <p:cNvPr id="6" name="Slide Number Placeholder 5"/>
          <p:cNvSpPr>
            <a:spLocks noGrp="1"/>
          </p:cNvSpPr>
          <p:nvPr>
            <p:ph type="sldNum" sz="quarter" idx="12"/>
          </p:nvPr>
        </p:nvSpPr>
        <p:spPr/>
        <p:txBody>
          <a:bodyPr/>
          <a:lstStyle/>
          <a:p>
            <a:fld id="{3AB4E190-67A4-45D7-9A0F-F3CDE87C54D3}" type="slidenum">
              <a:rPr lang="en-ZW" smtClean="0"/>
              <a:t>9</a:t>
            </a:fld>
            <a:endParaRPr lang="en-ZW" dirty="0"/>
          </a:p>
        </p:txBody>
      </p:sp>
    </p:spTree>
    <p:extLst>
      <p:ext uri="{BB962C8B-B14F-4D97-AF65-F5344CB8AC3E}">
        <p14:creationId xmlns:p14="http://schemas.microsoft.com/office/powerpoint/2010/main" val="2552927682"/>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2152</TotalTime>
  <Words>1284</Words>
  <Application>Microsoft Macintosh PowerPoint</Application>
  <PresentationFormat>On-screen Show (4:3)</PresentationFormat>
  <Paragraphs>114</Paragraphs>
  <Slides>14</Slides>
  <Notes>1</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14</vt:i4>
      </vt:variant>
    </vt:vector>
  </HeadingPairs>
  <TitlesOfParts>
    <vt:vector size="25" baseType="lpstr">
      <vt:lpstr>Arial</vt:lpstr>
      <vt:lpstr>Calibri</vt:lpstr>
      <vt:lpstr>Constantia</vt:lpstr>
      <vt:lpstr>Courier New</vt:lpstr>
      <vt:lpstr>Raavi</vt:lpstr>
      <vt:lpstr>Wingdings</vt:lpstr>
      <vt:lpstr>Wingdings 2</vt:lpstr>
      <vt:lpstr>1_Custom Design</vt:lpstr>
      <vt:lpstr>Custom Design</vt:lpstr>
      <vt:lpstr>2_Custom Design</vt:lpstr>
      <vt:lpstr>Flow</vt:lpstr>
      <vt:lpstr>CARTEL ENFORCEMENT: DEVELOPMENTS IN LENIENCY, PENALTY DETERMINATION AND REGIONAL COOPERATION </vt:lpstr>
      <vt:lpstr>INTRODUCTION</vt:lpstr>
      <vt:lpstr>INTRODUCTION…cont’d</vt:lpstr>
      <vt:lpstr>DEVELOPMENTS IN LENIENCY</vt:lpstr>
      <vt:lpstr>DEVELOPMENTS IN LENIENCY…cont’d</vt:lpstr>
      <vt:lpstr>DEVELOPMENTS IN LENIENCY…cont’d</vt:lpstr>
      <vt:lpstr>DEVELOPMENTS IN LENIENCY…cont’d</vt:lpstr>
      <vt:lpstr>PENALTY DETERMINATION</vt:lpstr>
      <vt:lpstr>PENALTY DETERMINATION…cont’d</vt:lpstr>
      <vt:lpstr>PENALTY DETERMINATION…cont’d</vt:lpstr>
      <vt:lpstr>PENALTY DETERMINATION…cont’d</vt:lpstr>
      <vt:lpstr>PENALTY DETERMINATION…cont’d</vt:lpstr>
      <vt:lpstr>REGIONAL COOPERATION</vt:lpstr>
      <vt:lpstr>CONCLUSION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dc:creator>
  <cp:lastModifiedBy>Kevin Reddell</cp:lastModifiedBy>
  <cp:revision>154</cp:revision>
  <dcterms:created xsi:type="dcterms:W3CDTF">2013-02-06T12:04:31Z</dcterms:created>
  <dcterms:modified xsi:type="dcterms:W3CDTF">2024-04-08T11:43:36Z</dcterms:modified>
</cp:coreProperties>
</file>