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2.xml" ContentType="application/vnd.openxmlformats-officedocument.drawingml.chart+xml"/>
  <Override PartName="/ppt/theme/themeOverride2.xml" ContentType="application/vnd.openxmlformats-officedocument.themeOverr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74" r:id="rId6"/>
    <p:sldId id="271" r:id="rId7"/>
    <p:sldId id="272" r:id="rId8"/>
    <p:sldId id="273" r:id="rId9"/>
    <p:sldId id="277" r:id="rId10"/>
    <p:sldId id="278" r:id="rId11"/>
    <p:sldId id="279" r:id="rId12"/>
    <p:sldId id="280" r:id="rId13"/>
    <p:sldId id="281" r:id="rId14"/>
    <p:sldId id="284" r:id="rId15"/>
    <p:sldId id="283" r:id="rId16"/>
    <p:sldId id="282" r:id="rId17"/>
    <p:sldId id="285" r:id="rId18"/>
    <p:sldId id="286" r:id="rId19"/>
    <p:sldId id="287" r:id="rId20"/>
    <p:sldId id="288" r:id="rId21"/>
    <p:sldId id="289" r:id="rId22"/>
    <p:sldId id="290" r:id="rId23"/>
    <p:sldId id="291" r:id="rId24"/>
    <p:sldId id="292"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Slide" id="{BD64FABA-015B-47E4-948B-4204DE8DE813}">
          <p14:sldIdLst>
            <p14:sldId id="256"/>
            <p14:sldId id="274"/>
          </p14:sldIdLst>
        </p14:section>
        <p14:section name="BodySlides" id="{49A2F6FE-32FD-44E8-8AD0-35C5D28A0072}">
          <p14:sldIdLst>
            <p14:sldId id="271"/>
            <p14:sldId id="272"/>
            <p14:sldId id="273"/>
            <p14:sldId id="277"/>
            <p14:sldId id="278"/>
            <p14:sldId id="279"/>
            <p14:sldId id="280"/>
            <p14:sldId id="281"/>
            <p14:sldId id="284"/>
            <p14:sldId id="283"/>
            <p14:sldId id="282"/>
            <p14:sldId id="285"/>
            <p14:sldId id="286"/>
            <p14:sldId id="287"/>
            <p14:sldId id="288"/>
            <p14:sldId id="289"/>
            <p14:sldId id="290"/>
            <p14:sldId id="291"/>
            <p14:sldId id="292"/>
          </p14:sldIdLst>
        </p14:section>
        <p14:section name="LastSlide" id="{AF7123CF-451F-4A82-9924-D39A1A2F3A5B}">
          <p14:sldIdLst>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94"/>
  </p:normalViewPr>
  <p:slideViewPr>
    <p:cSldViewPr>
      <p:cViewPr varScale="1">
        <p:scale>
          <a:sx n="117" d="100"/>
          <a:sy n="117" d="100"/>
        </p:scale>
        <p:origin x="920" y="168"/>
      </p:cViewPr>
      <p:guideLst>
        <p:guide orient="horz" pos="2160"/>
        <p:guide pos="2880"/>
      </p:guideLst>
    </p:cSldViewPr>
  </p:slideViewPr>
  <p:notesTextViewPr>
    <p:cViewPr>
      <p:scale>
        <a:sx n="1" d="1"/>
        <a:sy n="1" d="1"/>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Word"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Chart%20in%20Microsoft%20Word"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Maize</a:t>
            </a:r>
            <a:r>
              <a:rPr lang="en-US" sz="1600" baseline="0" dirty="0"/>
              <a:t> retail prices: In-House vs Family brand</a:t>
            </a:r>
          </a:p>
          <a:p>
            <a:pPr>
              <a:defRPr sz="1600"/>
            </a:pPr>
            <a:r>
              <a:rPr lang="en-US" sz="1600" baseline="0" dirty="0"/>
              <a:t> Retailer 1</a:t>
            </a:r>
          </a:p>
        </c:rich>
      </c:tx>
      <c:overlay val="1"/>
    </c:title>
    <c:autoTitleDeleted val="0"/>
    <c:plotArea>
      <c:layout>
        <c:manualLayout>
          <c:layoutTarget val="inner"/>
          <c:xMode val="edge"/>
          <c:yMode val="edge"/>
          <c:x val="0.12611528255100729"/>
          <c:y val="0.20477364779405668"/>
          <c:w val="0.63039787706094763"/>
          <c:h val="0.49438049192723776"/>
        </c:manualLayout>
      </c:layout>
      <c:lineChart>
        <c:grouping val="standard"/>
        <c:varyColors val="0"/>
        <c:ser>
          <c:idx val="0"/>
          <c:order val="0"/>
          <c:tx>
            <c:strRef>
              <c:f>'[Chart in Microsoft Word]Sheet1'!$C$13</c:f>
              <c:strCache>
                <c:ptCount val="1"/>
                <c:pt idx="0">
                  <c:v>In-House Brand 1</c:v>
                </c:pt>
              </c:strCache>
            </c:strRef>
          </c:tx>
          <c:cat>
            <c:numRef>
              <c:f>'[Chart in Microsoft Word]Sheet1'!$B$14:$B$16</c:f>
              <c:numCache>
                <c:formatCode>General</c:formatCode>
                <c:ptCount val="3"/>
                <c:pt idx="0">
                  <c:v>2012</c:v>
                </c:pt>
                <c:pt idx="1">
                  <c:v>2013</c:v>
                </c:pt>
                <c:pt idx="2">
                  <c:v>2014</c:v>
                </c:pt>
              </c:numCache>
            </c:numRef>
          </c:cat>
          <c:val>
            <c:numRef>
              <c:f>'[Chart in Microsoft Word]Sheet1'!$C$14:$C$16</c:f>
              <c:numCache>
                <c:formatCode>General</c:formatCode>
                <c:ptCount val="3"/>
                <c:pt idx="0">
                  <c:v>54.95</c:v>
                </c:pt>
                <c:pt idx="1">
                  <c:v>46.95</c:v>
                </c:pt>
                <c:pt idx="2">
                  <c:v>47.95</c:v>
                </c:pt>
              </c:numCache>
            </c:numRef>
          </c:val>
          <c:smooth val="0"/>
          <c:extLst>
            <c:ext xmlns:c16="http://schemas.microsoft.com/office/drawing/2014/chart" uri="{C3380CC4-5D6E-409C-BE32-E72D297353CC}">
              <c16:uniqueId val="{00000000-75A6-4144-A9B5-55C1B595BE9D}"/>
            </c:ext>
          </c:extLst>
        </c:ser>
        <c:ser>
          <c:idx val="1"/>
          <c:order val="1"/>
          <c:tx>
            <c:strRef>
              <c:f>'[Chart in Microsoft Word]Sheet1'!$D$13</c:f>
              <c:strCache>
                <c:ptCount val="1"/>
                <c:pt idx="0">
                  <c:v>Family Brand 1</c:v>
                </c:pt>
              </c:strCache>
            </c:strRef>
          </c:tx>
          <c:cat>
            <c:numRef>
              <c:f>'[Chart in Microsoft Word]Sheet1'!$B$14:$B$16</c:f>
              <c:numCache>
                <c:formatCode>General</c:formatCode>
                <c:ptCount val="3"/>
                <c:pt idx="0">
                  <c:v>2012</c:v>
                </c:pt>
                <c:pt idx="1">
                  <c:v>2013</c:v>
                </c:pt>
                <c:pt idx="2">
                  <c:v>2014</c:v>
                </c:pt>
              </c:numCache>
            </c:numRef>
          </c:cat>
          <c:val>
            <c:numRef>
              <c:f>'[Chart in Microsoft Word]Sheet1'!$D$14:$D$16</c:f>
              <c:numCache>
                <c:formatCode>General</c:formatCode>
                <c:ptCount val="3"/>
                <c:pt idx="0">
                  <c:v>58.95</c:v>
                </c:pt>
                <c:pt idx="1">
                  <c:v>50.95</c:v>
                </c:pt>
                <c:pt idx="2">
                  <c:v>50.75</c:v>
                </c:pt>
              </c:numCache>
            </c:numRef>
          </c:val>
          <c:smooth val="0"/>
          <c:extLst>
            <c:ext xmlns:c16="http://schemas.microsoft.com/office/drawing/2014/chart" uri="{C3380CC4-5D6E-409C-BE32-E72D297353CC}">
              <c16:uniqueId val="{00000001-75A6-4144-A9B5-55C1B595BE9D}"/>
            </c:ext>
          </c:extLst>
        </c:ser>
        <c:ser>
          <c:idx val="2"/>
          <c:order val="2"/>
          <c:tx>
            <c:strRef>
              <c:f>'[Chart in Microsoft Word]Sheet1'!$E$13</c:f>
              <c:strCache>
                <c:ptCount val="1"/>
                <c:pt idx="0">
                  <c:v>Family Brand 2</c:v>
                </c:pt>
              </c:strCache>
            </c:strRef>
          </c:tx>
          <c:cat>
            <c:numRef>
              <c:f>'[Chart in Microsoft Word]Sheet1'!$B$14:$B$16</c:f>
              <c:numCache>
                <c:formatCode>General</c:formatCode>
                <c:ptCount val="3"/>
                <c:pt idx="0">
                  <c:v>2012</c:v>
                </c:pt>
                <c:pt idx="1">
                  <c:v>2013</c:v>
                </c:pt>
                <c:pt idx="2">
                  <c:v>2014</c:v>
                </c:pt>
              </c:numCache>
            </c:numRef>
          </c:cat>
          <c:val>
            <c:numRef>
              <c:f>'[Chart in Microsoft Word]Sheet1'!$E$14:$E$16</c:f>
              <c:numCache>
                <c:formatCode>General</c:formatCode>
                <c:ptCount val="3"/>
                <c:pt idx="0">
                  <c:v>56.95</c:v>
                </c:pt>
                <c:pt idx="1">
                  <c:v>48.95</c:v>
                </c:pt>
                <c:pt idx="2">
                  <c:v>50.95</c:v>
                </c:pt>
              </c:numCache>
            </c:numRef>
          </c:val>
          <c:smooth val="0"/>
          <c:extLst>
            <c:ext xmlns:c16="http://schemas.microsoft.com/office/drawing/2014/chart" uri="{C3380CC4-5D6E-409C-BE32-E72D297353CC}">
              <c16:uniqueId val="{00000002-75A6-4144-A9B5-55C1B595BE9D}"/>
            </c:ext>
          </c:extLst>
        </c:ser>
        <c:ser>
          <c:idx val="3"/>
          <c:order val="3"/>
          <c:tx>
            <c:strRef>
              <c:f>'[Chart in Microsoft Word]Sheet1'!$F$13</c:f>
              <c:strCache>
                <c:ptCount val="1"/>
                <c:pt idx="0">
                  <c:v>Family Brand 3</c:v>
                </c:pt>
              </c:strCache>
            </c:strRef>
          </c:tx>
          <c:cat>
            <c:numRef>
              <c:f>'[Chart in Microsoft Word]Sheet1'!$B$14:$B$16</c:f>
              <c:numCache>
                <c:formatCode>General</c:formatCode>
                <c:ptCount val="3"/>
                <c:pt idx="0">
                  <c:v>2012</c:v>
                </c:pt>
                <c:pt idx="1">
                  <c:v>2013</c:v>
                </c:pt>
                <c:pt idx="2">
                  <c:v>2014</c:v>
                </c:pt>
              </c:numCache>
            </c:numRef>
          </c:cat>
          <c:val>
            <c:numRef>
              <c:f>'[Chart in Microsoft Word]Sheet1'!$F$14:$F$16</c:f>
              <c:numCache>
                <c:formatCode>General</c:formatCode>
                <c:ptCount val="3"/>
                <c:pt idx="0">
                  <c:v>44.95</c:v>
                </c:pt>
                <c:pt idx="1">
                  <c:v>42.95</c:v>
                </c:pt>
                <c:pt idx="2">
                  <c:v>41.95</c:v>
                </c:pt>
              </c:numCache>
            </c:numRef>
          </c:val>
          <c:smooth val="0"/>
          <c:extLst>
            <c:ext xmlns:c16="http://schemas.microsoft.com/office/drawing/2014/chart" uri="{C3380CC4-5D6E-409C-BE32-E72D297353CC}">
              <c16:uniqueId val="{00000003-75A6-4144-A9B5-55C1B595BE9D}"/>
            </c:ext>
          </c:extLst>
        </c:ser>
        <c:dLbls>
          <c:showLegendKey val="0"/>
          <c:showVal val="0"/>
          <c:showCatName val="0"/>
          <c:showSerName val="0"/>
          <c:showPercent val="0"/>
          <c:showBubbleSize val="0"/>
        </c:dLbls>
        <c:marker val="1"/>
        <c:smooth val="0"/>
        <c:axId val="99545856"/>
        <c:axId val="99547776"/>
      </c:lineChart>
      <c:catAx>
        <c:axId val="99545856"/>
        <c:scaling>
          <c:orientation val="minMax"/>
        </c:scaling>
        <c:delete val="0"/>
        <c:axPos val="b"/>
        <c:title>
          <c:tx>
            <c:rich>
              <a:bodyPr/>
              <a:lstStyle/>
              <a:p>
                <a:pPr>
                  <a:defRPr/>
                </a:pPr>
                <a:r>
                  <a:rPr lang="en-ZA"/>
                  <a:t>Year</a:t>
                </a:r>
              </a:p>
            </c:rich>
          </c:tx>
          <c:overlay val="0"/>
        </c:title>
        <c:numFmt formatCode="General" sourceLinked="1"/>
        <c:majorTickMark val="out"/>
        <c:minorTickMark val="none"/>
        <c:tickLblPos val="nextTo"/>
        <c:crossAx val="99547776"/>
        <c:crosses val="autoZero"/>
        <c:auto val="1"/>
        <c:lblAlgn val="ctr"/>
        <c:lblOffset val="100"/>
        <c:noMultiLvlLbl val="0"/>
      </c:catAx>
      <c:valAx>
        <c:axId val="99547776"/>
        <c:scaling>
          <c:orientation val="minMax"/>
          <c:min val="30"/>
        </c:scaling>
        <c:delete val="0"/>
        <c:axPos val="l"/>
        <c:majorGridlines/>
        <c:title>
          <c:tx>
            <c:rich>
              <a:bodyPr rot="-5400000" vert="horz"/>
              <a:lstStyle/>
              <a:p>
                <a:pPr>
                  <a:defRPr/>
                </a:pPr>
                <a:r>
                  <a:rPr lang="en-GB"/>
                  <a:t>Price</a:t>
                </a:r>
              </a:p>
            </c:rich>
          </c:tx>
          <c:overlay val="0"/>
        </c:title>
        <c:numFmt formatCode="General" sourceLinked="1"/>
        <c:majorTickMark val="out"/>
        <c:minorTickMark val="none"/>
        <c:tickLblPos val="nextTo"/>
        <c:crossAx val="99545856"/>
        <c:crosses val="autoZero"/>
        <c:crossBetween val="between"/>
      </c:valAx>
    </c:plotArea>
    <c:legend>
      <c:legendPos val="r"/>
      <c:layout>
        <c:manualLayout>
          <c:xMode val="edge"/>
          <c:yMode val="edge"/>
          <c:x val="0.81371262017662149"/>
          <c:y val="0.30667917573174064"/>
          <c:w val="0.1730277113150912"/>
          <c:h val="0.42102023009681128"/>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ZA" sz="1400" dirty="0"/>
              <a:t>Maize</a:t>
            </a:r>
            <a:r>
              <a:rPr lang="en-ZA" sz="1400" baseline="0" dirty="0"/>
              <a:t> retail prices: In-House vs Family brand (Retailer 2)</a:t>
            </a:r>
            <a:endParaRPr lang="en-ZA" sz="1400" dirty="0"/>
          </a:p>
        </c:rich>
      </c:tx>
      <c:overlay val="1"/>
    </c:title>
    <c:autoTitleDeleted val="0"/>
    <c:plotArea>
      <c:layout>
        <c:manualLayout>
          <c:layoutTarget val="inner"/>
          <c:xMode val="edge"/>
          <c:yMode val="edge"/>
          <c:x val="9.7117171611826689E-2"/>
          <c:y val="0.22990389618038878"/>
          <c:w val="0.65140652288838374"/>
          <c:h val="0.63314767004682582"/>
        </c:manualLayout>
      </c:layout>
      <c:lineChart>
        <c:grouping val="standard"/>
        <c:varyColors val="0"/>
        <c:ser>
          <c:idx val="0"/>
          <c:order val="0"/>
          <c:tx>
            <c:strRef>
              <c:f>'[Chart in Microsoft Word]Sheet1'!$C$32</c:f>
              <c:strCache>
                <c:ptCount val="1"/>
                <c:pt idx="0">
                  <c:v>In-House Brand 1</c:v>
                </c:pt>
              </c:strCache>
            </c:strRef>
          </c:tx>
          <c:cat>
            <c:numRef>
              <c:f>'[Chart in Microsoft Word]Sheet1'!$B$33:$B$35</c:f>
              <c:numCache>
                <c:formatCode>General</c:formatCode>
                <c:ptCount val="3"/>
                <c:pt idx="0">
                  <c:v>2012</c:v>
                </c:pt>
                <c:pt idx="1">
                  <c:v>2013</c:v>
                </c:pt>
                <c:pt idx="2">
                  <c:v>2014</c:v>
                </c:pt>
              </c:numCache>
            </c:numRef>
          </c:cat>
          <c:val>
            <c:numRef>
              <c:f>'[Chart in Microsoft Word]Sheet1'!$C$33:$C$35</c:f>
              <c:numCache>
                <c:formatCode>General</c:formatCode>
                <c:ptCount val="3"/>
                <c:pt idx="0">
                  <c:v>50.15</c:v>
                </c:pt>
                <c:pt idx="1">
                  <c:v>57.53</c:v>
                </c:pt>
                <c:pt idx="2" formatCode="0.00">
                  <c:v>68</c:v>
                </c:pt>
              </c:numCache>
            </c:numRef>
          </c:val>
          <c:smooth val="0"/>
          <c:extLst>
            <c:ext xmlns:c16="http://schemas.microsoft.com/office/drawing/2014/chart" uri="{C3380CC4-5D6E-409C-BE32-E72D297353CC}">
              <c16:uniqueId val="{00000000-DCBE-0C41-A09A-AD889AC9733B}"/>
            </c:ext>
          </c:extLst>
        </c:ser>
        <c:ser>
          <c:idx val="1"/>
          <c:order val="1"/>
          <c:tx>
            <c:strRef>
              <c:f>'[Chart in Microsoft Word]Sheet1'!$D$32</c:f>
              <c:strCache>
                <c:ptCount val="1"/>
                <c:pt idx="0">
                  <c:v>Family Brand 1</c:v>
                </c:pt>
              </c:strCache>
            </c:strRef>
          </c:tx>
          <c:cat>
            <c:numRef>
              <c:f>'[Chart in Microsoft Word]Sheet1'!$B$33:$B$35</c:f>
              <c:numCache>
                <c:formatCode>General</c:formatCode>
                <c:ptCount val="3"/>
                <c:pt idx="0">
                  <c:v>2012</c:v>
                </c:pt>
                <c:pt idx="1">
                  <c:v>2013</c:v>
                </c:pt>
                <c:pt idx="2">
                  <c:v>2014</c:v>
                </c:pt>
              </c:numCache>
            </c:numRef>
          </c:cat>
          <c:val>
            <c:numRef>
              <c:f>'[Chart in Microsoft Word]Sheet1'!$D$33:$D$35</c:f>
              <c:numCache>
                <c:formatCode>General</c:formatCode>
                <c:ptCount val="3"/>
                <c:pt idx="0">
                  <c:v>58</c:v>
                </c:pt>
                <c:pt idx="1">
                  <c:v>43.95</c:v>
                </c:pt>
                <c:pt idx="2">
                  <c:v>42.45</c:v>
                </c:pt>
              </c:numCache>
            </c:numRef>
          </c:val>
          <c:smooth val="0"/>
          <c:extLst>
            <c:ext xmlns:c16="http://schemas.microsoft.com/office/drawing/2014/chart" uri="{C3380CC4-5D6E-409C-BE32-E72D297353CC}">
              <c16:uniqueId val="{00000001-DCBE-0C41-A09A-AD889AC9733B}"/>
            </c:ext>
          </c:extLst>
        </c:ser>
        <c:ser>
          <c:idx val="2"/>
          <c:order val="2"/>
          <c:tx>
            <c:strRef>
              <c:f>'[Chart in Microsoft Word]Sheet1'!$E$32</c:f>
              <c:strCache>
                <c:ptCount val="1"/>
                <c:pt idx="0">
                  <c:v>Family Brand 2</c:v>
                </c:pt>
              </c:strCache>
            </c:strRef>
          </c:tx>
          <c:cat>
            <c:numRef>
              <c:f>'[Chart in Microsoft Word]Sheet1'!$B$33:$B$35</c:f>
              <c:numCache>
                <c:formatCode>General</c:formatCode>
                <c:ptCount val="3"/>
                <c:pt idx="0">
                  <c:v>2012</c:v>
                </c:pt>
                <c:pt idx="1">
                  <c:v>2013</c:v>
                </c:pt>
                <c:pt idx="2">
                  <c:v>2014</c:v>
                </c:pt>
              </c:numCache>
            </c:numRef>
          </c:cat>
          <c:val>
            <c:numRef>
              <c:f>'[Chart in Microsoft Word]Sheet1'!$E$33:$E$35</c:f>
              <c:numCache>
                <c:formatCode>General</c:formatCode>
                <c:ptCount val="3"/>
                <c:pt idx="0">
                  <c:v>62</c:v>
                </c:pt>
                <c:pt idx="1">
                  <c:v>69.92</c:v>
                </c:pt>
                <c:pt idx="2">
                  <c:v>47.45</c:v>
                </c:pt>
              </c:numCache>
            </c:numRef>
          </c:val>
          <c:smooth val="0"/>
          <c:extLst>
            <c:ext xmlns:c16="http://schemas.microsoft.com/office/drawing/2014/chart" uri="{C3380CC4-5D6E-409C-BE32-E72D297353CC}">
              <c16:uniqueId val="{00000002-DCBE-0C41-A09A-AD889AC9733B}"/>
            </c:ext>
          </c:extLst>
        </c:ser>
        <c:dLbls>
          <c:showLegendKey val="0"/>
          <c:showVal val="0"/>
          <c:showCatName val="0"/>
          <c:showSerName val="0"/>
          <c:showPercent val="0"/>
          <c:showBubbleSize val="0"/>
        </c:dLbls>
        <c:marker val="1"/>
        <c:smooth val="0"/>
        <c:axId val="102621568"/>
        <c:axId val="102623488"/>
      </c:lineChart>
      <c:catAx>
        <c:axId val="102621568"/>
        <c:scaling>
          <c:orientation val="minMax"/>
        </c:scaling>
        <c:delete val="0"/>
        <c:axPos val="b"/>
        <c:numFmt formatCode="General" sourceLinked="1"/>
        <c:majorTickMark val="out"/>
        <c:minorTickMark val="none"/>
        <c:tickLblPos val="nextTo"/>
        <c:crossAx val="102623488"/>
        <c:crosses val="autoZero"/>
        <c:auto val="1"/>
        <c:lblAlgn val="ctr"/>
        <c:lblOffset val="100"/>
        <c:noMultiLvlLbl val="0"/>
      </c:catAx>
      <c:valAx>
        <c:axId val="102623488"/>
        <c:scaling>
          <c:orientation val="minMax"/>
          <c:min val="30"/>
        </c:scaling>
        <c:delete val="0"/>
        <c:axPos val="l"/>
        <c:majorGridlines/>
        <c:title>
          <c:tx>
            <c:rich>
              <a:bodyPr rot="-5400000" vert="horz"/>
              <a:lstStyle/>
              <a:p>
                <a:pPr>
                  <a:defRPr/>
                </a:pPr>
                <a:r>
                  <a:rPr lang="en-US"/>
                  <a:t>Price</a:t>
                </a:r>
              </a:p>
            </c:rich>
          </c:tx>
          <c:overlay val="0"/>
        </c:title>
        <c:numFmt formatCode="General" sourceLinked="1"/>
        <c:majorTickMark val="out"/>
        <c:minorTickMark val="none"/>
        <c:tickLblPos val="nextTo"/>
        <c:crossAx val="102621568"/>
        <c:crosses val="autoZero"/>
        <c:crossBetween val="between"/>
      </c:valAx>
    </c:plotArea>
    <c:legend>
      <c:legendPos val="r"/>
      <c:overlay val="0"/>
    </c:legend>
    <c:plotVisOnly val="1"/>
    <c:dispBlanksAs val="gap"/>
    <c:showDLblsOverMax val="0"/>
  </c:chart>
  <c:externalData r:id="rId2">
    <c:autoUpdate val="0"/>
  </c:externalData>
</c:chartSpace>
</file>

<file path=ppt/diagrams/_rels/data10.xml.rels><?xml version="1.0" encoding="UTF-8" standalone="yes"?>
<Relationships xmlns="http://schemas.openxmlformats.org/package/2006/relationships"><Relationship Id="rId1" Type="http://schemas.openxmlformats.org/officeDocument/2006/relationships/image" Target="../media/image13.png"/></Relationships>
</file>

<file path=ppt/diagrams/_rels/data11.xml.rels><?xml version="1.0" encoding="UTF-8" standalone="yes"?>
<Relationships xmlns="http://schemas.openxmlformats.org/package/2006/relationships"><Relationship Id="rId1" Type="http://schemas.openxmlformats.org/officeDocument/2006/relationships/image" Target="../media/image14.png"/></Relationships>
</file>

<file path=ppt/diagrams/_rels/data12.xml.rels><?xml version="1.0" encoding="UTF-8" standalone="yes"?>
<Relationships xmlns="http://schemas.openxmlformats.org/package/2006/relationships"><Relationship Id="rId1" Type="http://schemas.openxmlformats.org/officeDocument/2006/relationships/image" Target="../media/image15.png"/></Relationships>
</file>

<file path=ppt/diagrams/_rels/data13.xml.rels><?xml version="1.0" encoding="UTF-8" standalone="yes"?>
<Relationships xmlns="http://schemas.openxmlformats.org/package/2006/relationships"><Relationship Id="rId1" Type="http://schemas.openxmlformats.org/officeDocument/2006/relationships/image" Target="../media/image16.png"/></Relationships>
</file>

<file path=ppt/diagrams/_rels/data14.xml.rels><?xml version="1.0" encoding="UTF-8" standalone="yes"?>
<Relationships xmlns="http://schemas.openxmlformats.org/package/2006/relationships"><Relationship Id="rId1" Type="http://schemas.openxmlformats.org/officeDocument/2006/relationships/image" Target="../media/image17.png"/></Relationships>
</file>

<file path=ppt/diagrams/_rels/data15.xml.rels><?xml version="1.0" encoding="UTF-8" standalone="yes"?>
<Relationships xmlns="http://schemas.openxmlformats.org/package/2006/relationships"><Relationship Id="rId1" Type="http://schemas.openxmlformats.org/officeDocument/2006/relationships/image" Target="../media/image18.png"/></Relationships>
</file>

<file path=ppt/diagrams/_rels/data16.xml.rels><?xml version="1.0" encoding="UTF-8" standalone="yes"?>
<Relationships xmlns="http://schemas.openxmlformats.org/package/2006/relationships"><Relationship Id="rId1" Type="http://schemas.openxmlformats.org/officeDocument/2006/relationships/image" Target="../media/image19.png"/></Relationships>
</file>

<file path=ppt/diagrams/_rels/data17.xml.rels><?xml version="1.0" encoding="UTF-8" standalone="yes"?>
<Relationships xmlns="http://schemas.openxmlformats.org/package/2006/relationships"><Relationship Id="rId1" Type="http://schemas.openxmlformats.org/officeDocument/2006/relationships/image" Target="../media/image19.png"/></Relationships>
</file>

<file path=ppt/diagrams/_rels/data18.xml.rels><?xml version="1.0" encoding="UTF-8" standalone="yes"?>
<Relationships xmlns="http://schemas.openxmlformats.org/package/2006/relationships"><Relationship Id="rId1" Type="http://schemas.openxmlformats.org/officeDocument/2006/relationships/image" Target="../media/image18.png"/></Relationships>
</file>

<file path=ppt/diagrams/_rels/data19.xml.rels><?xml version="1.0" encoding="UTF-8" standalone="yes"?>
<Relationships xmlns="http://schemas.openxmlformats.org/package/2006/relationships"><Relationship Id="rId1" Type="http://schemas.openxmlformats.org/officeDocument/2006/relationships/image" Target="../media/image18.png"/></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20.xml.rels><?xml version="1.0" encoding="UTF-8" standalone="yes"?>
<Relationships xmlns="http://schemas.openxmlformats.org/package/2006/relationships"><Relationship Id="rId1" Type="http://schemas.openxmlformats.org/officeDocument/2006/relationships/image" Target="../media/image19.png"/></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1" Type="http://schemas.openxmlformats.org/officeDocument/2006/relationships/image" Target="../media/image10.png"/></Relationships>
</file>

<file path=ppt/diagrams/_rels/data8.xml.rels><?xml version="1.0" encoding="UTF-8" standalone="yes"?>
<Relationships xmlns="http://schemas.openxmlformats.org/package/2006/relationships"><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1853E-E28E-4C37-A1A2-4FBBCBC9139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92B300B0-5916-4212-92EE-F323CE91D84B}">
      <dgm:prSet/>
      <dgm:spPr/>
      <dgm:t>
        <a:bodyPr/>
        <a:lstStyle/>
        <a:p>
          <a:pPr rtl="0"/>
          <a:r>
            <a:rPr lang="en-US" dirty="0"/>
            <a:t>Introduction</a:t>
          </a:r>
          <a:endParaRPr lang="en-ZA" dirty="0"/>
        </a:p>
      </dgm:t>
    </dgm:pt>
    <dgm:pt modelId="{D39842E6-35D3-447F-B91D-26BC5BE908BF}" type="parTrans" cxnId="{396BF39B-F2D3-4700-AA12-6E68563D920D}">
      <dgm:prSet/>
      <dgm:spPr/>
      <dgm:t>
        <a:bodyPr/>
        <a:lstStyle/>
        <a:p>
          <a:endParaRPr lang="en-ZA"/>
        </a:p>
      </dgm:t>
    </dgm:pt>
    <dgm:pt modelId="{7708BDCB-A8FB-40ED-A897-05DBAC7F5170}" type="sibTrans" cxnId="{396BF39B-F2D3-4700-AA12-6E68563D920D}">
      <dgm:prSet/>
      <dgm:spPr/>
      <dgm:t>
        <a:bodyPr/>
        <a:lstStyle/>
        <a:p>
          <a:endParaRPr lang="en-ZA"/>
        </a:p>
      </dgm:t>
    </dgm:pt>
    <dgm:pt modelId="{30CE996B-FE0E-460A-9AB3-D33FC296C99D}">
      <dgm:prSet/>
      <dgm:spPr/>
      <dgm:t>
        <a:bodyPr/>
        <a:lstStyle/>
        <a:p>
          <a:pPr rtl="0"/>
          <a:r>
            <a:rPr lang="en-GB" dirty="0"/>
            <a:t>Brief history of the market</a:t>
          </a:r>
          <a:endParaRPr lang="en-US" dirty="0"/>
        </a:p>
      </dgm:t>
    </dgm:pt>
    <dgm:pt modelId="{BE070247-8DF5-4BF9-91B4-81AB6C3EA184}" type="parTrans" cxnId="{C3DFB2A8-4C00-47DB-8E2C-93C7EBB36392}">
      <dgm:prSet/>
      <dgm:spPr/>
      <dgm:t>
        <a:bodyPr/>
        <a:lstStyle/>
        <a:p>
          <a:endParaRPr lang="en-ZA"/>
        </a:p>
      </dgm:t>
    </dgm:pt>
    <dgm:pt modelId="{B293F671-DBB7-4336-AAB3-E34D30B5ECDA}" type="sibTrans" cxnId="{C3DFB2A8-4C00-47DB-8E2C-93C7EBB36392}">
      <dgm:prSet/>
      <dgm:spPr/>
      <dgm:t>
        <a:bodyPr/>
        <a:lstStyle/>
        <a:p>
          <a:endParaRPr lang="en-ZA"/>
        </a:p>
      </dgm:t>
    </dgm:pt>
    <dgm:pt modelId="{07BCB7B0-E0E6-49DE-88E4-6FDFE349EBFC}">
      <dgm:prSet/>
      <dgm:spPr/>
      <dgm:t>
        <a:bodyPr/>
        <a:lstStyle/>
        <a:p>
          <a:pPr rtl="0"/>
          <a:r>
            <a:rPr lang="en-GB" dirty="0"/>
            <a:t>Findings</a:t>
          </a:r>
          <a:endParaRPr lang="en-US" dirty="0"/>
        </a:p>
      </dgm:t>
    </dgm:pt>
    <dgm:pt modelId="{7D512AAD-3820-4CD6-85F4-AF3F044C2779}" type="parTrans" cxnId="{C01B5EBB-1A8D-4B88-9B79-EECB96132DB5}">
      <dgm:prSet/>
      <dgm:spPr/>
      <dgm:t>
        <a:bodyPr/>
        <a:lstStyle/>
        <a:p>
          <a:endParaRPr lang="en-ZA"/>
        </a:p>
      </dgm:t>
    </dgm:pt>
    <dgm:pt modelId="{35879529-22A6-453E-8983-8DEE139C28C5}" type="sibTrans" cxnId="{C01B5EBB-1A8D-4B88-9B79-EECB96132DB5}">
      <dgm:prSet/>
      <dgm:spPr/>
      <dgm:t>
        <a:bodyPr/>
        <a:lstStyle/>
        <a:p>
          <a:endParaRPr lang="en-ZA"/>
        </a:p>
      </dgm:t>
    </dgm:pt>
    <dgm:pt modelId="{4CD16E1C-97DA-4F2D-89A9-A32C7BFB047C}" type="pres">
      <dgm:prSet presAssocID="{2EC1853E-E28E-4C37-A1A2-4FBBCBC9139F}" presName="Name0" presStyleCnt="0">
        <dgm:presLayoutVars>
          <dgm:dir/>
          <dgm:animLvl val="lvl"/>
          <dgm:resizeHandles val="exact"/>
        </dgm:presLayoutVars>
      </dgm:prSet>
      <dgm:spPr/>
    </dgm:pt>
    <dgm:pt modelId="{F544C677-3CAB-4839-AD77-90C0EC609468}" type="pres">
      <dgm:prSet presAssocID="{92B300B0-5916-4212-92EE-F323CE91D84B}" presName="linNode" presStyleCnt="0"/>
      <dgm:spPr/>
    </dgm:pt>
    <dgm:pt modelId="{FFEE699A-FFB0-4088-973D-3625C7E2B042}" type="pres">
      <dgm:prSet presAssocID="{92B300B0-5916-4212-92EE-F323CE91D84B}" presName="parentText" presStyleLbl="node1" presStyleIdx="0" presStyleCnt="3" custLinFactNeighborX="-81248" custLinFactNeighborY="2417">
        <dgm:presLayoutVars>
          <dgm:chMax val="1"/>
          <dgm:bulletEnabled val="1"/>
        </dgm:presLayoutVars>
      </dgm:prSet>
      <dgm:spPr/>
    </dgm:pt>
    <dgm:pt modelId="{A07A46FD-D647-402D-9137-5AF18E4F9331}" type="pres">
      <dgm:prSet presAssocID="{7708BDCB-A8FB-40ED-A897-05DBAC7F5170}" presName="sp" presStyleCnt="0"/>
      <dgm:spPr/>
    </dgm:pt>
    <dgm:pt modelId="{C110586C-A00E-4F83-A9B4-8CAF9A452A0F}" type="pres">
      <dgm:prSet presAssocID="{30CE996B-FE0E-460A-9AB3-D33FC296C99D}" presName="linNode" presStyleCnt="0"/>
      <dgm:spPr/>
    </dgm:pt>
    <dgm:pt modelId="{03B8967C-AC33-40AB-989F-A3CC83D76A6B}" type="pres">
      <dgm:prSet presAssocID="{30CE996B-FE0E-460A-9AB3-D33FC296C99D}" presName="parentText" presStyleLbl="node1" presStyleIdx="1" presStyleCnt="3" custLinFactNeighborX="-59373" custLinFactNeighborY="-3444">
        <dgm:presLayoutVars>
          <dgm:chMax val="1"/>
          <dgm:bulletEnabled val="1"/>
        </dgm:presLayoutVars>
      </dgm:prSet>
      <dgm:spPr/>
    </dgm:pt>
    <dgm:pt modelId="{98DECAA7-46B1-4D7C-A954-2118FEF61629}" type="pres">
      <dgm:prSet presAssocID="{B293F671-DBB7-4336-AAB3-E34D30B5ECDA}" presName="sp" presStyleCnt="0"/>
      <dgm:spPr/>
    </dgm:pt>
    <dgm:pt modelId="{AD0A3616-B2C0-482C-9809-6D94640C2C59}" type="pres">
      <dgm:prSet presAssocID="{07BCB7B0-E0E6-49DE-88E4-6FDFE349EBFC}" presName="linNode" presStyleCnt="0"/>
      <dgm:spPr/>
    </dgm:pt>
    <dgm:pt modelId="{C0DD214E-E9E6-4043-B38F-4FAB2D4A2471}" type="pres">
      <dgm:prSet presAssocID="{07BCB7B0-E0E6-49DE-88E4-6FDFE349EBFC}" presName="parentText" presStyleLbl="node1" presStyleIdx="2" presStyleCnt="3" custLinFactNeighborX="-13194" custLinFactNeighborY="-15166">
        <dgm:presLayoutVars>
          <dgm:chMax val="1"/>
          <dgm:bulletEnabled val="1"/>
        </dgm:presLayoutVars>
      </dgm:prSet>
      <dgm:spPr/>
    </dgm:pt>
  </dgm:ptLst>
  <dgm:cxnLst>
    <dgm:cxn modelId="{F237A023-5D28-41FD-90DF-1CBC09F5A404}" type="presOf" srcId="{2EC1853E-E28E-4C37-A1A2-4FBBCBC9139F}" destId="{4CD16E1C-97DA-4F2D-89A9-A32C7BFB047C}" srcOrd="0" destOrd="0" presId="urn:microsoft.com/office/officeart/2005/8/layout/vList5"/>
    <dgm:cxn modelId="{65CBC946-4605-4928-80A7-5267A4986895}" type="presOf" srcId="{07BCB7B0-E0E6-49DE-88E4-6FDFE349EBFC}" destId="{C0DD214E-E9E6-4043-B38F-4FAB2D4A2471}" srcOrd="0" destOrd="0" presId="urn:microsoft.com/office/officeart/2005/8/layout/vList5"/>
    <dgm:cxn modelId="{EC06FC60-EA59-45FF-9C0C-EF8715BEBEFF}" type="presOf" srcId="{92B300B0-5916-4212-92EE-F323CE91D84B}" destId="{FFEE699A-FFB0-4088-973D-3625C7E2B042}" srcOrd="0" destOrd="0" presId="urn:microsoft.com/office/officeart/2005/8/layout/vList5"/>
    <dgm:cxn modelId="{8D43BA97-5131-4622-B89B-C42436672015}" type="presOf" srcId="{30CE996B-FE0E-460A-9AB3-D33FC296C99D}" destId="{03B8967C-AC33-40AB-989F-A3CC83D76A6B}" srcOrd="0" destOrd="0" presId="urn:microsoft.com/office/officeart/2005/8/layout/vList5"/>
    <dgm:cxn modelId="{396BF39B-F2D3-4700-AA12-6E68563D920D}" srcId="{2EC1853E-E28E-4C37-A1A2-4FBBCBC9139F}" destId="{92B300B0-5916-4212-92EE-F323CE91D84B}" srcOrd="0" destOrd="0" parTransId="{D39842E6-35D3-447F-B91D-26BC5BE908BF}" sibTransId="{7708BDCB-A8FB-40ED-A897-05DBAC7F5170}"/>
    <dgm:cxn modelId="{C3DFB2A8-4C00-47DB-8E2C-93C7EBB36392}" srcId="{2EC1853E-E28E-4C37-A1A2-4FBBCBC9139F}" destId="{30CE996B-FE0E-460A-9AB3-D33FC296C99D}" srcOrd="1" destOrd="0" parTransId="{BE070247-8DF5-4BF9-91B4-81AB6C3EA184}" sibTransId="{B293F671-DBB7-4336-AAB3-E34D30B5ECDA}"/>
    <dgm:cxn modelId="{C01B5EBB-1A8D-4B88-9B79-EECB96132DB5}" srcId="{2EC1853E-E28E-4C37-A1A2-4FBBCBC9139F}" destId="{07BCB7B0-E0E6-49DE-88E4-6FDFE349EBFC}" srcOrd="2" destOrd="0" parTransId="{7D512AAD-3820-4CD6-85F4-AF3F044C2779}" sibTransId="{35879529-22A6-453E-8983-8DEE139C28C5}"/>
    <dgm:cxn modelId="{10247B6B-52DA-4F8C-9A27-D2872C6972DC}" type="presParOf" srcId="{4CD16E1C-97DA-4F2D-89A9-A32C7BFB047C}" destId="{F544C677-3CAB-4839-AD77-90C0EC609468}" srcOrd="0" destOrd="0" presId="urn:microsoft.com/office/officeart/2005/8/layout/vList5"/>
    <dgm:cxn modelId="{ADBE508E-F800-4ADD-A676-63F85215B647}" type="presParOf" srcId="{F544C677-3CAB-4839-AD77-90C0EC609468}" destId="{FFEE699A-FFB0-4088-973D-3625C7E2B042}" srcOrd="0" destOrd="0" presId="urn:microsoft.com/office/officeart/2005/8/layout/vList5"/>
    <dgm:cxn modelId="{B020BBC0-CBAC-4D6B-9397-C315CED2B691}" type="presParOf" srcId="{4CD16E1C-97DA-4F2D-89A9-A32C7BFB047C}" destId="{A07A46FD-D647-402D-9137-5AF18E4F9331}" srcOrd="1" destOrd="0" presId="urn:microsoft.com/office/officeart/2005/8/layout/vList5"/>
    <dgm:cxn modelId="{8423EEEE-0B75-4650-A3D8-70F0B5A8575E}" type="presParOf" srcId="{4CD16E1C-97DA-4F2D-89A9-A32C7BFB047C}" destId="{C110586C-A00E-4F83-A9B4-8CAF9A452A0F}" srcOrd="2" destOrd="0" presId="urn:microsoft.com/office/officeart/2005/8/layout/vList5"/>
    <dgm:cxn modelId="{59E92B43-B821-43DD-A507-C9B3B3240BAE}" type="presParOf" srcId="{C110586C-A00E-4F83-A9B4-8CAF9A452A0F}" destId="{03B8967C-AC33-40AB-989F-A3CC83D76A6B}" srcOrd="0" destOrd="0" presId="urn:microsoft.com/office/officeart/2005/8/layout/vList5"/>
    <dgm:cxn modelId="{F95DEF27-3DFF-4FE0-9E39-DAF59574DFA1}" type="presParOf" srcId="{4CD16E1C-97DA-4F2D-89A9-A32C7BFB047C}" destId="{98DECAA7-46B1-4D7C-A954-2118FEF61629}" srcOrd="3" destOrd="0" presId="urn:microsoft.com/office/officeart/2005/8/layout/vList5"/>
    <dgm:cxn modelId="{651D5301-68B6-4483-A00D-2D5A22A48490}" type="presParOf" srcId="{4CD16E1C-97DA-4F2D-89A9-A32C7BFB047C}" destId="{AD0A3616-B2C0-482C-9809-6D94640C2C59}" srcOrd="4" destOrd="0" presId="urn:microsoft.com/office/officeart/2005/8/layout/vList5"/>
    <dgm:cxn modelId="{96861C7D-7B05-45DB-917E-6AA9459E4C00}" type="presParOf" srcId="{AD0A3616-B2C0-482C-9809-6D94640C2C59}" destId="{C0DD214E-E9E6-4043-B38F-4FAB2D4A247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A745DA-CA30-4DDF-9C82-3F8380EC9120}" type="doc">
      <dgm:prSet loTypeId="urn:microsoft.com/office/officeart/2005/8/layout/vList3#9" loCatId="list" qsTypeId="urn:microsoft.com/office/officeart/2005/8/quickstyle/simple1" qsCatId="simple" csTypeId="urn:microsoft.com/office/officeart/2005/8/colors/accent1_2" csCatId="accent1" phldr="1"/>
      <dgm:spPr/>
      <dgm:t>
        <a:bodyPr/>
        <a:lstStyle/>
        <a:p>
          <a:endParaRPr lang="en-ZA"/>
        </a:p>
      </dgm:t>
    </dgm:pt>
    <dgm:pt modelId="{32DFAD22-9425-42B5-B137-5A4367BE7D5E}">
      <dgm:prSet/>
      <dgm:spPr/>
      <dgm:t>
        <a:bodyPr/>
        <a:lstStyle/>
        <a:p>
          <a:pPr rtl="0"/>
          <a:r>
            <a:rPr lang="en-ZA" dirty="0"/>
            <a:t>Findings Cont.</a:t>
          </a:r>
        </a:p>
      </dgm:t>
    </dgm:pt>
    <dgm:pt modelId="{771CF41F-A8FE-463C-8321-4F47F8CC05CA}" type="parTrans" cxnId="{042905B6-D5B9-4AE1-91DC-B747725A632A}">
      <dgm:prSet/>
      <dgm:spPr/>
      <dgm:t>
        <a:bodyPr/>
        <a:lstStyle/>
        <a:p>
          <a:endParaRPr lang="en-ZA"/>
        </a:p>
      </dgm:t>
    </dgm:pt>
    <dgm:pt modelId="{BC3CF81C-FE79-4BFE-8CC9-CD67174B57FC}" type="sibTrans" cxnId="{042905B6-D5B9-4AE1-91DC-B747725A632A}">
      <dgm:prSet/>
      <dgm:spPr/>
      <dgm:t>
        <a:bodyPr/>
        <a:lstStyle/>
        <a:p>
          <a:endParaRPr lang="en-ZA"/>
        </a:p>
      </dgm:t>
    </dgm:pt>
    <dgm:pt modelId="{DD3E21F4-8915-4FC7-BC46-B93164E8482D}" type="pres">
      <dgm:prSet presAssocID="{56A745DA-CA30-4DDF-9C82-3F8380EC9120}" presName="linearFlow" presStyleCnt="0">
        <dgm:presLayoutVars>
          <dgm:dir/>
          <dgm:resizeHandles val="exact"/>
        </dgm:presLayoutVars>
      </dgm:prSet>
      <dgm:spPr/>
    </dgm:pt>
    <dgm:pt modelId="{B9434984-EC71-4BA8-8710-BC8D7491F82B}" type="pres">
      <dgm:prSet presAssocID="{32DFAD22-9425-42B5-B137-5A4367BE7D5E}" presName="composite" presStyleCnt="0"/>
      <dgm:spPr/>
    </dgm:pt>
    <dgm:pt modelId="{1FFF10AD-841B-4362-969D-094BFF725BF5}" type="pres">
      <dgm:prSet presAssocID="{32DFAD22-9425-42B5-B137-5A4367BE7D5E}" presName="imgShp" presStyleLbl="fgImgPlace1" presStyleIdx="0" presStyleCnt="1" custLinFactNeighborX="-196" custLinFactNeighborY="-7524"/>
      <dgm:spPr>
        <a:blipFill rotWithShape="0">
          <a:blip xmlns:r="http://schemas.openxmlformats.org/officeDocument/2006/relationships" r:embed="rId1"/>
          <a:stretch>
            <a:fillRect/>
          </a:stretch>
        </a:blipFill>
      </dgm:spPr>
    </dgm:pt>
    <dgm:pt modelId="{1C2DCCB1-6ECD-47B6-8333-0F71C43A0525}" type="pres">
      <dgm:prSet presAssocID="{32DFAD22-9425-42B5-B137-5A4367BE7D5E}" presName="txShp" presStyleLbl="node1" presStyleIdx="0" presStyleCnt="1">
        <dgm:presLayoutVars>
          <dgm:bulletEnabled val="1"/>
        </dgm:presLayoutVars>
      </dgm:prSet>
      <dgm:spPr/>
    </dgm:pt>
  </dgm:ptLst>
  <dgm:cxnLst>
    <dgm:cxn modelId="{4BF8F444-C8DD-413F-9484-E8654F40A55D}" type="presOf" srcId="{56A745DA-CA30-4DDF-9C82-3F8380EC9120}" destId="{DD3E21F4-8915-4FC7-BC46-B93164E8482D}" srcOrd="0" destOrd="0" presId="urn:microsoft.com/office/officeart/2005/8/layout/vList3#9"/>
    <dgm:cxn modelId="{7D144E7D-415B-48DB-B431-58B2A31D7A9D}" type="presOf" srcId="{32DFAD22-9425-42B5-B137-5A4367BE7D5E}" destId="{1C2DCCB1-6ECD-47B6-8333-0F71C43A0525}" srcOrd="0" destOrd="0" presId="urn:microsoft.com/office/officeart/2005/8/layout/vList3#9"/>
    <dgm:cxn modelId="{042905B6-D5B9-4AE1-91DC-B747725A632A}" srcId="{56A745DA-CA30-4DDF-9C82-3F8380EC9120}" destId="{32DFAD22-9425-42B5-B137-5A4367BE7D5E}" srcOrd="0" destOrd="0" parTransId="{771CF41F-A8FE-463C-8321-4F47F8CC05CA}" sibTransId="{BC3CF81C-FE79-4BFE-8CC9-CD67174B57FC}"/>
    <dgm:cxn modelId="{C8C60872-7D94-401D-82D5-FB4F117E3770}" type="presParOf" srcId="{DD3E21F4-8915-4FC7-BC46-B93164E8482D}" destId="{B9434984-EC71-4BA8-8710-BC8D7491F82B}" srcOrd="0" destOrd="0" presId="urn:microsoft.com/office/officeart/2005/8/layout/vList3#9"/>
    <dgm:cxn modelId="{2B77883F-0FA2-4009-A75C-7C5B7B4961BF}" type="presParOf" srcId="{B9434984-EC71-4BA8-8710-BC8D7491F82B}" destId="{1FFF10AD-841B-4362-969D-094BFF725BF5}" srcOrd="0" destOrd="0" presId="urn:microsoft.com/office/officeart/2005/8/layout/vList3#9"/>
    <dgm:cxn modelId="{75460351-C79C-4A62-81D1-5CE990B661F1}" type="presParOf" srcId="{B9434984-EC71-4BA8-8710-BC8D7491F82B}" destId="{1C2DCCB1-6ECD-47B6-8333-0F71C43A0525}" srcOrd="1" destOrd="0" presId="urn:microsoft.com/office/officeart/2005/8/layout/vList3#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8A0138-43A7-41F1-8D66-37DF69C1BEA6}" type="doc">
      <dgm:prSet loTypeId="urn:microsoft.com/office/officeart/2005/8/layout/vList3#10" loCatId="list" qsTypeId="urn:microsoft.com/office/officeart/2005/8/quickstyle/simple1" qsCatId="simple" csTypeId="urn:microsoft.com/office/officeart/2005/8/colors/accent1_2" csCatId="accent1" phldr="1"/>
      <dgm:spPr/>
      <dgm:t>
        <a:bodyPr/>
        <a:lstStyle/>
        <a:p>
          <a:endParaRPr lang="en-ZA"/>
        </a:p>
      </dgm:t>
    </dgm:pt>
    <dgm:pt modelId="{4430AB1A-A2C2-422A-9C96-3A0732CE695D}">
      <dgm:prSet/>
      <dgm:spPr/>
      <dgm:t>
        <a:bodyPr/>
        <a:lstStyle/>
        <a:p>
          <a:pPr rtl="0"/>
          <a:r>
            <a:rPr lang="en-ZA" dirty="0"/>
            <a:t>Findings Cont.</a:t>
          </a:r>
        </a:p>
      </dgm:t>
    </dgm:pt>
    <dgm:pt modelId="{48584077-1082-406D-B826-10C677C8E4E6}" type="parTrans" cxnId="{5E99F199-84ED-42F8-B4A2-86AC31B3E0A4}">
      <dgm:prSet/>
      <dgm:spPr/>
      <dgm:t>
        <a:bodyPr/>
        <a:lstStyle/>
        <a:p>
          <a:endParaRPr lang="en-ZA"/>
        </a:p>
      </dgm:t>
    </dgm:pt>
    <dgm:pt modelId="{A3D24114-04D9-437D-8AC0-B4D005C4FE9E}" type="sibTrans" cxnId="{5E99F199-84ED-42F8-B4A2-86AC31B3E0A4}">
      <dgm:prSet/>
      <dgm:spPr/>
      <dgm:t>
        <a:bodyPr/>
        <a:lstStyle/>
        <a:p>
          <a:endParaRPr lang="en-ZA"/>
        </a:p>
      </dgm:t>
    </dgm:pt>
    <dgm:pt modelId="{9340615E-D162-482B-8AD7-BBF4DBC84C6B}" type="pres">
      <dgm:prSet presAssocID="{888A0138-43A7-41F1-8D66-37DF69C1BEA6}" presName="linearFlow" presStyleCnt="0">
        <dgm:presLayoutVars>
          <dgm:dir/>
          <dgm:resizeHandles val="exact"/>
        </dgm:presLayoutVars>
      </dgm:prSet>
      <dgm:spPr/>
    </dgm:pt>
    <dgm:pt modelId="{B1233FEC-F471-4CEF-90CA-619A44B705EB}" type="pres">
      <dgm:prSet presAssocID="{4430AB1A-A2C2-422A-9C96-3A0732CE695D}" presName="composite" presStyleCnt="0"/>
      <dgm:spPr/>
    </dgm:pt>
    <dgm:pt modelId="{BF8FDEEB-B812-41BF-A454-DC541119B9EF}" type="pres">
      <dgm:prSet presAssocID="{4430AB1A-A2C2-422A-9C96-3A0732CE695D}" presName="imgShp" presStyleLbl="fgImgPlace1" presStyleIdx="0" presStyleCnt="1"/>
      <dgm:spPr>
        <a:blipFill rotWithShape="0">
          <a:blip xmlns:r="http://schemas.openxmlformats.org/officeDocument/2006/relationships" r:embed="rId1"/>
          <a:stretch>
            <a:fillRect/>
          </a:stretch>
        </a:blipFill>
      </dgm:spPr>
    </dgm:pt>
    <dgm:pt modelId="{10C8CB45-7CFE-4747-8581-33CFD635A1AD}" type="pres">
      <dgm:prSet presAssocID="{4430AB1A-A2C2-422A-9C96-3A0732CE695D}" presName="txShp" presStyleLbl="node1" presStyleIdx="0" presStyleCnt="1">
        <dgm:presLayoutVars>
          <dgm:bulletEnabled val="1"/>
        </dgm:presLayoutVars>
      </dgm:prSet>
      <dgm:spPr/>
    </dgm:pt>
  </dgm:ptLst>
  <dgm:cxnLst>
    <dgm:cxn modelId="{2104B473-E199-4276-B368-E3EBAFE45612}" type="presOf" srcId="{888A0138-43A7-41F1-8D66-37DF69C1BEA6}" destId="{9340615E-D162-482B-8AD7-BBF4DBC84C6B}" srcOrd="0" destOrd="0" presId="urn:microsoft.com/office/officeart/2005/8/layout/vList3#10"/>
    <dgm:cxn modelId="{4E30B496-2D6F-45ED-A874-B2F067D16539}" type="presOf" srcId="{4430AB1A-A2C2-422A-9C96-3A0732CE695D}" destId="{10C8CB45-7CFE-4747-8581-33CFD635A1AD}" srcOrd="0" destOrd="0" presId="urn:microsoft.com/office/officeart/2005/8/layout/vList3#10"/>
    <dgm:cxn modelId="{5E99F199-84ED-42F8-B4A2-86AC31B3E0A4}" srcId="{888A0138-43A7-41F1-8D66-37DF69C1BEA6}" destId="{4430AB1A-A2C2-422A-9C96-3A0732CE695D}" srcOrd="0" destOrd="0" parTransId="{48584077-1082-406D-B826-10C677C8E4E6}" sibTransId="{A3D24114-04D9-437D-8AC0-B4D005C4FE9E}"/>
    <dgm:cxn modelId="{8C0FA12D-C7D1-4B50-A98A-124CEE323E82}" type="presParOf" srcId="{9340615E-D162-482B-8AD7-BBF4DBC84C6B}" destId="{B1233FEC-F471-4CEF-90CA-619A44B705EB}" srcOrd="0" destOrd="0" presId="urn:microsoft.com/office/officeart/2005/8/layout/vList3#10"/>
    <dgm:cxn modelId="{9EEC2A7B-6231-4280-AD43-B2313C9564C9}" type="presParOf" srcId="{B1233FEC-F471-4CEF-90CA-619A44B705EB}" destId="{BF8FDEEB-B812-41BF-A454-DC541119B9EF}" srcOrd="0" destOrd="0" presId="urn:microsoft.com/office/officeart/2005/8/layout/vList3#10"/>
    <dgm:cxn modelId="{E58594ED-2BA5-4DB4-82B3-EABE91A5517C}" type="presParOf" srcId="{B1233FEC-F471-4CEF-90CA-619A44B705EB}" destId="{10C8CB45-7CFE-4747-8581-33CFD635A1AD}" srcOrd="1" destOrd="0" presId="urn:microsoft.com/office/officeart/2005/8/layout/vList3#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DD60A0-0B4D-4FFF-8718-1D4075D453F4}" type="doc">
      <dgm:prSet loTypeId="urn:microsoft.com/office/officeart/2005/8/layout/vList3#11" loCatId="list" qsTypeId="urn:microsoft.com/office/officeart/2005/8/quickstyle/simple1" qsCatId="simple" csTypeId="urn:microsoft.com/office/officeart/2005/8/colors/accent1_2" csCatId="accent1" phldr="1"/>
      <dgm:spPr/>
      <dgm:t>
        <a:bodyPr/>
        <a:lstStyle/>
        <a:p>
          <a:endParaRPr lang="en-ZA"/>
        </a:p>
      </dgm:t>
    </dgm:pt>
    <dgm:pt modelId="{928985FC-5961-4D69-B8A0-E67B05825CF9}">
      <dgm:prSet/>
      <dgm:spPr/>
      <dgm:t>
        <a:bodyPr/>
        <a:lstStyle/>
        <a:p>
          <a:pPr rtl="0"/>
          <a:r>
            <a:rPr lang="en-ZA" dirty="0"/>
            <a:t>Findings Cont.</a:t>
          </a:r>
        </a:p>
        <a:p>
          <a:pPr rtl="0"/>
          <a:r>
            <a:rPr lang="en-ZA" dirty="0"/>
            <a:t>Price Analysis</a:t>
          </a:r>
        </a:p>
      </dgm:t>
    </dgm:pt>
    <dgm:pt modelId="{5643F3A9-1F64-427A-93EA-5FD7C77F0472}" type="parTrans" cxnId="{7E84DA4D-2D74-4114-AC4C-03EE18FF6E64}">
      <dgm:prSet/>
      <dgm:spPr/>
      <dgm:t>
        <a:bodyPr/>
        <a:lstStyle/>
        <a:p>
          <a:endParaRPr lang="en-ZA"/>
        </a:p>
      </dgm:t>
    </dgm:pt>
    <dgm:pt modelId="{D70EB3C8-27EB-4E94-88F7-0A51B4BF78C7}" type="sibTrans" cxnId="{7E84DA4D-2D74-4114-AC4C-03EE18FF6E64}">
      <dgm:prSet/>
      <dgm:spPr/>
      <dgm:t>
        <a:bodyPr/>
        <a:lstStyle/>
        <a:p>
          <a:endParaRPr lang="en-ZA"/>
        </a:p>
      </dgm:t>
    </dgm:pt>
    <dgm:pt modelId="{B7009D27-6987-4FE0-A416-F207BD0814AC}" type="pres">
      <dgm:prSet presAssocID="{8BDD60A0-0B4D-4FFF-8718-1D4075D453F4}" presName="linearFlow" presStyleCnt="0">
        <dgm:presLayoutVars>
          <dgm:dir/>
          <dgm:resizeHandles val="exact"/>
        </dgm:presLayoutVars>
      </dgm:prSet>
      <dgm:spPr/>
    </dgm:pt>
    <dgm:pt modelId="{1FF86C62-7F14-4D08-A796-AFA284C1A486}" type="pres">
      <dgm:prSet presAssocID="{928985FC-5961-4D69-B8A0-E67B05825CF9}" presName="composite" presStyleCnt="0"/>
      <dgm:spPr/>
    </dgm:pt>
    <dgm:pt modelId="{4EF1D412-952A-44F4-A24C-B4D9D6CCB330}" type="pres">
      <dgm:prSet presAssocID="{928985FC-5961-4D69-B8A0-E67B05825CF9}" presName="imgShp" presStyleLbl="fgImgPlace1" presStyleIdx="0" presStyleCnt="1"/>
      <dgm:spPr>
        <a:blipFill rotWithShape="0">
          <a:blip xmlns:r="http://schemas.openxmlformats.org/officeDocument/2006/relationships" r:embed="rId1"/>
          <a:stretch>
            <a:fillRect/>
          </a:stretch>
        </a:blipFill>
      </dgm:spPr>
    </dgm:pt>
    <dgm:pt modelId="{D4145C40-C606-43D3-A398-585D3B2502A6}" type="pres">
      <dgm:prSet presAssocID="{928985FC-5961-4D69-B8A0-E67B05825CF9}" presName="txShp" presStyleLbl="node1" presStyleIdx="0" presStyleCnt="1" custScaleX="100082">
        <dgm:presLayoutVars>
          <dgm:bulletEnabled val="1"/>
        </dgm:presLayoutVars>
      </dgm:prSet>
      <dgm:spPr/>
    </dgm:pt>
  </dgm:ptLst>
  <dgm:cxnLst>
    <dgm:cxn modelId="{7E84DA4D-2D74-4114-AC4C-03EE18FF6E64}" srcId="{8BDD60A0-0B4D-4FFF-8718-1D4075D453F4}" destId="{928985FC-5961-4D69-B8A0-E67B05825CF9}" srcOrd="0" destOrd="0" parTransId="{5643F3A9-1F64-427A-93EA-5FD7C77F0472}" sibTransId="{D70EB3C8-27EB-4E94-88F7-0A51B4BF78C7}"/>
    <dgm:cxn modelId="{63FD6F82-F691-4A36-89F1-18C45E7AB3AE}" type="presOf" srcId="{928985FC-5961-4D69-B8A0-E67B05825CF9}" destId="{D4145C40-C606-43D3-A398-585D3B2502A6}" srcOrd="0" destOrd="0" presId="urn:microsoft.com/office/officeart/2005/8/layout/vList3#11"/>
    <dgm:cxn modelId="{7C7883D5-447C-488C-BD85-4EB47565244A}" type="presOf" srcId="{8BDD60A0-0B4D-4FFF-8718-1D4075D453F4}" destId="{B7009D27-6987-4FE0-A416-F207BD0814AC}" srcOrd="0" destOrd="0" presId="urn:microsoft.com/office/officeart/2005/8/layout/vList3#11"/>
    <dgm:cxn modelId="{BDF79E9B-6B33-4C56-926F-575276655E0E}" type="presParOf" srcId="{B7009D27-6987-4FE0-A416-F207BD0814AC}" destId="{1FF86C62-7F14-4D08-A796-AFA284C1A486}" srcOrd="0" destOrd="0" presId="urn:microsoft.com/office/officeart/2005/8/layout/vList3#11"/>
    <dgm:cxn modelId="{F02829BB-96F1-44D1-99C7-8AEE92C4C640}" type="presParOf" srcId="{1FF86C62-7F14-4D08-A796-AFA284C1A486}" destId="{4EF1D412-952A-44F4-A24C-B4D9D6CCB330}" srcOrd="0" destOrd="0" presId="urn:microsoft.com/office/officeart/2005/8/layout/vList3#11"/>
    <dgm:cxn modelId="{09B892C2-B462-49A6-B5C5-27F59EB5335D}" type="presParOf" srcId="{1FF86C62-7F14-4D08-A796-AFA284C1A486}" destId="{D4145C40-C606-43D3-A398-585D3B2502A6}" srcOrd="1" destOrd="0" presId="urn:microsoft.com/office/officeart/2005/8/layout/vList3#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7D1BBFF-8A9A-4AD2-860A-4DA6CF07AA03}" type="doc">
      <dgm:prSet loTypeId="urn:microsoft.com/office/officeart/2005/8/layout/vList3#12" loCatId="list" qsTypeId="urn:microsoft.com/office/officeart/2005/8/quickstyle/simple1" qsCatId="simple" csTypeId="urn:microsoft.com/office/officeart/2005/8/colors/accent1_2" csCatId="accent1" phldr="1"/>
      <dgm:spPr/>
      <dgm:t>
        <a:bodyPr/>
        <a:lstStyle/>
        <a:p>
          <a:endParaRPr lang="en-ZA"/>
        </a:p>
      </dgm:t>
    </dgm:pt>
    <dgm:pt modelId="{39292786-B34F-4912-B3BB-B2DA46E116F8}">
      <dgm:prSet/>
      <dgm:spPr/>
      <dgm:t>
        <a:bodyPr/>
        <a:lstStyle/>
        <a:p>
          <a:pPr rtl="0"/>
          <a:r>
            <a:rPr lang="en-ZA" dirty="0"/>
            <a:t>Finding Cont. </a:t>
          </a:r>
          <a:br>
            <a:rPr lang="en-ZA" dirty="0"/>
          </a:br>
          <a:r>
            <a:rPr lang="en-ZA" dirty="0"/>
            <a:t>Price Analysis</a:t>
          </a:r>
          <a:br>
            <a:rPr lang="en-ZA" dirty="0"/>
          </a:br>
          <a:endParaRPr lang="en-ZA" dirty="0"/>
        </a:p>
      </dgm:t>
    </dgm:pt>
    <dgm:pt modelId="{5BD230AC-848F-49B6-8F0D-60C9158A5209}" type="parTrans" cxnId="{9F1C3AF1-B652-4305-8E27-A97303DDA00B}">
      <dgm:prSet/>
      <dgm:spPr/>
      <dgm:t>
        <a:bodyPr/>
        <a:lstStyle/>
        <a:p>
          <a:endParaRPr lang="en-ZA"/>
        </a:p>
      </dgm:t>
    </dgm:pt>
    <dgm:pt modelId="{408C6CA3-34FF-4E60-BE43-DB01458A97D2}" type="sibTrans" cxnId="{9F1C3AF1-B652-4305-8E27-A97303DDA00B}">
      <dgm:prSet/>
      <dgm:spPr/>
      <dgm:t>
        <a:bodyPr/>
        <a:lstStyle/>
        <a:p>
          <a:endParaRPr lang="en-ZA"/>
        </a:p>
      </dgm:t>
    </dgm:pt>
    <dgm:pt modelId="{8CE56035-007E-4598-A15D-C29F28F24466}" type="pres">
      <dgm:prSet presAssocID="{C7D1BBFF-8A9A-4AD2-860A-4DA6CF07AA03}" presName="linearFlow" presStyleCnt="0">
        <dgm:presLayoutVars>
          <dgm:dir/>
          <dgm:resizeHandles val="exact"/>
        </dgm:presLayoutVars>
      </dgm:prSet>
      <dgm:spPr/>
    </dgm:pt>
    <dgm:pt modelId="{47BD317C-1DBC-4FCB-BC3A-19B353DE5A53}" type="pres">
      <dgm:prSet presAssocID="{39292786-B34F-4912-B3BB-B2DA46E116F8}" presName="composite" presStyleCnt="0"/>
      <dgm:spPr/>
    </dgm:pt>
    <dgm:pt modelId="{6345BB14-8B9A-4F41-8B13-3FC2D62391DF}" type="pres">
      <dgm:prSet presAssocID="{39292786-B34F-4912-B3BB-B2DA46E116F8}" presName="imgShp" presStyleLbl="fgImgPlace1" presStyleIdx="0" presStyleCnt="1"/>
      <dgm:spPr>
        <a:blipFill rotWithShape="0">
          <a:blip xmlns:r="http://schemas.openxmlformats.org/officeDocument/2006/relationships" r:embed="rId1"/>
          <a:stretch>
            <a:fillRect/>
          </a:stretch>
        </a:blipFill>
      </dgm:spPr>
    </dgm:pt>
    <dgm:pt modelId="{47512A53-3CC4-427A-BBDE-4C53B7BF04E1}" type="pres">
      <dgm:prSet presAssocID="{39292786-B34F-4912-B3BB-B2DA46E116F8}" presName="txShp" presStyleLbl="node1" presStyleIdx="0" presStyleCnt="1">
        <dgm:presLayoutVars>
          <dgm:bulletEnabled val="1"/>
        </dgm:presLayoutVars>
      </dgm:prSet>
      <dgm:spPr/>
    </dgm:pt>
  </dgm:ptLst>
  <dgm:cxnLst>
    <dgm:cxn modelId="{42EC4BAA-48F5-4B0F-A78A-13043638FE89}" type="presOf" srcId="{39292786-B34F-4912-B3BB-B2DA46E116F8}" destId="{47512A53-3CC4-427A-BBDE-4C53B7BF04E1}" srcOrd="0" destOrd="0" presId="urn:microsoft.com/office/officeart/2005/8/layout/vList3#12"/>
    <dgm:cxn modelId="{9F1C3AF1-B652-4305-8E27-A97303DDA00B}" srcId="{C7D1BBFF-8A9A-4AD2-860A-4DA6CF07AA03}" destId="{39292786-B34F-4912-B3BB-B2DA46E116F8}" srcOrd="0" destOrd="0" parTransId="{5BD230AC-848F-49B6-8F0D-60C9158A5209}" sibTransId="{408C6CA3-34FF-4E60-BE43-DB01458A97D2}"/>
    <dgm:cxn modelId="{056113F3-784C-4632-B3E4-36817F58CDB7}" type="presOf" srcId="{C7D1BBFF-8A9A-4AD2-860A-4DA6CF07AA03}" destId="{8CE56035-007E-4598-A15D-C29F28F24466}" srcOrd="0" destOrd="0" presId="urn:microsoft.com/office/officeart/2005/8/layout/vList3#12"/>
    <dgm:cxn modelId="{024C011E-70FE-44FF-A61A-3FD0ABA1E12C}" type="presParOf" srcId="{8CE56035-007E-4598-A15D-C29F28F24466}" destId="{47BD317C-1DBC-4FCB-BC3A-19B353DE5A53}" srcOrd="0" destOrd="0" presId="urn:microsoft.com/office/officeart/2005/8/layout/vList3#12"/>
    <dgm:cxn modelId="{16CBC94F-7D96-43F9-B960-55CD6E7A1869}" type="presParOf" srcId="{47BD317C-1DBC-4FCB-BC3A-19B353DE5A53}" destId="{6345BB14-8B9A-4F41-8B13-3FC2D62391DF}" srcOrd="0" destOrd="0" presId="urn:microsoft.com/office/officeart/2005/8/layout/vList3#12"/>
    <dgm:cxn modelId="{14D00BD4-22EA-4017-AF3E-CDE69EEF89FD}" type="presParOf" srcId="{47BD317C-1DBC-4FCB-BC3A-19B353DE5A53}" destId="{47512A53-3CC4-427A-BBDE-4C53B7BF04E1}" srcOrd="1" destOrd="0" presId="urn:microsoft.com/office/officeart/2005/8/layout/vList3#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DC5D1C-EE3C-4227-B4C3-5E78788DACD4}" type="doc">
      <dgm:prSet loTypeId="urn:microsoft.com/office/officeart/2005/8/layout/vList3#13" loCatId="list" qsTypeId="urn:microsoft.com/office/officeart/2005/8/quickstyle/simple1" qsCatId="simple" csTypeId="urn:microsoft.com/office/officeart/2005/8/colors/accent1_2" csCatId="accent1" phldr="1"/>
      <dgm:spPr/>
      <dgm:t>
        <a:bodyPr/>
        <a:lstStyle/>
        <a:p>
          <a:endParaRPr lang="en-ZA"/>
        </a:p>
      </dgm:t>
    </dgm:pt>
    <dgm:pt modelId="{E562007A-B2CC-466E-977E-4E6892D4DF2C}">
      <dgm:prSet/>
      <dgm:spPr/>
      <dgm:t>
        <a:bodyPr/>
        <a:lstStyle/>
        <a:p>
          <a:pPr rtl="0"/>
          <a:r>
            <a:rPr lang="en-ZA" dirty="0"/>
            <a:t>Finding Cont. Price Analysis</a:t>
          </a:r>
        </a:p>
      </dgm:t>
    </dgm:pt>
    <dgm:pt modelId="{850FC112-9600-40AE-B2C4-F85830CFE361}" type="parTrans" cxnId="{F11C8476-2121-4682-9235-F73F581C5B7E}">
      <dgm:prSet/>
      <dgm:spPr/>
      <dgm:t>
        <a:bodyPr/>
        <a:lstStyle/>
        <a:p>
          <a:endParaRPr lang="en-ZA"/>
        </a:p>
      </dgm:t>
    </dgm:pt>
    <dgm:pt modelId="{9ED9FDDE-E0C3-4F59-9724-49FA0B864CF0}" type="sibTrans" cxnId="{F11C8476-2121-4682-9235-F73F581C5B7E}">
      <dgm:prSet/>
      <dgm:spPr/>
      <dgm:t>
        <a:bodyPr/>
        <a:lstStyle/>
        <a:p>
          <a:endParaRPr lang="en-ZA"/>
        </a:p>
      </dgm:t>
    </dgm:pt>
    <dgm:pt modelId="{1F0A684D-4113-4DAE-A516-644B5CC09694}" type="pres">
      <dgm:prSet presAssocID="{D9DC5D1C-EE3C-4227-B4C3-5E78788DACD4}" presName="linearFlow" presStyleCnt="0">
        <dgm:presLayoutVars>
          <dgm:dir/>
          <dgm:resizeHandles val="exact"/>
        </dgm:presLayoutVars>
      </dgm:prSet>
      <dgm:spPr/>
    </dgm:pt>
    <dgm:pt modelId="{1DBDD851-CE20-4C16-844E-0B3A143CB605}" type="pres">
      <dgm:prSet presAssocID="{E562007A-B2CC-466E-977E-4E6892D4DF2C}" presName="composite" presStyleCnt="0"/>
      <dgm:spPr/>
    </dgm:pt>
    <dgm:pt modelId="{A59B48DB-97DC-414E-A214-BB5A133EE813}" type="pres">
      <dgm:prSet presAssocID="{E562007A-B2CC-466E-977E-4E6892D4DF2C}" presName="imgShp" presStyleLbl="fgImgPlace1" presStyleIdx="0" presStyleCnt="1"/>
      <dgm:spPr>
        <a:blipFill rotWithShape="0">
          <a:blip xmlns:r="http://schemas.openxmlformats.org/officeDocument/2006/relationships" r:embed="rId1"/>
          <a:stretch>
            <a:fillRect/>
          </a:stretch>
        </a:blipFill>
      </dgm:spPr>
    </dgm:pt>
    <dgm:pt modelId="{49F48FF4-C426-4B43-BBFD-AC61B7515494}" type="pres">
      <dgm:prSet presAssocID="{E562007A-B2CC-466E-977E-4E6892D4DF2C}" presName="txShp" presStyleLbl="node1" presStyleIdx="0" presStyleCnt="1">
        <dgm:presLayoutVars>
          <dgm:bulletEnabled val="1"/>
        </dgm:presLayoutVars>
      </dgm:prSet>
      <dgm:spPr/>
    </dgm:pt>
  </dgm:ptLst>
  <dgm:cxnLst>
    <dgm:cxn modelId="{C11E0106-027B-4355-A2FB-6882CF8B57C3}" type="presOf" srcId="{E562007A-B2CC-466E-977E-4E6892D4DF2C}" destId="{49F48FF4-C426-4B43-BBFD-AC61B7515494}" srcOrd="0" destOrd="0" presId="urn:microsoft.com/office/officeart/2005/8/layout/vList3#13"/>
    <dgm:cxn modelId="{F11C8476-2121-4682-9235-F73F581C5B7E}" srcId="{D9DC5D1C-EE3C-4227-B4C3-5E78788DACD4}" destId="{E562007A-B2CC-466E-977E-4E6892D4DF2C}" srcOrd="0" destOrd="0" parTransId="{850FC112-9600-40AE-B2C4-F85830CFE361}" sibTransId="{9ED9FDDE-E0C3-4F59-9724-49FA0B864CF0}"/>
    <dgm:cxn modelId="{025DD7A5-A49A-4ECE-A403-BCED3EE0220E}" type="presOf" srcId="{D9DC5D1C-EE3C-4227-B4C3-5E78788DACD4}" destId="{1F0A684D-4113-4DAE-A516-644B5CC09694}" srcOrd="0" destOrd="0" presId="urn:microsoft.com/office/officeart/2005/8/layout/vList3#13"/>
    <dgm:cxn modelId="{C2F86847-CC16-4CE5-935A-11F943CD0CBB}" type="presParOf" srcId="{1F0A684D-4113-4DAE-A516-644B5CC09694}" destId="{1DBDD851-CE20-4C16-844E-0B3A143CB605}" srcOrd="0" destOrd="0" presId="urn:microsoft.com/office/officeart/2005/8/layout/vList3#13"/>
    <dgm:cxn modelId="{0B58F4E7-745F-4A19-B9E4-3172BBD684CD}" type="presParOf" srcId="{1DBDD851-CE20-4C16-844E-0B3A143CB605}" destId="{A59B48DB-97DC-414E-A214-BB5A133EE813}" srcOrd="0" destOrd="0" presId="urn:microsoft.com/office/officeart/2005/8/layout/vList3#13"/>
    <dgm:cxn modelId="{6523D9F5-3871-4E48-A7B5-BCD85CE1CC14}" type="presParOf" srcId="{1DBDD851-CE20-4C16-844E-0B3A143CB605}" destId="{49F48FF4-C426-4B43-BBFD-AC61B7515494}" srcOrd="1" destOrd="0" presId="urn:microsoft.com/office/officeart/2005/8/layout/vList3#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A167D59-6553-4892-80F6-DADB81934F56}" type="doc">
      <dgm:prSet loTypeId="urn:microsoft.com/office/officeart/2005/8/layout/vList3#14" loCatId="list" qsTypeId="urn:microsoft.com/office/officeart/2005/8/quickstyle/simple1" qsCatId="simple" csTypeId="urn:microsoft.com/office/officeart/2005/8/colors/accent1_2" csCatId="accent1" phldr="1"/>
      <dgm:spPr/>
      <dgm:t>
        <a:bodyPr/>
        <a:lstStyle/>
        <a:p>
          <a:endParaRPr lang="en-ZA"/>
        </a:p>
      </dgm:t>
    </dgm:pt>
    <dgm:pt modelId="{6332B74B-380C-40C7-8BDD-B8DE62D32C53}">
      <dgm:prSet/>
      <dgm:spPr/>
      <dgm:t>
        <a:bodyPr/>
        <a:lstStyle/>
        <a:p>
          <a:pPr rtl="0"/>
          <a:r>
            <a:rPr lang="en-ZA" dirty="0"/>
            <a:t>Finding Cont. Price Analysis</a:t>
          </a:r>
        </a:p>
      </dgm:t>
    </dgm:pt>
    <dgm:pt modelId="{E20C5217-7CD6-4800-B5ED-0C646D815615}" type="parTrans" cxnId="{5AE0F76D-47F1-496B-8863-7A207C5F40CF}">
      <dgm:prSet/>
      <dgm:spPr/>
      <dgm:t>
        <a:bodyPr/>
        <a:lstStyle/>
        <a:p>
          <a:endParaRPr lang="en-ZA"/>
        </a:p>
      </dgm:t>
    </dgm:pt>
    <dgm:pt modelId="{6F22B9A7-1172-4917-9B52-DE7C36AA99EF}" type="sibTrans" cxnId="{5AE0F76D-47F1-496B-8863-7A207C5F40CF}">
      <dgm:prSet/>
      <dgm:spPr/>
      <dgm:t>
        <a:bodyPr/>
        <a:lstStyle/>
        <a:p>
          <a:endParaRPr lang="en-ZA"/>
        </a:p>
      </dgm:t>
    </dgm:pt>
    <dgm:pt modelId="{A105A373-91B0-458E-A3CD-1A8F94A75EEC}" type="pres">
      <dgm:prSet presAssocID="{AA167D59-6553-4892-80F6-DADB81934F56}" presName="linearFlow" presStyleCnt="0">
        <dgm:presLayoutVars>
          <dgm:dir/>
          <dgm:resizeHandles val="exact"/>
        </dgm:presLayoutVars>
      </dgm:prSet>
      <dgm:spPr/>
    </dgm:pt>
    <dgm:pt modelId="{C93F7505-F40A-4E23-9659-AD019A8E37E4}" type="pres">
      <dgm:prSet presAssocID="{6332B74B-380C-40C7-8BDD-B8DE62D32C53}" presName="composite" presStyleCnt="0"/>
      <dgm:spPr/>
    </dgm:pt>
    <dgm:pt modelId="{A0944340-20DA-4BDD-A2DC-11F5624A8A88}" type="pres">
      <dgm:prSet presAssocID="{6332B74B-380C-40C7-8BDD-B8DE62D32C53}" presName="imgShp" presStyleLbl="fgImgPlace1" presStyleIdx="0" presStyleCnt="1"/>
      <dgm:spPr>
        <a:blipFill rotWithShape="0">
          <a:blip xmlns:r="http://schemas.openxmlformats.org/officeDocument/2006/relationships" r:embed="rId1"/>
          <a:stretch>
            <a:fillRect/>
          </a:stretch>
        </a:blipFill>
      </dgm:spPr>
    </dgm:pt>
    <dgm:pt modelId="{EED9C1DC-E4D5-4A75-A9D9-D9DCB94B05DC}" type="pres">
      <dgm:prSet presAssocID="{6332B74B-380C-40C7-8BDD-B8DE62D32C53}" presName="txShp" presStyleLbl="node1" presStyleIdx="0" presStyleCnt="1">
        <dgm:presLayoutVars>
          <dgm:bulletEnabled val="1"/>
        </dgm:presLayoutVars>
      </dgm:prSet>
      <dgm:spPr/>
    </dgm:pt>
  </dgm:ptLst>
  <dgm:cxnLst>
    <dgm:cxn modelId="{A7017405-0C49-4EC6-A298-DF91FEB5E2DC}" type="presOf" srcId="{AA167D59-6553-4892-80F6-DADB81934F56}" destId="{A105A373-91B0-458E-A3CD-1A8F94A75EEC}" srcOrd="0" destOrd="0" presId="urn:microsoft.com/office/officeart/2005/8/layout/vList3#14"/>
    <dgm:cxn modelId="{5AE0F76D-47F1-496B-8863-7A207C5F40CF}" srcId="{AA167D59-6553-4892-80F6-DADB81934F56}" destId="{6332B74B-380C-40C7-8BDD-B8DE62D32C53}" srcOrd="0" destOrd="0" parTransId="{E20C5217-7CD6-4800-B5ED-0C646D815615}" sibTransId="{6F22B9A7-1172-4917-9B52-DE7C36AA99EF}"/>
    <dgm:cxn modelId="{60AAB396-CAAE-4806-833B-18D10193C584}" type="presOf" srcId="{6332B74B-380C-40C7-8BDD-B8DE62D32C53}" destId="{EED9C1DC-E4D5-4A75-A9D9-D9DCB94B05DC}" srcOrd="0" destOrd="0" presId="urn:microsoft.com/office/officeart/2005/8/layout/vList3#14"/>
    <dgm:cxn modelId="{CD743797-41CC-469D-8D4D-E77F74944AEC}" type="presParOf" srcId="{A105A373-91B0-458E-A3CD-1A8F94A75EEC}" destId="{C93F7505-F40A-4E23-9659-AD019A8E37E4}" srcOrd="0" destOrd="0" presId="urn:microsoft.com/office/officeart/2005/8/layout/vList3#14"/>
    <dgm:cxn modelId="{25FD80CC-0E8F-41C0-9A55-70216E67E095}" type="presParOf" srcId="{C93F7505-F40A-4E23-9659-AD019A8E37E4}" destId="{A0944340-20DA-4BDD-A2DC-11F5624A8A88}" srcOrd="0" destOrd="0" presId="urn:microsoft.com/office/officeart/2005/8/layout/vList3#14"/>
    <dgm:cxn modelId="{15A1ED5E-D49A-46B0-AF80-8E1606ED5D21}" type="presParOf" srcId="{C93F7505-F40A-4E23-9659-AD019A8E37E4}" destId="{EED9C1DC-E4D5-4A75-A9D9-D9DCB94B05DC}" srcOrd="1" destOrd="0" presId="urn:microsoft.com/office/officeart/2005/8/layout/vList3#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C90F3B2-2225-45D5-B012-663B99A3B20D}" type="doc">
      <dgm:prSet loTypeId="urn:microsoft.com/office/officeart/2005/8/layout/vList3#15" loCatId="list" qsTypeId="urn:microsoft.com/office/officeart/2005/8/quickstyle/simple1" qsCatId="simple" csTypeId="urn:microsoft.com/office/officeart/2005/8/colors/accent1_2" csCatId="accent1" phldr="1"/>
      <dgm:spPr/>
      <dgm:t>
        <a:bodyPr/>
        <a:lstStyle/>
        <a:p>
          <a:endParaRPr lang="en-ZA"/>
        </a:p>
      </dgm:t>
    </dgm:pt>
    <dgm:pt modelId="{9B6D7785-B8E8-478A-8650-1B054507C059}">
      <dgm:prSet/>
      <dgm:spPr/>
      <dgm:t>
        <a:bodyPr/>
        <a:lstStyle/>
        <a:p>
          <a:pPr rtl="0"/>
          <a:r>
            <a:rPr lang="en-ZA" dirty="0"/>
            <a:t>Findings Cont.</a:t>
          </a:r>
        </a:p>
      </dgm:t>
    </dgm:pt>
    <dgm:pt modelId="{11B9A87D-7F78-4ECF-B4A3-DF5A9E3FB679}" type="parTrans" cxnId="{06255BC6-E90F-4C9C-BE52-69B81D5C4DA6}">
      <dgm:prSet/>
      <dgm:spPr/>
      <dgm:t>
        <a:bodyPr/>
        <a:lstStyle/>
        <a:p>
          <a:endParaRPr lang="en-ZA"/>
        </a:p>
      </dgm:t>
    </dgm:pt>
    <dgm:pt modelId="{D4970311-02E2-4E67-B99D-EEC7A70E9046}" type="sibTrans" cxnId="{06255BC6-E90F-4C9C-BE52-69B81D5C4DA6}">
      <dgm:prSet/>
      <dgm:spPr/>
      <dgm:t>
        <a:bodyPr/>
        <a:lstStyle/>
        <a:p>
          <a:endParaRPr lang="en-ZA"/>
        </a:p>
      </dgm:t>
    </dgm:pt>
    <dgm:pt modelId="{D6EC968E-5FD1-4643-881B-8692C0B53189}" type="pres">
      <dgm:prSet presAssocID="{5C90F3B2-2225-45D5-B012-663B99A3B20D}" presName="linearFlow" presStyleCnt="0">
        <dgm:presLayoutVars>
          <dgm:dir/>
          <dgm:resizeHandles val="exact"/>
        </dgm:presLayoutVars>
      </dgm:prSet>
      <dgm:spPr/>
    </dgm:pt>
    <dgm:pt modelId="{28BDEC64-9AAA-4843-816F-D6888BA2EEBA}" type="pres">
      <dgm:prSet presAssocID="{9B6D7785-B8E8-478A-8650-1B054507C059}" presName="composite" presStyleCnt="0"/>
      <dgm:spPr/>
    </dgm:pt>
    <dgm:pt modelId="{63164FDF-D354-44F8-8DDE-735EB8D6012E}" type="pres">
      <dgm:prSet presAssocID="{9B6D7785-B8E8-478A-8650-1B054507C059}" presName="imgShp" presStyleLbl="fgImgPlace1" presStyleIdx="0" presStyleCnt="1"/>
      <dgm:spPr>
        <a:blipFill rotWithShape="0">
          <a:blip xmlns:r="http://schemas.openxmlformats.org/officeDocument/2006/relationships" r:embed="rId1"/>
          <a:stretch>
            <a:fillRect/>
          </a:stretch>
        </a:blipFill>
      </dgm:spPr>
    </dgm:pt>
    <dgm:pt modelId="{BD38376D-0AEA-4410-ABCC-ABE8A5D3B52E}" type="pres">
      <dgm:prSet presAssocID="{9B6D7785-B8E8-478A-8650-1B054507C059}" presName="txShp" presStyleLbl="node1" presStyleIdx="0" presStyleCnt="1">
        <dgm:presLayoutVars>
          <dgm:bulletEnabled val="1"/>
        </dgm:presLayoutVars>
      </dgm:prSet>
      <dgm:spPr/>
    </dgm:pt>
  </dgm:ptLst>
  <dgm:cxnLst>
    <dgm:cxn modelId="{05F2DA76-A352-452B-8BD9-8E5F4ABC38A5}" type="presOf" srcId="{5C90F3B2-2225-45D5-B012-663B99A3B20D}" destId="{D6EC968E-5FD1-4643-881B-8692C0B53189}" srcOrd="0" destOrd="0" presId="urn:microsoft.com/office/officeart/2005/8/layout/vList3#15"/>
    <dgm:cxn modelId="{E8AB8AC2-A519-4F63-9D3C-749103BD10FB}" type="presOf" srcId="{9B6D7785-B8E8-478A-8650-1B054507C059}" destId="{BD38376D-0AEA-4410-ABCC-ABE8A5D3B52E}" srcOrd="0" destOrd="0" presId="urn:microsoft.com/office/officeart/2005/8/layout/vList3#15"/>
    <dgm:cxn modelId="{06255BC6-E90F-4C9C-BE52-69B81D5C4DA6}" srcId="{5C90F3B2-2225-45D5-B012-663B99A3B20D}" destId="{9B6D7785-B8E8-478A-8650-1B054507C059}" srcOrd="0" destOrd="0" parTransId="{11B9A87D-7F78-4ECF-B4A3-DF5A9E3FB679}" sibTransId="{D4970311-02E2-4E67-B99D-EEC7A70E9046}"/>
    <dgm:cxn modelId="{763608FF-12BB-4CAE-A935-7B1AA9C3F122}" type="presParOf" srcId="{D6EC968E-5FD1-4643-881B-8692C0B53189}" destId="{28BDEC64-9AAA-4843-816F-D6888BA2EEBA}" srcOrd="0" destOrd="0" presId="urn:microsoft.com/office/officeart/2005/8/layout/vList3#15"/>
    <dgm:cxn modelId="{A3A3651C-81D0-4318-A488-4DD9B238017E}" type="presParOf" srcId="{28BDEC64-9AAA-4843-816F-D6888BA2EEBA}" destId="{63164FDF-D354-44F8-8DDE-735EB8D6012E}" srcOrd="0" destOrd="0" presId="urn:microsoft.com/office/officeart/2005/8/layout/vList3#15"/>
    <dgm:cxn modelId="{8BEC2DB6-0107-4DD9-80CD-68FD5BDFAA97}" type="presParOf" srcId="{28BDEC64-9AAA-4843-816F-D6888BA2EEBA}" destId="{BD38376D-0AEA-4410-ABCC-ABE8A5D3B52E}" srcOrd="1" destOrd="0" presId="urn:microsoft.com/office/officeart/2005/8/layout/vList3#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26C87C2-310B-4BF6-AEAC-DEAA004F1E8A}" type="doc">
      <dgm:prSet loTypeId="urn:microsoft.com/office/officeart/2005/8/layout/vList3#16" loCatId="list" qsTypeId="urn:microsoft.com/office/officeart/2005/8/quickstyle/simple1" qsCatId="simple" csTypeId="urn:microsoft.com/office/officeart/2005/8/colors/accent1_2" csCatId="accent1" phldr="1"/>
      <dgm:spPr/>
      <dgm:t>
        <a:bodyPr/>
        <a:lstStyle/>
        <a:p>
          <a:endParaRPr lang="en-ZA"/>
        </a:p>
      </dgm:t>
    </dgm:pt>
    <dgm:pt modelId="{4E887787-5975-4029-94B8-16E2ACDEAC54}">
      <dgm:prSet/>
      <dgm:spPr/>
      <dgm:t>
        <a:bodyPr/>
        <a:lstStyle/>
        <a:p>
          <a:pPr rtl="0"/>
          <a:r>
            <a:rPr lang="en-ZA" dirty="0"/>
            <a:t>Finding Cont. </a:t>
          </a:r>
        </a:p>
      </dgm:t>
    </dgm:pt>
    <dgm:pt modelId="{B4C4F019-E992-4A6B-B4A1-8F8341C44D10}" type="parTrans" cxnId="{E03C0CF8-03A9-4398-AE2F-152429D516DD}">
      <dgm:prSet/>
      <dgm:spPr/>
      <dgm:t>
        <a:bodyPr/>
        <a:lstStyle/>
        <a:p>
          <a:endParaRPr lang="en-ZA"/>
        </a:p>
      </dgm:t>
    </dgm:pt>
    <dgm:pt modelId="{E54431BF-C018-49BF-A3F0-C672410BF19F}" type="sibTrans" cxnId="{E03C0CF8-03A9-4398-AE2F-152429D516DD}">
      <dgm:prSet/>
      <dgm:spPr/>
      <dgm:t>
        <a:bodyPr/>
        <a:lstStyle/>
        <a:p>
          <a:endParaRPr lang="en-ZA"/>
        </a:p>
      </dgm:t>
    </dgm:pt>
    <dgm:pt modelId="{045BC766-9A22-4595-BE0B-B9B61BA7F37A}" type="pres">
      <dgm:prSet presAssocID="{226C87C2-310B-4BF6-AEAC-DEAA004F1E8A}" presName="linearFlow" presStyleCnt="0">
        <dgm:presLayoutVars>
          <dgm:dir/>
          <dgm:resizeHandles val="exact"/>
        </dgm:presLayoutVars>
      </dgm:prSet>
      <dgm:spPr/>
    </dgm:pt>
    <dgm:pt modelId="{0CF77661-0265-40D9-A2A7-7CCA1A7DA5EA}" type="pres">
      <dgm:prSet presAssocID="{4E887787-5975-4029-94B8-16E2ACDEAC54}" presName="composite" presStyleCnt="0"/>
      <dgm:spPr/>
    </dgm:pt>
    <dgm:pt modelId="{03BD86E3-86DB-4EDA-B65B-92AB96811055}" type="pres">
      <dgm:prSet presAssocID="{4E887787-5975-4029-94B8-16E2ACDEAC54}" presName="imgShp" presStyleLbl="fgImgPlace1" presStyleIdx="0" presStyleCnt="1"/>
      <dgm:spPr>
        <a:blipFill rotWithShape="0">
          <a:blip xmlns:r="http://schemas.openxmlformats.org/officeDocument/2006/relationships" r:embed="rId1"/>
          <a:stretch>
            <a:fillRect/>
          </a:stretch>
        </a:blipFill>
      </dgm:spPr>
    </dgm:pt>
    <dgm:pt modelId="{A84E0780-3B80-4A12-A975-006F97D07AFD}" type="pres">
      <dgm:prSet presAssocID="{4E887787-5975-4029-94B8-16E2ACDEAC54}" presName="txShp" presStyleLbl="node1" presStyleIdx="0" presStyleCnt="1">
        <dgm:presLayoutVars>
          <dgm:bulletEnabled val="1"/>
        </dgm:presLayoutVars>
      </dgm:prSet>
      <dgm:spPr/>
    </dgm:pt>
  </dgm:ptLst>
  <dgm:cxnLst>
    <dgm:cxn modelId="{791B8B48-11E7-4742-B527-97D0E3C88599}" type="presOf" srcId="{4E887787-5975-4029-94B8-16E2ACDEAC54}" destId="{A84E0780-3B80-4A12-A975-006F97D07AFD}" srcOrd="0" destOrd="0" presId="urn:microsoft.com/office/officeart/2005/8/layout/vList3#16"/>
    <dgm:cxn modelId="{FBAE956C-D9E3-4E5B-9841-3938B8710031}" type="presOf" srcId="{226C87C2-310B-4BF6-AEAC-DEAA004F1E8A}" destId="{045BC766-9A22-4595-BE0B-B9B61BA7F37A}" srcOrd="0" destOrd="0" presId="urn:microsoft.com/office/officeart/2005/8/layout/vList3#16"/>
    <dgm:cxn modelId="{E03C0CF8-03A9-4398-AE2F-152429D516DD}" srcId="{226C87C2-310B-4BF6-AEAC-DEAA004F1E8A}" destId="{4E887787-5975-4029-94B8-16E2ACDEAC54}" srcOrd="0" destOrd="0" parTransId="{B4C4F019-E992-4A6B-B4A1-8F8341C44D10}" sibTransId="{E54431BF-C018-49BF-A3F0-C672410BF19F}"/>
    <dgm:cxn modelId="{A51038F9-BAC7-4338-AFAB-8371BAB21BB3}" type="presParOf" srcId="{045BC766-9A22-4595-BE0B-B9B61BA7F37A}" destId="{0CF77661-0265-40D9-A2A7-7CCA1A7DA5EA}" srcOrd="0" destOrd="0" presId="urn:microsoft.com/office/officeart/2005/8/layout/vList3#16"/>
    <dgm:cxn modelId="{0F8EF24B-813C-4756-9C16-68EE9C8D4957}" type="presParOf" srcId="{0CF77661-0265-40D9-A2A7-7CCA1A7DA5EA}" destId="{03BD86E3-86DB-4EDA-B65B-92AB96811055}" srcOrd="0" destOrd="0" presId="urn:microsoft.com/office/officeart/2005/8/layout/vList3#16"/>
    <dgm:cxn modelId="{CF258F84-8203-427F-B730-0AFD6F49F346}" type="presParOf" srcId="{0CF77661-0265-40D9-A2A7-7CCA1A7DA5EA}" destId="{A84E0780-3B80-4A12-A975-006F97D07AFD}" srcOrd="1" destOrd="0" presId="urn:microsoft.com/office/officeart/2005/8/layout/vList3#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17D2712-0A8D-4B45-9DBB-9F549A356426}" type="doc">
      <dgm:prSet loTypeId="urn:microsoft.com/office/officeart/2005/8/layout/vList3#17" loCatId="list" qsTypeId="urn:microsoft.com/office/officeart/2005/8/quickstyle/simple1" qsCatId="simple" csTypeId="urn:microsoft.com/office/officeart/2005/8/colors/accent1_2" csCatId="accent1" phldr="1"/>
      <dgm:spPr/>
      <dgm:t>
        <a:bodyPr/>
        <a:lstStyle/>
        <a:p>
          <a:endParaRPr lang="en-ZA"/>
        </a:p>
      </dgm:t>
    </dgm:pt>
    <dgm:pt modelId="{B62AFA42-0857-4A10-8C7C-A90ADC554547}">
      <dgm:prSet/>
      <dgm:spPr/>
      <dgm:t>
        <a:bodyPr/>
        <a:lstStyle/>
        <a:p>
          <a:pPr rtl="0"/>
          <a:r>
            <a:rPr lang="en-ZA" dirty="0"/>
            <a:t>Findings Cont. </a:t>
          </a:r>
        </a:p>
      </dgm:t>
    </dgm:pt>
    <dgm:pt modelId="{44334540-7C8B-4AC8-9082-2C57AB1E6345}" type="parTrans" cxnId="{1879EDBE-94B9-4BF2-900C-E087ED902B90}">
      <dgm:prSet/>
      <dgm:spPr/>
      <dgm:t>
        <a:bodyPr/>
        <a:lstStyle/>
        <a:p>
          <a:endParaRPr lang="en-ZA"/>
        </a:p>
      </dgm:t>
    </dgm:pt>
    <dgm:pt modelId="{DCCF4728-C58C-44ED-94A8-D7506BB8F3AC}" type="sibTrans" cxnId="{1879EDBE-94B9-4BF2-900C-E087ED902B90}">
      <dgm:prSet/>
      <dgm:spPr/>
      <dgm:t>
        <a:bodyPr/>
        <a:lstStyle/>
        <a:p>
          <a:endParaRPr lang="en-ZA"/>
        </a:p>
      </dgm:t>
    </dgm:pt>
    <dgm:pt modelId="{11C48688-B86F-4944-A4F6-8431BC556AB2}" type="pres">
      <dgm:prSet presAssocID="{B17D2712-0A8D-4B45-9DBB-9F549A356426}" presName="linearFlow" presStyleCnt="0">
        <dgm:presLayoutVars>
          <dgm:dir/>
          <dgm:resizeHandles val="exact"/>
        </dgm:presLayoutVars>
      </dgm:prSet>
      <dgm:spPr/>
    </dgm:pt>
    <dgm:pt modelId="{3AD283DB-F6E1-46C3-A2C2-537DFFB1C4C4}" type="pres">
      <dgm:prSet presAssocID="{B62AFA42-0857-4A10-8C7C-A90ADC554547}" presName="composite" presStyleCnt="0"/>
      <dgm:spPr/>
    </dgm:pt>
    <dgm:pt modelId="{0F8206C2-28B5-4C5E-ADF9-A331D3B0EE90}" type="pres">
      <dgm:prSet presAssocID="{B62AFA42-0857-4A10-8C7C-A90ADC554547}" presName="imgShp" presStyleLbl="fgImgPlace1" presStyleIdx="0" presStyleCnt="1"/>
      <dgm:spPr>
        <a:blipFill rotWithShape="0">
          <a:blip xmlns:r="http://schemas.openxmlformats.org/officeDocument/2006/relationships" r:embed="rId1"/>
          <a:stretch>
            <a:fillRect/>
          </a:stretch>
        </a:blipFill>
      </dgm:spPr>
    </dgm:pt>
    <dgm:pt modelId="{1D57DEF0-751F-4BE6-A4CB-AE7A8FB2DACF}" type="pres">
      <dgm:prSet presAssocID="{B62AFA42-0857-4A10-8C7C-A90ADC554547}" presName="txShp" presStyleLbl="node1" presStyleIdx="0" presStyleCnt="1">
        <dgm:presLayoutVars>
          <dgm:bulletEnabled val="1"/>
        </dgm:presLayoutVars>
      </dgm:prSet>
      <dgm:spPr/>
    </dgm:pt>
  </dgm:ptLst>
  <dgm:cxnLst>
    <dgm:cxn modelId="{2044B91B-40B6-449E-A651-C8EEE87CF8F8}" type="presOf" srcId="{B17D2712-0A8D-4B45-9DBB-9F549A356426}" destId="{11C48688-B86F-4944-A4F6-8431BC556AB2}" srcOrd="0" destOrd="0" presId="urn:microsoft.com/office/officeart/2005/8/layout/vList3#17"/>
    <dgm:cxn modelId="{1879EDBE-94B9-4BF2-900C-E087ED902B90}" srcId="{B17D2712-0A8D-4B45-9DBB-9F549A356426}" destId="{B62AFA42-0857-4A10-8C7C-A90ADC554547}" srcOrd="0" destOrd="0" parTransId="{44334540-7C8B-4AC8-9082-2C57AB1E6345}" sibTransId="{DCCF4728-C58C-44ED-94A8-D7506BB8F3AC}"/>
    <dgm:cxn modelId="{F1A421D2-C2F7-4468-8E49-EB0BDEF35809}" type="presOf" srcId="{B62AFA42-0857-4A10-8C7C-A90ADC554547}" destId="{1D57DEF0-751F-4BE6-A4CB-AE7A8FB2DACF}" srcOrd="0" destOrd="0" presId="urn:microsoft.com/office/officeart/2005/8/layout/vList3#17"/>
    <dgm:cxn modelId="{EF6371EB-4403-4DB5-9C95-D831B527EE8A}" type="presParOf" srcId="{11C48688-B86F-4944-A4F6-8431BC556AB2}" destId="{3AD283DB-F6E1-46C3-A2C2-537DFFB1C4C4}" srcOrd="0" destOrd="0" presId="urn:microsoft.com/office/officeart/2005/8/layout/vList3#17"/>
    <dgm:cxn modelId="{EC7B8C57-952A-4DAB-8072-2C2D55EB646E}" type="presParOf" srcId="{3AD283DB-F6E1-46C3-A2C2-537DFFB1C4C4}" destId="{0F8206C2-28B5-4C5E-ADF9-A331D3B0EE90}" srcOrd="0" destOrd="0" presId="urn:microsoft.com/office/officeart/2005/8/layout/vList3#17"/>
    <dgm:cxn modelId="{80203045-CC42-488C-8395-FD4F0EAEEE35}" type="presParOf" srcId="{3AD283DB-F6E1-46C3-A2C2-537DFFB1C4C4}" destId="{1D57DEF0-751F-4BE6-A4CB-AE7A8FB2DACF}" srcOrd="1" destOrd="0" presId="urn:microsoft.com/office/officeart/2005/8/layout/vList3#1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AABDF22-2777-408F-8DC8-3C980E08C265}" type="doc">
      <dgm:prSet loTypeId="urn:microsoft.com/office/officeart/2005/8/layout/vList3#18" loCatId="list" qsTypeId="urn:microsoft.com/office/officeart/2005/8/quickstyle/simple1" qsCatId="simple" csTypeId="urn:microsoft.com/office/officeart/2005/8/colors/accent1_2" csCatId="accent1" phldr="1"/>
      <dgm:spPr/>
      <dgm:t>
        <a:bodyPr/>
        <a:lstStyle/>
        <a:p>
          <a:endParaRPr lang="en-ZA"/>
        </a:p>
      </dgm:t>
    </dgm:pt>
    <dgm:pt modelId="{37416EDE-77F9-4A4F-9EB8-481ACFF54AA5}">
      <dgm:prSet/>
      <dgm:spPr/>
      <dgm:t>
        <a:bodyPr/>
        <a:lstStyle/>
        <a:p>
          <a:pPr rtl="0"/>
          <a:r>
            <a:rPr lang="en-ZA" dirty="0"/>
            <a:t>Conclusion</a:t>
          </a:r>
        </a:p>
      </dgm:t>
    </dgm:pt>
    <dgm:pt modelId="{80532F52-286E-4164-9238-245C7A7368D8}" type="parTrans" cxnId="{366D1596-33DB-4438-8674-2EFFEC0D3620}">
      <dgm:prSet/>
      <dgm:spPr/>
      <dgm:t>
        <a:bodyPr/>
        <a:lstStyle/>
        <a:p>
          <a:endParaRPr lang="en-ZA"/>
        </a:p>
      </dgm:t>
    </dgm:pt>
    <dgm:pt modelId="{8883162B-61D8-4B68-AC68-866D70B19597}" type="sibTrans" cxnId="{366D1596-33DB-4438-8674-2EFFEC0D3620}">
      <dgm:prSet/>
      <dgm:spPr/>
      <dgm:t>
        <a:bodyPr/>
        <a:lstStyle/>
        <a:p>
          <a:endParaRPr lang="en-ZA"/>
        </a:p>
      </dgm:t>
    </dgm:pt>
    <dgm:pt modelId="{EB2F6512-5041-4E76-AC2E-EF2714889AD3}" type="pres">
      <dgm:prSet presAssocID="{DAABDF22-2777-408F-8DC8-3C980E08C265}" presName="linearFlow" presStyleCnt="0">
        <dgm:presLayoutVars>
          <dgm:dir/>
          <dgm:resizeHandles val="exact"/>
        </dgm:presLayoutVars>
      </dgm:prSet>
      <dgm:spPr/>
    </dgm:pt>
    <dgm:pt modelId="{23A75F31-6AE4-4F9C-8EE6-380AD04C64C4}" type="pres">
      <dgm:prSet presAssocID="{37416EDE-77F9-4A4F-9EB8-481ACFF54AA5}" presName="composite" presStyleCnt="0"/>
      <dgm:spPr/>
    </dgm:pt>
    <dgm:pt modelId="{5F0BCC32-0CEF-4DD5-9E9D-FF17D875383E}" type="pres">
      <dgm:prSet presAssocID="{37416EDE-77F9-4A4F-9EB8-481ACFF54AA5}" presName="imgShp" presStyleLbl="fgImgPlace1" presStyleIdx="0" presStyleCnt="1"/>
      <dgm:spPr>
        <a:blipFill rotWithShape="0">
          <a:blip xmlns:r="http://schemas.openxmlformats.org/officeDocument/2006/relationships" r:embed="rId1"/>
          <a:stretch>
            <a:fillRect/>
          </a:stretch>
        </a:blipFill>
      </dgm:spPr>
    </dgm:pt>
    <dgm:pt modelId="{37DB142B-C190-4520-BE19-27BE01F18C8F}" type="pres">
      <dgm:prSet presAssocID="{37416EDE-77F9-4A4F-9EB8-481ACFF54AA5}" presName="txShp" presStyleLbl="node1" presStyleIdx="0" presStyleCnt="1">
        <dgm:presLayoutVars>
          <dgm:bulletEnabled val="1"/>
        </dgm:presLayoutVars>
      </dgm:prSet>
      <dgm:spPr/>
    </dgm:pt>
  </dgm:ptLst>
  <dgm:cxnLst>
    <dgm:cxn modelId="{61F7BC02-EA12-4936-B9B6-C0A95B2B68E3}" type="presOf" srcId="{DAABDF22-2777-408F-8DC8-3C980E08C265}" destId="{EB2F6512-5041-4E76-AC2E-EF2714889AD3}" srcOrd="0" destOrd="0" presId="urn:microsoft.com/office/officeart/2005/8/layout/vList3#18"/>
    <dgm:cxn modelId="{BCA47D1A-FF68-457A-910A-969038084B3E}" type="presOf" srcId="{37416EDE-77F9-4A4F-9EB8-481ACFF54AA5}" destId="{37DB142B-C190-4520-BE19-27BE01F18C8F}" srcOrd="0" destOrd="0" presId="urn:microsoft.com/office/officeart/2005/8/layout/vList3#18"/>
    <dgm:cxn modelId="{366D1596-33DB-4438-8674-2EFFEC0D3620}" srcId="{DAABDF22-2777-408F-8DC8-3C980E08C265}" destId="{37416EDE-77F9-4A4F-9EB8-481ACFF54AA5}" srcOrd="0" destOrd="0" parTransId="{80532F52-286E-4164-9238-245C7A7368D8}" sibTransId="{8883162B-61D8-4B68-AC68-866D70B19597}"/>
    <dgm:cxn modelId="{F3DC1467-B130-4B3E-909B-11E9C94707E1}" type="presParOf" srcId="{EB2F6512-5041-4E76-AC2E-EF2714889AD3}" destId="{23A75F31-6AE4-4F9C-8EE6-380AD04C64C4}" srcOrd="0" destOrd="0" presId="urn:microsoft.com/office/officeart/2005/8/layout/vList3#18"/>
    <dgm:cxn modelId="{816199A4-5F8A-4868-94E8-A844D1F79F69}" type="presParOf" srcId="{23A75F31-6AE4-4F9C-8EE6-380AD04C64C4}" destId="{5F0BCC32-0CEF-4DD5-9E9D-FF17D875383E}" srcOrd="0" destOrd="0" presId="urn:microsoft.com/office/officeart/2005/8/layout/vList3#18"/>
    <dgm:cxn modelId="{918B55CA-22B6-4745-8B19-13354FAF68DE}" type="presParOf" srcId="{23A75F31-6AE4-4F9C-8EE6-380AD04C64C4}" destId="{37DB142B-C190-4520-BE19-27BE01F18C8F}" srcOrd="1" destOrd="0" presId="urn:microsoft.com/office/officeart/2005/8/layout/vList3#1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655F24-3F31-4C14-A921-F63167D52ED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ZA"/>
        </a:p>
      </dgm:t>
    </dgm:pt>
    <dgm:pt modelId="{0877E69A-148F-4AD5-96A7-C5B2950AB4C3}">
      <dgm:prSet/>
      <dgm:spPr/>
      <dgm:t>
        <a:bodyPr/>
        <a:lstStyle/>
        <a:p>
          <a:pPr rtl="0"/>
          <a:r>
            <a:rPr lang="en-GB" dirty="0"/>
            <a:t>Introduction</a:t>
          </a:r>
          <a:endParaRPr lang="en-ZA" dirty="0"/>
        </a:p>
      </dgm:t>
    </dgm:pt>
    <dgm:pt modelId="{5408E6EE-F127-4AAA-9FC2-71EB55BCB8F0}" type="parTrans" cxnId="{F985D57C-912D-4872-A8AD-62B985014331}">
      <dgm:prSet/>
      <dgm:spPr/>
      <dgm:t>
        <a:bodyPr/>
        <a:lstStyle/>
        <a:p>
          <a:endParaRPr lang="en-ZA"/>
        </a:p>
      </dgm:t>
    </dgm:pt>
    <dgm:pt modelId="{1BFFE3BA-D58C-4FC4-A909-D3E0489778F3}" type="sibTrans" cxnId="{F985D57C-912D-4872-A8AD-62B985014331}">
      <dgm:prSet/>
      <dgm:spPr/>
      <dgm:t>
        <a:bodyPr/>
        <a:lstStyle/>
        <a:p>
          <a:endParaRPr lang="en-ZA"/>
        </a:p>
      </dgm:t>
    </dgm:pt>
    <dgm:pt modelId="{9E91D756-EC4B-453C-9F77-B72B5F4D4237}" type="pres">
      <dgm:prSet presAssocID="{EF655F24-3F31-4C14-A921-F63167D52ED3}" presName="linearFlow" presStyleCnt="0">
        <dgm:presLayoutVars>
          <dgm:dir/>
          <dgm:resizeHandles val="exact"/>
        </dgm:presLayoutVars>
      </dgm:prSet>
      <dgm:spPr/>
    </dgm:pt>
    <dgm:pt modelId="{1DD6E830-5A4E-455C-9929-74B96E12519F}" type="pres">
      <dgm:prSet presAssocID="{0877E69A-148F-4AD5-96A7-C5B2950AB4C3}" presName="composite" presStyleCnt="0"/>
      <dgm:spPr/>
    </dgm:pt>
    <dgm:pt modelId="{EF754200-A74F-4563-84B0-FB115EDAAE8C}" type="pres">
      <dgm:prSet presAssocID="{0877E69A-148F-4AD5-96A7-C5B2950AB4C3}" presName="imgShp" presStyleLbl="fgImgPlace1" presStyleIdx="0" presStyleCnt="1"/>
      <dgm:spPr>
        <a:blipFill rotWithShape="0">
          <a:blip xmlns:r="http://schemas.openxmlformats.org/officeDocument/2006/relationships" r:embed="rId1"/>
          <a:stretch>
            <a:fillRect/>
          </a:stretch>
        </a:blipFill>
      </dgm:spPr>
    </dgm:pt>
    <dgm:pt modelId="{A66EF010-53D6-4FFD-9703-35AF7541CCC1}" type="pres">
      <dgm:prSet presAssocID="{0877E69A-148F-4AD5-96A7-C5B2950AB4C3}" presName="txShp" presStyleLbl="node1" presStyleIdx="0" presStyleCnt="1">
        <dgm:presLayoutVars>
          <dgm:bulletEnabled val="1"/>
        </dgm:presLayoutVars>
      </dgm:prSet>
      <dgm:spPr/>
    </dgm:pt>
  </dgm:ptLst>
  <dgm:cxnLst>
    <dgm:cxn modelId="{F985D57C-912D-4872-A8AD-62B985014331}" srcId="{EF655F24-3F31-4C14-A921-F63167D52ED3}" destId="{0877E69A-148F-4AD5-96A7-C5B2950AB4C3}" srcOrd="0" destOrd="0" parTransId="{5408E6EE-F127-4AAA-9FC2-71EB55BCB8F0}" sibTransId="{1BFFE3BA-D58C-4FC4-A909-D3E0489778F3}"/>
    <dgm:cxn modelId="{4D3C3A90-0A6C-40B6-9C8C-CBB76231880B}" type="presOf" srcId="{EF655F24-3F31-4C14-A921-F63167D52ED3}" destId="{9E91D756-EC4B-453C-9F77-B72B5F4D4237}" srcOrd="0" destOrd="0" presId="urn:microsoft.com/office/officeart/2005/8/layout/vList3#1"/>
    <dgm:cxn modelId="{0C25E3C3-E7F7-42F0-8CED-1F75BE9301E1}" type="presOf" srcId="{0877E69A-148F-4AD5-96A7-C5B2950AB4C3}" destId="{A66EF010-53D6-4FFD-9703-35AF7541CCC1}" srcOrd="0" destOrd="0" presId="urn:microsoft.com/office/officeart/2005/8/layout/vList3#1"/>
    <dgm:cxn modelId="{ED84BB17-23A5-4A46-B6B4-BD12262E411F}" type="presParOf" srcId="{9E91D756-EC4B-453C-9F77-B72B5F4D4237}" destId="{1DD6E830-5A4E-455C-9929-74B96E12519F}" srcOrd="0" destOrd="0" presId="urn:microsoft.com/office/officeart/2005/8/layout/vList3#1"/>
    <dgm:cxn modelId="{1DA21958-C036-482C-B300-80C400485D11}" type="presParOf" srcId="{1DD6E830-5A4E-455C-9929-74B96E12519F}" destId="{EF754200-A74F-4563-84B0-FB115EDAAE8C}" srcOrd="0" destOrd="0" presId="urn:microsoft.com/office/officeart/2005/8/layout/vList3#1"/>
    <dgm:cxn modelId="{B4FA20D5-D0EA-4A3C-AD37-1F54468F443B}" type="presParOf" srcId="{1DD6E830-5A4E-455C-9929-74B96E12519F}" destId="{A66EF010-53D6-4FFD-9703-35AF7541CCC1}"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4339B30-BA85-496D-9051-B18E6A7D989F}" type="doc">
      <dgm:prSet loTypeId="urn:microsoft.com/office/officeart/2005/8/layout/vList3#19" loCatId="list" qsTypeId="urn:microsoft.com/office/officeart/2005/8/quickstyle/simple1" qsCatId="simple" csTypeId="urn:microsoft.com/office/officeart/2005/8/colors/accent1_2" csCatId="accent1" phldr="1"/>
      <dgm:spPr/>
      <dgm:t>
        <a:bodyPr/>
        <a:lstStyle/>
        <a:p>
          <a:endParaRPr lang="en-ZA"/>
        </a:p>
      </dgm:t>
    </dgm:pt>
    <dgm:pt modelId="{39B3EB5B-4468-47C0-AC10-0492F7516450}">
      <dgm:prSet/>
      <dgm:spPr/>
      <dgm:t>
        <a:bodyPr/>
        <a:lstStyle/>
        <a:p>
          <a:pPr rtl="0"/>
          <a:r>
            <a:rPr lang="en-ZA" dirty="0"/>
            <a:t>Recommendations</a:t>
          </a:r>
        </a:p>
      </dgm:t>
    </dgm:pt>
    <dgm:pt modelId="{2709F6C3-D4F8-490F-8D9F-EF88E41661DC}" type="parTrans" cxnId="{3C6AD3A7-C657-4551-9BF0-18D6F78378A6}">
      <dgm:prSet/>
      <dgm:spPr/>
      <dgm:t>
        <a:bodyPr/>
        <a:lstStyle/>
        <a:p>
          <a:endParaRPr lang="en-ZA"/>
        </a:p>
      </dgm:t>
    </dgm:pt>
    <dgm:pt modelId="{CFBF0DA4-AD55-484A-98F7-4A1C651AFD35}" type="sibTrans" cxnId="{3C6AD3A7-C657-4551-9BF0-18D6F78378A6}">
      <dgm:prSet/>
      <dgm:spPr/>
      <dgm:t>
        <a:bodyPr/>
        <a:lstStyle/>
        <a:p>
          <a:endParaRPr lang="en-ZA"/>
        </a:p>
      </dgm:t>
    </dgm:pt>
    <dgm:pt modelId="{B4CF5475-1085-453F-8FA1-9E9A9BAF93EE}" type="pres">
      <dgm:prSet presAssocID="{24339B30-BA85-496D-9051-B18E6A7D989F}" presName="linearFlow" presStyleCnt="0">
        <dgm:presLayoutVars>
          <dgm:dir/>
          <dgm:resizeHandles val="exact"/>
        </dgm:presLayoutVars>
      </dgm:prSet>
      <dgm:spPr/>
    </dgm:pt>
    <dgm:pt modelId="{6AE0D78D-70C2-4D30-93A4-B257C971FE66}" type="pres">
      <dgm:prSet presAssocID="{39B3EB5B-4468-47C0-AC10-0492F7516450}" presName="composite" presStyleCnt="0"/>
      <dgm:spPr/>
    </dgm:pt>
    <dgm:pt modelId="{0D7904ED-5A13-4287-9F2B-68274B6BE558}" type="pres">
      <dgm:prSet presAssocID="{39B3EB5B-4468-47C0-AC10-0492F7516450}" presName="imgShp" presStyleLbl="fgImgPlace1" presStyleIdx="0" presStyleCnt="1"/>
      <dgm:spPr>
        <a:blipFill rotWithShape="0">
          <a:blip xmlns:r="http://schemas.openxmlformats.org/officeDocument/2006/relationships" r:embed="rId1"/>
          <a:stretch>
            <a:fillRect/>
          </a:stretch>
        </a:blipFill>
      </dgm:spPr>
    </dgm:pt>
    <dgm:pt modelId="{FEE79908-D3A4-4A05-BB2A-4FE399F3F097}" type="pres">
      <dgm:prSet presAssocID="{39B3EB5B-4468-47C0-AC10-0492F7516450}" presName="txShp" presStyleLbl="node1" presStyleIdx="0" presStyleCnt="1">
        <dgm:presLayoutVars>
          <dgm:bulletEnabled val="1"/>
        </dgm:presLayoutVars>
      </dgm:prSet>
      <dgm:spPr/>
    </dgm:pt>
  </dgm:ptLst>
  <dgm:cxnLst>
    <dgm:cxn modelId="{66B8CD14-0CCF-49CA-87EC-3EB22BE512DD}" type="presOf" srcId="{24339B30-BA85-496D-9051-B18E6A7D989F}" destId="{B4CF5475-1085-453F-8FA1-9E9A9BAF93EE}" srcOrd="0" destOrd="0" presId="urn:microsoft.com/office/officeart/2005/8/layout/vList3#19"/>
    <dgm:cxn modelId="{E4176837-2B44-4245-BD72-60B27C728E82}" type="presOf" srcId="{39B3EB5B-4468-47C0-AC10-0492F7516450}" destId="{FEE79908-D3A4-4A05-BB2A-4FE399F3F097}" srcOrd="0" destOrd="0" presId="urn:microsoft.com/office/officeart/2005/8/layout/vList3#19"/>
    <dgm:cxn modelId="{3C6AD3A7-C657-4551-9BF0-18D6F78378A6}" srcId="{24339B30-BA85-496D-9051-B18E6A7D989F}" destId="{39B3EB5B-4468-47C0-AC10-0492F7516450}" srcOrd="0" destOrd="0" parTransId="{2709F6C3-D4F8-490F-8D9F-EF88E41661DC}" sibTransId="{CFBF0DA4-AD55-484A-98F7-4A1C651AFD35}"/>
    <dgm:cxn modelId="{343F5940-6861-447F-97F0-88AAE02CE2F6}" type="presParOf" srcId="{B4CF5475-1085-453F-8FA1-9E9A9BAF93EE}" destId="{6AE0D78D-70C2-4D30-93A4-B257C971FE66}" srcOrd="0" destOrd="0" presId="urn:microsoft.com/office/officeart/2005/8/layout/vList3#19"/>
    <dgm:cxn modelId="{171DE29D-5F53-4EEC-8C47-5B31A4727370}" type="presParOf" srcId="{6AE0D78D-70C2-4D30-93A4-B257C971FE66}" destId="{0D7904ED-5A13-4287-9F2B-68274B6BE558}" srcOrd="0" destOrd="0" presId="urn:microsoft.com/office/officeart/2005/8/layout/vList3#19"/>
    <dgm:cxn modelId="{D327CFC3-2C07-4C0C-B7C8-388B7875E3C7}" type="presParOf" srcId="{6AE0D78D-70C2-4D30-93A4-B257C971FE66}" destId="{FEE79908-D3A4-4A05-BB2A-4FE399F3F097}" srcOrd="1" destOrd="0" presId="urn:microsoft.com/office/officeart/2005/8/layout/vList3#1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ACDB4A-F013-4E09-AFBD-EB9D3F391E9D}"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ZA"/>
        </a:p>
      </dgm:t>
    </dgm:pt>
    <dgm:pt modelId="{443A9A2B-BBED-461E-97B0-CE366F56239D}">
      <dgm:prSet/>
      <dgm:spPr/>
      <dgm:t>
        <a:bodyPr/>
        <a:lstStyle/>
        <a:p>
          <a:pPr rtl="0"/>
          <a:r>
            <a:rPr lang="en-GB" dirty="0"/>
            <a:t>Brief History Of The Market</a:t>
          </a:r>
          <a:br>
            <a:rPr lang="en-US" dirty="0"/>
          </a:br>
          <a:endParaRPr lang="en-ZA" b="1" dirty="0"/>
        </a:p>
      </dgm:t>
    </dgm:pt>
    <dgm:pt modelId="{82744E77-F3EF-448C-BC60-B448B2C3726C}" type="parTrans" cxnId="{D14BA990-5FDE-41E9-93F7-AB97A04B3DAD}">
      <dgm:prSet/>
      <dgm:spPr/>
      <dgm:t>
        <a:bodyPr/>
        <a:lstStyle/>
        <a:p>
          <a:endParaRPr lang="en-ZA"/>
        </a:p>
      </dgm:t>
    </dgm:pt>
    <dgm:pt modelId="{D872E991-5BDD-440E-8F2D-A83FBA49DCD6}" type="sibTrans" cxnId="{D14BA990-5FDE-41E9-93F7-AB97A04B3DAD}">
      <dgm:prSet/>
      <dgm:spPr/>
      <dgm:t>
        <a:bodyPr/>
        <a:lstStyle/>
        <a:p>
          <a:endParaRPr lang="en-ZA"/>
        </a:p>
      </dgm:t>
    </dgm:pt>
    <dgm:pt modelId="{6909C35B-C6C0-4259-8861-3DB1B8E24DDA}" type="pres">
      <dgm:prSet presAssocID="{58ACDB4A-F013-4E09-AFBD-EB9D3F391E9D}" presName="linearFlow" presStyleCnt="0">
        <dgm:presLayoutVars>
          <dgm:dir/>
          <dgm:resizeHandles val="exact"/>
        </dgm:presLayoutVars>
      </dgm:prSet>
      <dgm:spPr/>
    </dgm:pt>
    <dgm:pt modelId="{982023BD-5218-45BB-AF89-433EDD2EB75C}" type="pres">
      <dgm:prSet presAssocID="{443A9A2B-BBED-461E-97B0-CE366F56239D}" presName="composite" presStyleCnt="0"/>
      <dgm:spPr/>
    </dgm:pt>
    <dgm:pt modelId="{C09465FD-3139-480F-B638-D6B9D2BBD9DE}" type="pres">
      <dgm:prSet presAssocID="{443A9A2B-BBED-461E-97B0-CE366F56239D}" presName="imgShp" presStyleLbl="fgImgPlace1" presStyleIdx="0" presStyleCnt="1"/>
      <dgm:spPr>
        <a:blipFill rotWithShape="0">
          <a:blip xmlns:r="http://schemas.openxmlformats.org/officeDocument/2006/relationships" r:embed="rId1"/>
          <a:stretch>
            <a:fillRect/>
          </a:stretch>
        </a:blipFill>
      </dgm:spPr>
    </dgm:pt>
    <dgm:pt modelId="{B5CD65ED-1D8B-49D4-8C51-7A6B601A33F3}" type="pres">
      <dgm:prSet presAssocID="{443A9A2B-BBED-461E-97B0-CE366F56239D}" presName="txShp" presStyleLbl="node1" presStyleIdx="0" presStyleCnt="1">
        <dgm:presLayoutVars>
          <dgm:bulletEnabled val="1"/>
        </dgm:presLayoutVars>
      </dgm:prSet>
      <dgm:spPr/>
    </dgm:pt>
  </dgm:ptLst>
  <dgm:cxnLst>
    <dgm:cxn modelId="{3A924919-835C-4B05-BE7C-F270D6394746}" type="presOf" srcId="{58ACDB4A-F013-4E09-AFBD-EB9D3F391E9D}" destId="{6909C35B-C6C0-4259-8861-3DB1B8E24DDA}" srcOrd="0" destOrd="0" presId="urn:microsoft.com/office/officeart/2005/8/layout/vList3#2"/>
    <dgm:cxn modelId="{6B4BCA8C-6F14-4FE3-A558-C2E1754384FD}" type="presOf" srcId="{443A9A2B-BBED-461E-97B0-CE366F56239D}" destId="{B5CD65ED-1D8B-49D4-8C51-7A6B601A33F3}" srcOrd="0" destOrd="0" presId="urn:microsoft.com/office/officeart/2005/8/layout/vList3#2"/>
    <dgm:cxn modelId="{D14BA990-5FDE-41E9-93F7-AB97A04B3DAD}" srcId="{58ACDB4A-F013-4E09-AFBD-EB9D3F391E9D}" destId="{443A9A2B-BBED-461E-97B0-CE366F56239D}" srcOrd="0" destOrd="0" parTransId="{82744E77-F3EF-448C-BC60-B448B2C3726C}" sibTransId="{D872E991-5BDD-440E-8F2D-A83FBA49DCD6}"/>
    <dgm:cxn modelId="{59A82FD7-F0CB-4291-A22B-6B03D5EBDD39}" type="presParOf" srcId="{6909C35B-C6C0-4259-8861-3DB1B8E24DDA}" destId="{982023BD-5218-45BB-AF89-433EDD2EB75C}" srcOrd="0" destOrd="0" presId="urn:microsoft.com/office/officeart/2005/8/layout/vList3#2"/>
    <dgm:cxn modelId="{9B5DBD40-D597-4A72-BE9D-A0925A1CA107}" type="presParOf" srcId="{982023BD-5218-45BB-AF89-433EDD2EB75C}" destId="{C09465FD-3139-480F-B638-D6B9D2BBD9DE}" srcOrd="0" destOrd="0" presId="urn:microsoft.com/office/officeart/2005/8/layout/vList3#2"/>
    <dgm:cxn modelId="{12F76793-B814-467A-998E-46E10A7A8CCB}" type="presParOf" srcId="{982023BD-5218-45BB-AF89-433EDD2EB75C}" destId="{B5CD65ED-1D8B-49D4-8C51-7A6B601A33F3}"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BF34A1-7681-4A00-9F6F-B702A4DCD891}"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en-ZA"/>
        </a:p>
      </dgm:t>
    </dgm:pt>
    <dgm:pt modelId="{3374CEFD-471A-4AAF-B797-8CAAC09D1081}">
      <dgm:prSet/>
      <dgm:spPr/>
      <dgm:t>
        <a:bodyPr/>
        <a:lstStyle/>
        <a:p>
          <a:pPr rtl="0"/>
          <a:r>
            <a:rPr lang="en-ZA" dirty="0"/>
            <a:t>Findings</a:t>
          </a:r>
        </a:p>
      </dgm:t>
    </dgm:pt>
    <dgm:pt modelId="{2070A2E6-3820-49EC-AE66-516A5061AEA1}" type="parTrans" cxnId="{66405D85-9FE5-4F0A-98FC-97AEA5876236}">
      <dgm:prSet/>
      <dgm:spPr/>
      <dgm:t>
        <a:bodyPr/>
        <a:lstStyle/>
        <a:p>
          <a:endParaRPr lang="en-ZA"/>
        </a:p>
      </dgm:t>
    </dgm:pt>
    <dgm:pt modelId="{97AD16CF-AA7E-4F85-B67D-B74D5F35F146}" type="sibTrans" cxnId="{66405D85-9FE5-4F0A-98FC-97AEA5876236}">
      <dgm:prSet/>
      <dgm:spPr/>
      <dgm:t>
        <a:bodyPr/>
        <a:lstStyle/>
        <a:p>
          <a:endParaRPr lang="en-ZA"/>
        </a:p>
      </dgm:t>
    </dgm:pt>
    <dgm:pt modelId="{31BE32CB-E6BC-4C67-9225-A0D78E73C53F}" type="pres">
      <dgm:prSet presAssocID="{27BF34A1-7681-4A00-9F6F-B702A4DCD891}" presName="linearFlow" presStyleCnt="0">
        <dgm:presLayoutVars>
          <dgm:dir/>
          <dgm:resizeHandles val="exact"/>
        </dgm:presLayoutVars>
      </dgm:prSet>
      <dgm:spPr/>
    </dgm:pt>
    <dgm:pt modelId="{6E41558F-8BF5-4AEB-B461-2804709FF763}" type="pres">
      <dgm:prSet presAssocID="{3374CEFD-471A-4AAF-B797-8CAAC09D1081}" presName="composite" presStyleCnt="0"/>
      <dgm:spPr/>
    </dgm:pt>
    <dgm:pt modelId="{73310525-4E46-41EF-8F0A-745427DBAB30}" type="pres">
      <dgm:prSet presAssocID="{3374CEFD-471A-4AAF-B797-8CAAC09D1081}" presName="imgShp" presStyleLbl="fgImgPlace1" presStyleIdx="0" presStyleCnt="1"/>
      <dgm:spPr>
        <a:blipFill rotWithShape="0">
          <a:blip xmlns:r="http://schemas.openxmlformats.org/officeDocument/2006/relationships" r:embed="rId1"/>
          <a:stretch>
            <a:fillRect/>
          </a:stretch>
        </a:blipFill>
      </dgm:spPr>
    </dgm:pt>
    <dgm:pt modelId="{8E48EA31-CDC2-4B06-B62B-3C119ADC376D}" type="pres">
      <dgm:prSet presAssocID="{3374CEFD-471A-4AAF-B797-8CAAC09D1081}" presName="txShp" presStyleLbl="node1" presStyleIdx="0" presStyleCnt="1">
        <dgm:presLayoutVars>
          <dgm:bulletEnabled val="1"/>
        </dgm:presLayoutVars>
      </dgm:prSet>
      <dgm:spPr/>
    </dgm:pt>
  </dgm:ptLst>
  <dgm:cxnLst>
    <dgm:cxn modelId="{28958C0E-9854-4F8B-821C-CECDB0C071B4}" type="presOf" srcId="{27BF34A1-7681-4A00-9F6F-B702A4DCD891}" destId="{31BE32CB-E6BC-4C67-9225-A0D78E73C53F}" srcOrd="0" destOrd="0" presId="urn:microsoft.com/office/officeart/2005/8/layout/vList3#3"/>
    <dgm:cxn modelId="{66405D85-9FE5-4F0A-98FC-97AEA5876236}" srcId="{27BF34A1-7681-4A00-9F6F-B702A4DCD891}" destId="{3374CEFD-471A-4AAF-B797-8CAAC09D1081}" srcOrd="0" destOrd="0" parTransId="{2070A2E6-3820-49EC-AE66-516A5061AEA1}" sibTransId="{97AD16CF-AA7E-4F85-B67D-B74D5F35F146}"/>
    <dgm:cxn modelId="{6E556F8B-F605-44FC-9A99-18A25EE81C46}" type="presOf" srcId="{3374CEFD-471A-4AAF-B797-8CAAC09D1081}" destId="{8E48EA31-CDC2-4B06-B62B-3C119ADC376D}" srcOrd="0" destOrd="0" presId="urn:microsoft.com/office/officeart/2005/8/layout/vList3#3"/>
    <dgm:cxn modelId="{D322598E-BFC1-42D4-8C2A-D366B0107C87}" type="presParOf" srcId="{31BE32CB-E6BC-4C67-9225-A0D78E73C53F}" destId="{6E41558F-8BF5-4AEB-B461-2804709FF763}" srcOrd="0" destOrd="0" presId="urn:microsoft.com/office/officeart/2005/8/layout/vList3#3"/>
    <dgm:cxn modelId="{2CA81947-41C3-4414-A984-5A9E13C9AC78}" type="presParOf" srcId="{6E41558F-8BF5-4AEB-B461-2804709FF763}" destId="{73310525-4E46-41EF-8F0A-745427DBAB30}" srcOrd="0" destOrd="0" presId="urn:microsoft.com/office/officeart/2005/8/layout/vList3#3"/>
    <dgm:cxn modelId="{6D62D5EA-3ABA-4F0D-846C-EDA45A87B0A7}" type="presParOf" srcId="{6E41558F-8BF5-4AEB-B461-2804709FF763}" destId="{8E48EA31-CDC2-4B06-B62B-3C119ADC376D}"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A18755-1888-4AAA-BDF1-31D683FB84B1}" type="doc">
      <dgm:prSet loTypeId="urn:microsoft.com/office/officeart/2005/8/layout/vList3#4" loCatId="list" qsTypeId="urn:microsoft.com/office/officeart/2005/8/quickstyle/simple1" qsCatId="simple" csTypeId="urn:microsoft.com/office/officeart/2005/8/colors/accent1_2" csCatId="accent1" phldr="1"/>
      <dgm:spPr/>
      <dgm:t>
        <a:bodyPr/>
        <a:lstStyle/>
        <a:p>
          <a:endParaRPr lang="en-ZA"/>
        </a:p>
      </dgm:t>
    </dgm:pt>
    <dgm:pt modelId="{474F41DD-84F0-45DC-9403-3675C693EB17}">
      <dgm:prSet/>
      <dgm:spPr/>
      <dgm:t>
        <a:bodyPr/>
        <a:lstStyle/>
        <a:p>
          <a:pPr rtl="0"/>
          <a:r>
            <a:rPr lang="en-ZA" dirty="0"/>
            <a:t>Findings Cont.</a:t>
          </a:r>
          <a:br>
            <a:rPr lang="en-ZA" dirty="0"/>
          </a:br>
          <a:endParaRPr lang="en-ZA" dirty="0"/>
        </a:p>
      </dgm:t>
    </dgm:pt>
    <dgm:pt modelId="{5486E9AF-ED5E-4D7C-833E-2A207DEA3BDF}" type="parTrans" cxnId="{8B7E2230-891C-48CC-9F97-421E77AF6F80}">
      <dgm:prSet/>
      <dgm:spPr/>
      <dgm:t>
        <a:bodyPr/>
        <a:lstStyle/>
        <a:p>
          <a:endParaRPr lang="en-ZA"/>
        </a:p>
      </dgm:t>
    </dgm:pt>
    <dgm:pt modelId="{BAF721EA-AAC5-4412-9625-204DEE3EE932}" type="sibTrans" cxnId="{8B7E2230-891C-48CC-9F97-421E77AF6F80}">
      <dgm:prSet/>
      <dgm:spPr/>
      <dgm:t>
        <a:bodyPr/>
        <a:lstStyle/>
        <a:p>
          <a:endParaRPr lang="en-ZA"/>
        </a:p>
      </dgm:t>
    </dgm:pt>
    <dgm:pt modelId="{2F2CD95E-75CB-4A31-BA04-84C7488A245F}" type="pres">
      <dgm:prSet presAssocID="{EEA18755-1888-4AAA-BDF1-31D683FB84B1}" presName="linearFlow" presStyleCnt="0">
        <dgm:presLayoutVars>
          <dgm:dir/>
          <dgm:resizeHandles val="exact"/>
        </dgm:presLayoutVars>
      </dgm:prSet>
      <dgm:spPr/>
    </dgm:pt>
    <dgm:pt modelId="{8772898A-4C10-47CF-8C0C-AA5C3E290E08}" type="pres">
      <dgm:prSet presAssocID="{474F41DD-84F0-45DC-9403-3675C693EB17}" presName="composite" presStyleCnt="0"/>
      <dgm:spPr/>
    </dgm:pt>
    <dgm:pt modelId="{7DE4C392-233F-4D40-A811-EB2EB4F70D99}" type="pres">
      <dgm:prSet presAssocID="{474F41DD-84F0-45DC-9403-3675C693EB17}" presName="imgShp" presStyleLbl="fgImgPlace1" presStyleIdx="0" presStyleCnt="1"/>
      <dgm:spPr>
        <a:blipFill rotWithShape="0">
          <a:blip xmlns:r="http://schemas.openxmlformats.org/officeDocument/2006/relationships" r:embed="rId1"/>
          <a:stretch>
            <a:fillRect/>
          </a:stretch>
        </a:blipFill>
      </dgm:spPr>
    </dgm:pt>
    <dgm:pt modelId="{BEEFF857-80E8-4F56-9579-9FA20779109C}" type="pres">
      <dgm:prSet presAssocID="{474F41DD-84F0-45DC-9403-3675C693EB17}" presName="txShp" presStyleLbl="node1" presStyleIdx="0" presStyleCnt="1">
        <dgm:presLayoutVars>
          <dgm:bulletEnabled val="1"/>
        </dgm:presLayoutVars>
      </dgm:prSet>
      <dgm:spPr/>
    </dgm:pt>
  </dgm:ptLst>
  <dgm:cxnLst>
    <dgm:cxn modelId="{8B7E2230-891C-48CC-9F97-421E77AF6F80}" srcId="{EEA18755-1888-4AAA-BDF1-31D683FB84B1}" destId="{474F41DD-84F0-45DC-9403-3675C693EB17}" srcOrd="0" destOrd="0" parTransId="{5486E9AF-ED5E-4D7C-833E-2A207DEA3BDF}" sibTransId="{BAF721EA-AAC5-4412-9625-204DEE3EE932}"/>
    <dgm:cxn modelId="{071B2949-5243-4692-9D68-36D73206EA4D}" type="presOf" srcId="{474F41DD-84F0-45DC-9403-3675C693EB17}" destId="{BEEFF857-80E8-4F56-9579-9FA20779109C}" srcOrd="0" destOrd="0" presId="urn:microsoft.com/office/officeart/2005/8/layout/vList3#4"/>
    <dgm:cxn modelId="{DA7CF182-DB7D-4BAD-920A-E816B1C567BC}" type="presOf" srcId="{EEA18755-1888-4AAA-BDF1-31D683FB84B1}" destId="{2F2CD95E-75CB-4A31-BA04-84C7488A245F}" srcOrd="0" destOrd="0" presId="urn:microsoft.com/office/officeart/2005/8/layout/vList3#4"/>
    <dgm:cxn modelId="{6722BEC1-0B55-42A3-94BF-AFBFA00680F9}" type="presParOf" srcId="{2F2CD95E-75CB-4A31-BA04-84C7488A245F}" destId="{8772898A-4C10-47CF-8C0C-AA5C3E290E08}" srcOrd="0" destOrd="0" presId="urn:microsoft.com/office/officeart/2005/8/layout/vList3#4"/>
    <dgm:cxn modelId="{3B83F4EE-FD60-4887-9566-682294C20BF3}" type="presParOf" srcId="{8772898A-4C10-47CF-8C0C-AA5C3E290E08}" destId="{7DE4C392-233F-4D40-A811-EB2EB4F70D99}" srcOrd="0" destOrd="0" presId="urn:microsoft.com/office/officeart/2005/8/layout/vList3#4"/>
    <dgm:cxn modelId="{AB2E3702-1B4E-4AEF-9384-AAF194F5E7FD}" type="presParOf" srcId="{8772898A-4C10-47CF-8C0C-AA5C3E290E08}" destId="{BEEFF857-80E8-4F56-9579-9FA20779109C}"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36E446-3FA4-48A8-A4D2-3A9322657439}" type="doc">
      <dgm:prSet loTypeId="urn:microsoft.com/office/officeart/2005/8/layout/vList3#5" loCatId="list" qsTypeId="urn:microsoft.com/office/officeart/2005/8/quickstyle/simple1" qsCatId="simple" csTypeId="urn:microsoft.com/office/officeart/2005/8/colors/accent1_2" csCatId="accent1" phldr="1"/>
      <dgm:spPr/>
      <dgm:t>
        <a:bodyPr/>
        <a:lstStyle/>
        <a:p>
          <a:endParaRPr lang="en-ZA"/>
        </a:p>
      </dgm:t>
    </dgm:pt>
    <dgm:pt modelId="{32096C89-5500-4566-8E58-14520F264345}">
      <dgm:prSet/>
      <dgm:spPr/>
      <dgm:t>
        <a:bodyPr/>
        <a:lstStyle/>
        <a:p>
          <a:pPr rtl="0"/>
          <a:r>
            <a:rPr lang="en-ZA" dirty="0"/>
            <a:t>Finding Cont.</a:t>
          </a:r>
        </a:p>
      </dgm:t>
    </dgm:pt>
    <dgm:pt modelId="{29112854-A41E-4705-B522-5CF21ECCB6F9}" type="parTrans" cxnId="{9CF6F21F-87E6-43A3-A453-E4564015C204}">
      <dgm:prSet/>
      <dgm:spPr/>
      <dgm:t>
        <a:bodyPr/>
        <a:lstStyle/>
        <a:p>
          <a:endParaRPr lang="en-ZA"/>
        </a:p>
      </dgm:t>
    </dgm:pt>
    <dgm:pt modelId="{D740D1CF-3647-4D30-A70D-364C20D188E4}" type="sibTrans" cxnId="{9CF6F21F-87E6-43A3-A453-E4564015C204}">
      <dgm:prSet/>
      <dgm:spPr/>
      <dgm:t>
        <a:bodyPr/>
        <a:lstStyle/>
        <a:p>
          <a:endParaRPr lang="en-ZA"/>
        </a:p>
      </dgm:t>
    </dgm:pt>
    <dgm:pt modelId="{6D5D5DD8-B688-4620-BFAA-42697BC9B3CD}" type="pres">
      <dgm:prSet presAssocID="{4E36E446-3FA4-48A8-A4D2-3A9322657439}" presName="linearFlow" presStyleCnt="0">
        <dgm:presLayoutVars>
          <dgm:dir/>
          <dgm:resizeHandles val="exact"/>
        </dgm:presLayoutVars>
      </dgm:prSet>
      <dgm:spPr/>
    </dgm:pt>
    <dgm:pt modelId="{7450265B-949E-4CF2-AB0C-B456AFC561BE}" type="pres">
      <dgm:prSet presAssocID="{32096C89-5500-4566-8E58-14520F264345}" presName="composite" presStyleCnt="0"/>
      <dgm:spPr/>
    </dgm:pt>
    <dgm:pt modelId="{D027E10D-BA1B-4C9E-A435-CFCC9F27C6C0}" type="pres">
      <dgm:prSet presAssocID="{32096C89-5500-4566-8E58-14520F264345}" presName="imgShp" presStyleLbl="fgImgPlace1" presStyleIdx="0" presStyleCnt="1"/>
      <dgm:spPr>
        <a:blipFill rotWithShape="0">
          <a:blip xmlns:r="http://schemas.openxmlformats.org/officeDocument/2006/relationships" r:embed="rId1"/>
          <a:stretch>
            <a:fillRect/>
          </a:stretch>
        </a:blipFill>
      </dgm:spPr>
    </dgm:pt>
    <dgm:pt modelId="{805DA956-1CA4-4064-B2FE-6D8B9FA7221C}" type="pres">
      <dgm:prSet presAssocID="{32096C89-5500-4566-8E58-14520F264345}" presName="txShp" presStyleLbl="node1" presStyleIdx="0" presStyleCnt="1">
        <dgm:presLayoutVars>
          <dgm:bulletEnabled val="1"/>
        </dgm:presLayoutVars>
      </dgm:prSet>
      <dgm:spPr/>
    </dgm:pt>
  </dgm:ptLst>
  <dgm:cxnLst>
    <dgm:cxn modelId="{9CF6F21F-87E6-43A3-A453-E4564015C204}" srcId="{4E36E446-3FA4-48A8-A4D2-3A9322657439}" destId="{32096C89-5500-4566-8E58-14520F264345}" srcOrd="0" destOrd="0" parTransId="{29112854-A41E-4705-B522-5CF21ECCB6F9}" sibTransId="{D740D1CF-3647-4D30-A70D-364C20D188E4}"/>
    <dgm:cxn modelId="{B3B49126-78B6-4027-9922-A904CA6FE236}" type="presOf" srcId="{32096C89-5500-4566-8E58-14520F264345}" destId="{805DA956-1CA4-4064-B2FE-6D8B9FA7221C}" srcOrd="0" destOrd="0" presId="urn:microsoft.com/office/officeart/2005/8/layout/vList3#5"/>
    <dgm:cxn modelId="{34DD529D-688D-44D7-98BD-9EA235E3F408}" type="presOf" srcId="{4E36E446-3FA4-48A8-A4D2-3A9322657439}" destId="{6D5D5DD8-B688-4620-BFAA-42697BC9B3CD}" srcOrd="0" destOrd="0" presId="urn:microsoft.com/office/officeart/2005/8/layout/vList3#5"/>
    <dgm:cxn modelId="{B00D93B1-7AB5-4FC2-A805-5050BA8186B5}" type="presParOf" srcId="{6D5D5DD8-B688-4620-BFAA-42697BC9B3CD}" destId="{7450265B-949E-4CF2-AB0C-B456AFC561BE}" srcOrd="0" destOrd="0" presId="urn:microsoft.com/office/officeart/2005/8/layout/vList3#5"/>
    <dgm:cxn modelId="{D65D84C4-9F72-4B87-822E-1D3CA7C7F080}" type="presParOf" srcId="{7450265B-949E-4CF2-AB0C-B456AFC561BE}" destId="{D027E10D-BA1B-4C9E-A435-CFCC9F27C6C0}" srcOrd="0" destOrd="0" presId="urn:microsoft.com/office/officeart/2005/8/layout/vList3#5"/>
    <dgm:cxn modelId="{57744783-7CCD-4130-89EE-0FD0F87AB689}" type="presParOf" srcId="{7450265B-949E-4CF2-AB0C-B456AFC561BE}" destId="{805DA956-1CA4-4064-B2FE-6D8B9FA7221C}"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7FBB7B-DE34-45CA-97C6-D4B7F45C694F}" type="doc">
      <dgm:prSet loTypeId="urn:microsoft.com/office/officeart/2005/8/layout/vList3#6" loCatId="list" qsTypeId="urn:microsoft.com/office/officeart/2005/8/quickstyle/simple1" qsCatId="simple" csTypeId="urn:microsoft.com/office/officeart/2005/8/colors/accent1_2" csCatId="accent1" phldr="1"/>
      <dgm:spPr/>
      <dgm:t>
        <a:bodyPr/>
        <a:lstStyle/>
        <a:p>
          <a:endParaRPr lang="en-ZA"/>
        </a:p>
      </dgm:t>
    </dgm:pt>
    <dgm:pt modelId="{D7AD62D1-1EB2-4BA5-AE55-688079D841BC}">
      <dgm:prSet/>
      <dgm:spPr/>
      <dgm:t>
        <a:bodyPr/>
        <a:lstStyle/>
        <a:p>
          <a:pPr rtl="0"/>
          <a:r>
            <a:rPr lang="en-ZA" dirty="0"/>
            <a:t>Findings Cont.</a:t>
          </a:r>
        </a:p>
      </dgm:t>
    </dgm:pt>
    <dgm:pt modelId="{E4CF36E3-77D2-4D9F-A77D-BF5E21AB96AD}" type="parTrans" cxnId="{D32FF822-4078-4007-968A-A3598BC45A6B}">
      <dgm:prSet/>
      <dgm:spPr/>
      <dgm:t>
        <a:bodyPr/>
        <a:lstStyle/>
        <a:p>
          <a:endParaRPr lang="en-ZA"/>
        </a:p>
      </dgm:t>
    </dgm:pt>
    <dgm:pt modelId="{2CF1B101-5414-4053-87E8-0AFE3C915AA7}" type="sibTrans" cxnId="{D32FF822-4078-4007-968A-A3598BC45A6B}">
      <dgm:prSet/>
      <dgm:spPr/>
      <dgm:t>
        <a:bodyPr/>
        <a:lstStyle/>
        <a:p>
          <a:endParaRPr lang="en-ZA"/>
        </a:p>
      </dgm:t>
    </dgm:pt>
    <dgm:pt modelId="{8E9BCBD5-A047-4C7D-81A0-7367B000C00B}" type="pres">
      <dgm:prSet presAssocID="{0B7FBB7B-DE34-45CA-97C6-D4B7F45C694F}" presName="linearFlow" presStyleCnt="0">
        <dgm:presLayoutVars>
          <dgm:dir/>
          <dgm:resizeHandles val="exact"/>
        </dgm:presLayoutVars>
      </dgm:prSet>
      <dgm:spPr/>
    </dgm:pt>
    <dgm:pt modelId="{26E14567-9DAD-474A-9CA4-D1836BDF2AAD}" type="pres">
      <dgm:prSet presAssocID="{D7AD62D1-1EB2-4BA5-AE55-688079D841BC}" presName="composite" presStyleCnt="0"/>
      <dgm:spPr/>
    </dgm:pt>
    <dgm:pt modelId="{D88275FB-D87F-4853-B6EE-E77FD9D82DD6}" type="pres">
      <dgm:prSet presAssocID="{D7AD62D1-1EB2-4BA5-AE55-688079D841BC}" presName="imgShp" presStyleLbl="fgImgPlace1" presStyleIdx="0" presStyleCnt="1"/>
      <dgm:spPr>
        <a:blipFill rotWithShape="0">
          <a:blip xmlns:r="http://schemas.openxmlformats.org/officeDocument/2006/relationships" r:embed="rId1"/>
          <a:stretch>
            <a:fillRect/>
          </a:stretch>
        </a:blipFill>
      </dgm:spPr>
    </dgm:pt>
    <dgm:pt modelId="{7ED92D25-3263-4700-9BB8-4B84C18923A0}" type="pres">
      <dgm:prSet presAssocID="{D7AD62D1-1EB2-4BA5-AE55-688079D841BC}" presName="txShp" presStyleLbl="node1" presStyleIdx="0" presStyleCnt="1">
        <dgm:presLayoutVars>
          <dgm:bulletEnabled val="1"/>
        </dgm:presLayoutVars>
      </dgm:prSet>
      <dgm:spPr/>
    </dgm:pt>
  </dgm:ptLst>
  <dgm:cxnLst>
    <dgm:cxn modelId="{D32FF822-4078-4007-968A-A3598BC45A6B}" srcId="{0B7FBB7B-DE34-45CA-97C6-D4B7F45C694F}" destId="{D7AD62D1-1EB2-4BA5-AE55-688079D841BC}" srcOrd="0" destOrd="0" parTransId="{E4CF36E3-77D2-4D9F-A77D-BF5E21AB96AD}" sibTransId="{2CF1B101-5414-4053-87E8-0AFE3C915AA7}"/>
    <dgm:cxn modelId="{72C4DC23-D339-4C85-AF46-30C7C5372E21}" type="presOf" srcId="{D7AD62D1-1EB2-4BA5-AE55-688079D841BC}" destId="{7ED92D25-3263-4700-9BB8-4B84C18923A0}" srcOrd="0" destOrd="0" presId="urn:microsoft.com/office/officeart/2005/8/layout/vList3#6"/>
    <dgm:cxn modelId="{60190073-372B-4A21-B9B8-84CA008D9367}" type="presOf" srcId="{0B7FBB7B-DE34-45CA-97C6-D4B7F45C694F}" destId="{8E9BCBD5-A047-4C7D-81A0-7367B000C00B}" srcOrd="0" destOrd="0" presId="urn:microsoft.com/office/officeart/2005/8/layout/vList3#6"/>
    <dgm:cxn modelId="{8BE31601-61D1-4C8A-B4FA-297128316CE2}" type="presParOf" srcId="{8E9BCBD5-A047-4C7D-81A0-7367B000C00B}" destId="{26E14567-9DAD-474A-9CA4-D1836BDF2AAD}" srcOrd="0" destOrd="0" presId="urn:microsoft.com/office/officeart/2005/8/layout/vList3#6"/>
    <dgm:cxn modelId="{D88F7C21-8F33-45EB-BD6B-CC49F2B29251}" type="presParOf" srcId="{26E14567-9DAD-474A-9CA4-D1836BDF2AAD}" destId="{D88275FB-D87F-4853-B6EE-E77FD9D82DD6}" srcOrd="0" destOrd="0" presId="urn:microsoft.com/office/officeart/2005/8/layout/vList3#6"/>
    <dgm:cxn modelId="{092B9902-63CF-4E56-9DEC-5F188E3EC60A}" type="presParOf" srcId="{26E14567-9DAD-474A-9CA4-D1836BDF2AAD}" destId="{7ED92D25-3263-4700-9BB8-4B84C18923A0}" srcOrd="1" destOrd="0" presId="urn:microsoft.com/office/officeart/2005/8/layout/vList3#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A04F9D-A428-4EA3-9DBE-CCC6BE762CEA}" type="doc">
      <dgm:prSet loTypeId="urn:microsoft.com/office/officeart/2005/8/layout/vList3#7" loCatId="list" qsTypeId="urn:microsoft.com/office/officeart/2005/8/quickstyle/simple1" qsCatId="simple" csTypeId="urn:microsoft.com/office/officeart/2005/8/colors/accent1_2" csCatId="accent1" phldr="1"/>
      <dgm:spPr/>
      <dgm:t>
        <a:bodyPr/>
        <a:lstStyle/>
        <a:p>
          <a:endParaRPr lang="en-ZA"/>
        </a:p>
      </dgm:t>
    </dgm:pt>
    <dgm:pt modelId="{B7BBBFF4-587F-4C36-A53E-44FF0D2D26C4}">
      <dgm:prSet/>
      <dgm:spPr/>
      <dgm:t>
        <a:bodyPr/>
        <a:lstStyle/>
        <a:p>
          <a:pPr rtl="0"/>
          <a:r>
            <a:rPr lang="en-ZA" dirty="0"/>
            <a:t>Findings Cont.</a:t>
          </a:r>
        </a:p>
      </dgm:t>
    </dgm:pt>
    <dgm:pt modelId="{D0E0892D-308F-48E0-80FE-1C3C6BD5864B}" type="parTrans" cxnId="{FD1989C0-88C5-4124-BB51-63E43D9497D9}">
      <dgm:prSet/>
      <dgm:spPr/>
      <dgm:t>
        <a:bodyPr/>
        <a:lstStyle/>
        <a:p>
          <a:endParaRPr lang="en-ZA"/>
        </a:p>
      </dgm:t>
    </dgm:pt>
    <dgm:pt modelId="{196BFA2D-0591-4242-8D32-A743FEF23B51}" type="sibTrans" cxnId="{FD1989C0-88C5-4124-BB51-63E43D9497D9}">
      <dgm:prSet/>
      <dgm:spPr/>
      <dgm:t>
        <a:bodyPr/>
        <a:lstStyle/>
        <a:p>
          <a:endParaRPr lang="en-ZA"/>
        </a:p>
      </dgm:t>
    </dgm:pt>
    <dgm:pt modelId="{836CE0EA-5291-4B92-A9CB-9F36C122AC62}" type="pres">
      <dgm:prSet presAssocID="{BBA04F9D-A428-4EA3-9DBE-CCC6BE762CEA}" presName="linearFlow" presStyleCnt="0">
        <dgm:presLayoutVars>
          <dgm:dir/>
          <dgm:resizeHandles val="exact"/>
        </dgm:presLayoutVars>
      </dgm:prSet>
      <dgm:spPr/>
    </dgm:pt>
    <dgm:pt modelId="{EFAB227C-37D2-4B45-8683-21DF7292F7F0}" type="pres">
      <dgm:prSet presAssocID="{B7BBBFF4-587F-4C36-A53E-44FF0D2D26C4}" presName="composite" presStyleCnt="0"/>
      <dgm:spPr/>
    </dgm:pt>
    <dgm:pt modelId="{FCA2F3BB-E90A-4E03-9952-A02A11431010}" type="pres">
      <dgm:prSet presAssocID="{B7BBBFF4-587F-4C36-A53E-44FF0D2D26C4}" presName="imgShp" presStyleLbl="fgImgPlace1" presStyleIdx="0" presStyleCnt="1"/>
      <dgm:spPr>
        <a:blipFill rotWithShape="0">
          <a:blip xmlns:r="http://schemas.openxmlformats.org/officeDocument/2006/relationships" r:embed="rId1"/>
          <a:stretch>
            <a:fillRect/>
          </a:stretch>
        </a:blipFill>
      </dgm:spPr>
    </dgm:pt>
    <dgm:pt modelId="{8BE157F0-ACF5-4C62-9750-129DF4AF1335}" type="pres">
      <dgm:prSet presAssocID="{B7BBBFF4-587F-4C36-A53E-44FF0D2D26C4}" presName="txShp" presStyleLbl="node1" presStyleIdx="0" presStyleCnt="1">
        <dgm:presLayoutVars>
          <dgm:bulletEnabled val="1"/>
        </dgm:presLayoutVars>
      </dgm:prSet>
      <dgm:spPr/>
    </dgm:pt>
  </dgm:ptLst>
  <dgm:cxnLst>
    <dgm:cxn modelId="{E8FC7A5A-65C6-402B-8B53-2639C6E1D3DE}" type="presOf" srcId="{BBA04F9D-A428-4EA3-9DBE-CCC6BE762CEA}" destId="{836CE0EA-5291-4B92-A9CB-9F36C122AC62}" srcOrd="0" destOrd="0" presId="urn:microsoft.com/office/officeart/2005/8/layout/vList3#7"/>
    <dgm:cxn modelId="{326DE98D-AB65-45E5-95BC-CBE3C65657A3}" type="presOf" srcId="{B7BBBFF4-587F-4C36-A53E-44FF0D2D26C4}" destId="{8BE157F0-ACF5-4C62-9750-129DF4AF1335}" srcOrd="0" destOrd="0" presId="urn:microsoft.com/office/officeart/2005/8/layout/vList3#7"/>
    <dgm:cxn modelId="{FD1989C0-88C5-4124-BB51-63E43D9497D9}" srcId="{BBA04F9D-A428-4EA3-9DBE-CCC6BE762CEA}" destId="{B7BBBFF4-587F-4C36-A53E-44FF0D2D26C4}" srcOrd="0" destOrd="0" parTransId="{D0E0892D-308F-48E0-80FE-1C3C6BD5864B}" sibTransId="{196BFA2D-0591-4242-8D32-A743FEF23B51}"/>
    <dgm:cxn modelId="{12E3F90E-B1A6-4DAE-A2E4-75F18A437A69}" type="presParOf" srcId="{836CE0EA-5291-4B92-A9CB-9F36C122AC62}" destId="{EFAB227C-37D2-4B45-8683-21DF7292F7F0}" srcOrd="0" destOrd="0" presId="urn:microsoft.com/office/officeart/2005/8/layout/vList3#7"/>
    <dgm:cxn modelId="{24E3E4AE-3C07-4BDD-8D8A-34F2B27BF4D1}" type="presParOf" srcId="{EFAB227C-37D2-4B45-8683-21DF7292F7F0}" destId="{FCA2F3BB-E90A-4E03-9952-A02A11431010}" srcOrd="0" destOrd="0" presId="urn:microsoft.com/office/officeart/2005/8/layout/vList3#7"/>
    <dgm:cxn modelId="{B3C31FF7-A380-4E46-8F05-13B8DF9BB7A2}" type="presParOf" srcId="{EFAB227C-37D2-4B45-8683-21DF7292F7F0}" destId="{8BE157F0-ACF5-4C62-9750-129DF4AF1335}" srcOrd="1" destOrd="0" presId="urn:microsoft.com/office/officeart/2005/8/layout/vList3#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00D77A-BD28-4C9F-A9CE-B3B0C1E885A3}" type="doc">
      <dgm:prSet loTypeId="urn:microsoft.com/office/officeart/2005/8/layout/vList3#8" loCatId="list" qsTypeId="urn:microsoft.com/office/officeart/2005/8/quickstyle/simple1" qsCatId="simple" csTypeId="urn:microsoft.com/office/officeart/2005/8/colors/accent1_2" csCatId="accent1" phldr="1"/>
      <dgm:spPr/>
      <dgm:t>
        <a:bodyPr/>
        <a:lstStyle/>
        <a:p>
          <a:endParaRPr lang="en-ZA"/>
        </a:p>
      </dgm:t>
    </dgm:pt>
    <dgm:pt modelId="{102BACCC-FBF3-4417-A29E-CDFB097844EC}">
      <dgm:prSet/>
      <dgm:spPr/>
      <dgm:t>
        <a:bodyPr/>
        <a:lstStyle/>
        <a:p>
          <a:pPr rtl="0"/>
          <a:r>
            <a:rPr lang="en-ZA" dirty="0"/>
            <a:t>Findings Cont.</a:t>
          </a:r>
        </a:p>
      </dgm:t>
    </dgm:pt>
    <dgm:pt modelId="{475D116A-0C40-476F-8F59-B905CF648EB4}" type="parTrans" cxnId="{D2A4029C-A5F9-4EF2-8836-41AB90D8FCF5}">
      <dgm:prSet/>
      <dgm:spPr/>
      <dgm:t>
        <a:bodyPr/>
        <a:lstStyle/>
        <a:p>
          <a:endParaRPr lang="en-ZA"/>
        </a:p>
      </dgm:t>
    </dgm:pt>
    <dgm:pt modelId="{9AC54270-8679-4B2F-A58A-0C0F4872E713}" type="sibTrans" cxnId="{D2A4029C-A5F9-4EF2-8836-41AB90D8FCF5}">
      <dgm:prSet/>
      <dgm:spPr/>
      <dgm:t>
        <a:bodyPr/>
        <a:lstStyle/>
        <a:p>
          <a:endParaRPr lang="en-ZA"/>
        </a:p>
      </dgm:t>
    </dgm:pt>
    <dgm:pt modelId="{BA2C544F-7E00-4063-ACD2-38BFCA6E96A3}" type="pres">
      <dgm:prSet presAssocID="{7E00D77A-BD28-4C9F-A9CE-B3B0C1E885A3}" presName="linearFlow" presStyleCnt="0">
        <dgm:presLayoutVars>
          <dgm:dir/>
          <dgm:resizeHandles val="exact"/>
        </dgm:presLayoutVars>
      </dgm:prSet>
      <dgm:spPr/>
    </dgm:pt>
    <dgm:pt modelId="{E97A89C3-ABF5-467A-9679-12D505956D1A}" type="pres">
      <dgm:prSet presAssocID="{102BACCC-FBF3-4417-A29E-CDFB097844EC}" presName="composite" presStyleCnt="0"/>
      <dgm:spPr/>
    </dgm:pt>
    <dgm:pt modelId="{3BC15DCC-0407-4D87-A144-B53591D10124}" type="pres">
      <dgm:prSet presAssocID="{102BACCC-FBF3-4417-A29E-CDFB097844EC}" presName="imgShp" presStyleLbl="fgImgPlace1" presStyleIdx="0" presStyleCnt="1" custLinFactNeighborX="6104" custLinFactNeighborY="-1224"/>
      <dgm:spPr>
        <a:blipFill rotWithShape="0">
          <a:blip xmlns:r="http://schemas.openxmlformats.org/officeDocument/2006/relationships" r:embed="rId1"/>
          <a:stretch>
            <a:fillRect/>
          </a:stretch>
        </a:blipFill>
      </dgm:spPr>
    </dgm:pt>
    <dgm:pt modelId="{B3BF7DC6-0C40-4FF1-82A3-D4FD596218A4}" type="pres">
      <dgm:prSet presAssocID="{102BACCC-FBF3-4417-A29E-CDFB097844EC}" presName="txShp" presStyleLbl="node1" presStyleIdx="0" presStyleCnt="1">
        <dgm:presLayoutVars>
          <dgm:bulletEnabled val="1"/>
        </dgm:presLayoutVars>
      </dgm:prSet>
      <dgm:spPr/>
    </dgm:pt>
  </dgm:ptLst>
  <dgm:cxnLst>
    <dgm:cxn modelId="{FFF7B223-D4FB-4407-A7AF-0D78729D7D4A}" type="presOf" srcId="{7E00D77A-BD28-4C9F-A9CE-B3B0C1E885A3}" destId="{BA2C544F-7E00-4063-ACD2-38BFCA6E96A3}" srcOrd="0" destOrd="0" presId="urn:microsoft.com/office/officeart/2005/8/layout/vList3#8"/>
    <dgm:cxn modelId="{D2A4029C-A5F9-4EF2-8836-41AB90D8FCF5}" srcId="{7E00D77A-BD28-4C9F-A9CE-B3B0C1E885A3}" destId="{102BACCC-FBF3-4417-A29E-CDFB097844EC}" srcOrd="0" destOrd="0" parTransId="{475D116A-0C40-476F-8F59-B905CF648EB4}" sibTransId="{9AC54270-8679-4B2F-A58A-0C0F4872E713}"/>
    <dgm:cxn modelId="{06C77CC1-DE34-483A-8164-B1C7BAB1713B}" type="presOf" srcId="{102BACCC-FBF3-4417-A29E-CDFB097844EC}" destId="{B3BF7DC6-0C40-4FF1-82A3-D4FD596218A4}" srcOrd="0" destOrd="0" presId="urn:microsoft.com/office/officeart/2005/8/layout/vList3#8"/>
    <dgm:cxn modelId="{FB488EFD-D051-4770-87F7-B50A6E8F5E49}" type="presParOf" srcId="{BA2C544F-7E00-4063-ACD2-38BFCA6E96A3}" destId="{E97A89C3-ABF5-467A-9679-12D505956D1A}" srcOrd="0" destOrd="0" presId="urn:microsoft.com/office/officeart/2005/8/layout/vList3#8"/>
    <dgm:cxn modelId="{1141A1E5-15DE-4157-A23E-BB8F0CE1C69E}" type="presParOf" srcId="{E97A89C3-ABF5-467A-9679-12D505956D1A}" destId="{3BC15DCC-0407-4D87-A144-B53591D10124}" srcOrd="0" destOrd="0" presId="urn:microsoft.com/office/officeart/2005/8/layout/vList3#8"/>
    <dgm:cxn modelId="{408EF7BC-8759-480E-B441-19459883AFF5}" type="presParOf" srcId="{E97A89C3-ABF5-467A-9679-12D505956D1A}" destId="{B3BF7DC6-0C40-4FF1-82A3-D4FD596218A4}" srcOrd="1" destOrd="0" presId="urn:microsoft.com/office/officeart/2005/8/layout/vList3#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E699A-FFB0-4088-973D-3625C7E2B042}">
      <dsp:nvSpPr>
        <dsp:cNvPr id="0" name=""/>
        <dsp:cNvSpPr/>
      </dsp:nvSpPr>
      <dsp:spPr>
        <a:xfrm>
          <a:off x="226373" y="37463"/>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kern="1200" dirty="0"/>
            <a:t>Introduction</a:t>
          </a:r>
          <a:endParaRPr lang="en-ZA" sz="3600" kern="1200" dirty="0"/>
        </a:p>
      </dsp:txBody>
      <dsp:txXfrm>
        <a:off x="297574" y="108664"/>
        <a:ext cx="2820254" cy="1316160"/>
      </dsp:txXfrm>
    </dsp:sp>
    <dsp:sp modelId="{03B8967C-AC33-40AB-989F-A3CC83D76A6B}">
      <dsp:nvSpPr>
        <dsp:cNvPr id="0" name=""/>
        <dsp:cNvSpPr/>
      </dsp:nvSpPr>
      <dsp:spPr>
        <a:xfrm>
          <a:off x="874454" y="1483467"/>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GB" sz="3600" kern="1200" dirty="0"/>
            <a:t>Brief history of the market</a:t>
          </a:r>
          <a:endParaRPr lang="en-US" sz="3600" kern="1200" dirty="0"/>
        </a:p>
      </dsp:txBody>
      <dsp:txXfrm>
        <a:off x="945655" y="1554668"/>
        <a:ext cx="2820254" cy="1316160"/>
      </dsp:txXfrm>
    </dsp:sp>
    <dsp:sp modelId="{C0DD214E-E9E6-4043-B38F-4FAB2D4A2471}">
      <dsp:nvSpPr>
        <dsp:cNvPr id="0" name=""/>
        <dsp:cNvSpPr/>
      </dsp:nvSpPr>
      <dsp:spPr>
        <a:xfrm>
          <a:off x="2242579" y="2843985"/>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GB" sz="3600" kern="1200" dirty="0"/>
            <a:t>Findings</a:t>
          </a:r>
          <a:endParaRPr lang="en-US" sz="3600" kern="1200" dirty="0"/>
        </a:p>
      </dsp:txBody>
      <dsp:txXfrm>
        <a:off x="2313780" y="2915186"/>
        <a:ext cx="2820254" cy="13161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DCCB1-6ECD-47B6-8333-0F71C43A0525}">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marL="0" lvl="0" indent="0" algn="ctr" defTabSz="2311400" rtl="0">
            <a:lnSpc>
              <a:spcPct val="90000"/>
            </a:lnSpc>
            <a:spcBef>
              <a:spcPct val="0"/>
            </a:spcBef>
            <a:spcAft>
              <a:spcPct val="35000"/>
            </a:spcAft>
            <a:buNone/>
          </a:pPr>
          <a:r>
            <a:rPr lang="en-ZA" sz="5200" kern="1200" dirty="0"/>
            <a:t>Findings Cont.</a:t>
          </a:r>
        </a:p>
      </dsp:txBody>
      <dsp:txXfrm rot="10800000">
        <a:off x="1949957" y="0"/>
        <a:ext cx="5186934" cy="1143000"/>
      </dsp:txXfrm>
    </dsp:sp>
    <dsp:sp modelId="{1FFF10AD-841B-4362-969D-094BFF725BF5}">
      <dsp:nvSpPr>
        <dsp:cNvPr id="0" name=""/>
        <dsp:cNvSpPr/>
      </dsp:nvSpPr>
      <dsp:spPr>
        <a:xfrm>
          <a:off x="109046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8CB45-7CFE-4747-8581-33CFD635A1AD}">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marL="0" lvl="0" indent="0" algn="ctr" defTabSz="2311400" rtl="0">
            <a:lnSpc>
              <a:spcPct val="90000"/>
            </a:lnSpc>
            <a:spcBef>
              <a:spcPct val="0"/>
            </a:spcBef>
            <a:spcAft>
              <a:spcPct val="35000"/>
            </a:spcAft>
            <a:buNone/>
          </a:pPr>
          <a:r>
            <a:rPr lang="en-ZA" sz="5200" kern="1200" dirty="0"/>
            <a:t>Findings Cont.</a:t>
          </a:r>
        </a:p>
      </dsp:txBody>
      <dsp:txXfrm rot="10800000">
        <a:off x="1949957" y="0"/>
        <a:ext cx="5186934" cy="1143000"/>
      </dsp:txXfrm>
    </dsp:sp>
    <dsp:sp modelId="{BF8FDEEB-B812-41BF-A454-DC541119B9EF}">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45C40-C606-43D3-A398-585D3B2502A6}">
      <dsp:nvSpPr>
        <dsp:cNvPr id="0" name=""/>
        <dsp:cNvSpPr/>
      </dsp:nvSpPr>
      <dsp:spPr>
        <a:xfrm rot="10800000">
          <a:off x="1660842" y="0"/>
          <a:ext cx="5477171"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02870" rIns="192024" bIns="102870" numCol="1" spcCol="1270" anchor="ctr" anchorCtr="0">
          <a:noAutofit/>
        </a:bodyPr>
        <a:lstStyle/>
        <a:p>
          <a:pPr marL="0" lvl="0" indent="0" algn="ctr" defTabSz="1200150" rtl="0">
            <a:lnSpc>
              <a:spcPct val="90000"/>
            </a:lnSpc>
            <a:spcBef>
              <a:spcPct val="0"/>
            </a:spcBef>
            <a:spcAft>
              <a:spcPct val="35000"/>
            </a:spcAft>
            <a:buNone/>
          </a:pPr>
          <a:r>
            <a:rPr lang="en-ZA" sz="2700" kern="1200" dirty="0"/>
            <a:t>Findings Cont.</a:t>
          </a:r>
        </a:p>
        <a:p>
          <a:pPr marL="0" lvl="0" indent="0" algn="ctr" defTabSz="1200150" rtl="0">
            <a:lnSpc>
              <a:spcPct val="90000"/>
            </a:lnSpc>
            <a:spcBef>
              <a:spcPct val="0"/>
            </a:spcBef>
            <a:spcAft>
              <a:spcPct val="35000"/>
            </a:spcAft>
            <a:buNone/>
          </a:pPr>
          <a:r>
            <a:rPr lang="en-ZA" sz="2700" kern="1200" dirty="0"/>
            <a:t>Price Analysis</a:t>
          </a:r>
        </a:p>
      </dsp:txBody>
      <dsp:txXfrm rot="10800000">
        <a:off x="1946592" y="0"/>
        <a:ext cx="5191421" cy="1143000"/>
      </dsp:txXfrm>
    </dsp:sp>
    <dsp:sp modelId="{4EF1D412-952A-44F4-A24C-B4D9D6CCB330}">
      <dsp:nvSpPr>
        <dsp:cNvPr id="0" name=""/>
        <dsp:cNvSpPr/>
      </dsp:nvSpPr>
      <dsp:spPr>
        <a:xfrm>
          <a:off x="1091586"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12A53-3CC4-427A-BBDE-4C53B7BF04E1}">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87630" rIns="163576" bIns="87630" numCol="1" spcCol="1270" anchor="ctr" anchorCtr="0">
          <a:noAutofit/>
        </a:bodyPr>
        <a:lstStyle/>
        <a:p>
          <a:pPr marL="0" lvl="0" indent="0" algn="ctr" defTabSz="1022350" rtl="0">
            <a:lnSpc>
              <a:spcPct val="90000"/>
            </a:lnSpc>
            <a:spcBef>
              <a:spcPct val="0"/>
            </a:spcBef>
            <a:spcAft>
              <a:spcPct val="35000"/>
            </a:spcAft>
            <a:buNone/>
          </a:pPr>
          <a:r>
            <a:rPr lang="en-ZA" sz="2300" kern="1200" dirty="0"/>
            <a:t>Finding Cont. </a:t>
          </a:r>
          <a:br>
            <a:rPr lang="en-ZA" sz="2300" kern="1200" dirty="0"/>
          </a:br>
          <a:r>
            <a:rPr lang="en-ZA" sz="2300" kern="1200" dirty="0"/>
            <a:t>Price Analysis</a:t>
          </a:r>
          <a:br>
            <a:rPr lang="en-ZA" sz="2300" kern="1200" dirty="0"/>
          </a:br>
          <a:endParaRPr lang="en-ZA" sz="2300" kern="1200" dirty="0"/>
        </a:p>
      </dsp:txBody>
      <dsp:txXfrm rot="10800000">
        <a:off x="1949957" y="0"/>
        <a:ext cx="5186934" cy="1143000"/>
      </dsp:txXfrm>
    </dsp:sp>
    <dsp:sp modelId="{6345BB14-8B9A-4F41-8B13-3FC2D62391DF}">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48FF4-C426-4B43-BBFD-AC61B7515494}">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21920" rIns="227584" bIns="121920" numCol="1" spcCol="1270" anchor="ctr" anchorCtr="0">
          <a:noAutofit/>
        </a:bodyPr>
        <a:lstStyle/>
        <a:p>
          <a:pPr marL="0" lvl="0" indent="0" algn="ctr" defTabSz="1422400" rtl="0">
            <a:lnSpc>
              <a:spcPct val="90000"/>
            </a:lnSpc>
            <a:spcBef>
              <a:spcPct val="0"/>
            </a:spcBef>
            <a:spcAft>
              <a:spcPct val="35000"/>
            </a:spcAft>
            <a:buNone/>
          </a:pPr>
          <a:r>
            <a:rPr lang="en-ZA" sz="3200" kern="1200" dirty="0"/>
            <a:t>Finding Cont. Price Analysis</a:t>
          </a:r>
        </a:p>
      </dsp:txBody>
      <dsp:txXfrm rot="10800000">
        <a:off x="1949957" y="0"/>
        <a:ext cx="5186934" cy="1143000"/>
      </dsp:txXfrm>
    </dsp:sp>
    <dsp:sp modelId="{A59B48DB-97DC-414E-A214-BB5A133EE813}">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9C1DC-E4D5-4A75-A9D9-D9DCB94B05DC}">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21920" rIns="227584" bIns="121920" numCol="1" spcCol="1270" anchor="ctr" anchorCtr="0">
          <a:noAutofit/>
        </a:bodyPr>
        <a:lstStyle/>
        <a:p>
          <a:pPr marL="0" lvl="0" indent="0" algn="ctr" defTabSz="1422400" rtl="0">
            <a:lnSpc>
              <a:spcPct val="90000"/>
            </a:lnSpc>
            <a:spcBef>
              <a:spcPct val="0"/>
            </a:spcBef>
            <a:spcAft>
              <a:spcPct val="35000"/>
            </a:spcAft>
            <a:buNone/>
          </a:pPr>
          <a:r>
            <a:rPr lang="en-ZA" sz="3200" kern="1200" dirty="0"/>
            <a:t>Finding Cont. Price Analysis</a:t>
          </a:r>
        </a:p>
      </dsp:txBody>
      <dsp:txXfrm rot="10800000">
        <a:off x="1949957" y="0"/>
        <a:ext cx="5186934" cy="1143000"/>
      </dsp:txXfrm>
    </dsp:sp>
    <dsp:sp modelId="{A0944340-20DA-4BDD-A2DC-11F5624A8A88}">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8376D-0AEA-4410-ABCC-ABE8A5D3B52E}">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marL="0" lvl="0" indent="0" algn="ctr" defTabSz="2311400" rtl="0">
            <a:lnSpc>
              <a:spcPct val="90000"/>
            </a:lnSpc>
            <a:spcBef>
              <a:spcPct val="0"/>
            </a:spcBef>
            <a:spcAft>
              <a:spcPct val="35000"/>
            </a:spcAft>
            <a:buNone/>
          </a:pPr>
          <a:r>
            <a:rPr lang="en-ZA" sz="5200" kern="1200" dirty="0"/>
            <a:t>Findings Cont.</a:t>
          </a:r>
        </a:p>
      </dsp:txBody>
      <dsp:txXfrm rot="10800000">
        <a:off x="1949957" y="0"/>
        <a:ext cx="5186934" cy="1143000"/>
      </dsp:txXfrm>
    </dsp:sp>
    <dsp:sp modelId="{63164FDF-D354-44F8-8DDE-735EB8D6012E}">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E0780-3B80-4A12-A975-006F97D07AFD}">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marL="0" lvl="0" indent="0" algn="ctr" defTabSz="2311400" rtl="0">
            <a:lnSpc>
              <a:spcPct val="90000"/>
            </a:lnSpc>
            <a:spcBef>
              <a:spcPct val="0"/>
            </a:spcBef>
            <a:spcAft>
              <a:spcPct val="35000"/>
            </a:spcAft>
            <a:buNone/>
          </a:pPr>
          <a:r>
            <a:rPr lang="en-ZA" sz="5200" kern="1200" dirty="0"/>
            <a:t>Finding Cont. </a:t>
          </a:r>
        </a:p>
      </dsp:txBody>
      <dsp:txXfrm rot="10800000">
        <a:off x="1949957" y="0"/>
        <a:ext cx="5186934" cy="1143000"/>
      </dsp:txXfrm>
    </dsp:sp>
    <dsp:sp modelId="{03BD86E3-86DB-4EDA-B65B-92AB96811055}">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7DEF0-751F-4BE6-A4CB-AE7A8FB2DACF}">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marL="0" lvl="0" indent="0" algn="ctr" defTabSz="2311400" rtl="0">
            <a:lnSpc>
              <a:spcPct val="90000"/>
            </a:lnSpc>
            <a:spcBef>
              <a:spcPct val="0"/>
            </a:spcBef>
            <a:spcAft>
              <a:spcPct val="35000"/>
            </a:spcAft>
            <a:buNone/>
          </a:pPr>
          <a:r>
            <a:rPr lang="en-ZA" sz="5200" kern="1200" dirty="0"/>
            <a:t>Findings Cont. </a:t>
          </a:r>
        </a:p>
      </dsp:txBody>
      <dsp:txXfrm rot="10800000">
        <a:off x="1949957" y="0"/>
        <a:ext cx="5186934" cy="1143000"/>
      </dsp:txXfrm>
    </dsp:sp>
    <dsp:sp modelId="{0F8206C2-28B5-4C5E-ADF9-A331D3B0EE90}">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B142B-C190-4520-BE19-27BE01F18C8F}">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marL="0" lvl="0" indent="0" algn="ctr" defTabSz="2311400" rtl="0">
            <a:lnSpc>
              <a:spcPct val="90000"/>
            </a:lnSpc>
            <a:spcBef>
              <a:spcPct val="0"/>
            </a:spcBef>
            <a:spcAft>
              <a:spcPct val="35000"/>
            </a:spcAft>
            <a:buNone/>
          </a:pPr>
          <a:r>
            <a:rPr lang="en-ZA" sz="5200" kern="1200" dirty="0"/>
            <a:t>Conclusion</a:t>
          </a:r>
        </a:p>
      </dsp:txBody>
      <dsp:txXfrm rot="10800000">
        <a:off x="1949957" y="0"/>
        <a:ext cx="5186934" cy="1143000"/>
      </dsp:txXfrm>
    </dsp:sp>
    <dsp:sp modelId="{5F0BCC32-0CEF-4DD5-9E9D-FF17D875383E}">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EF010-53D6-4FFD-9703-35AF7541CCC1}">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marL="0" lvl="0" indent="0" algn="ctr" defTabSz="2311400" rtl="0">
            <a:lnSpc>
              <a:spcPct val="90000"/>
            </a:lnSpc>
            <a:spcBef>
              <a:spcPct val="0"/>
            </a:spcBef>
            <a:spcAft>
              <a:spcPct val="35000"/>
            </a:spcAft>
            <a:buNone/>
          </a:pPr>
          <a:r>
            <a:rPr lang="en-GB" sz="5200" kern="1200" dirty="0"/>
            <a:t>Introduction</a:t>
          </a:r>
          <a:endParaRPr lang="en-ZA" sz="5200" kern="1200" dirty="0"/>
        </a:p>
      </dsp:txBody>
      <dsp:txXfrm rot="10800000">
        <a:off x="1949957" y="0"/>
        <a:ext cx="5186934" cy="1143000"/>
      </dsp:txXfrm>
    </dsp:sp>
    <dsp:sp modelId="{EF754200-A74F-4563-84B0-FB115EDAAE8C}">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79908-D3A4-4A05-BB2A-4FE399F3F097}">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71450" rIns="320040" bIns="171450" numCol="1" spcCol="1270" anchor="ctr" anchorCtr="0">
          <a:noAutofit/>
        </a:bodyPr>
        <a:lstStyle/>
        <a:p>
          <a:pPr marL="0" lvl="0" indent="0" algn="ctr" defTabSz="2000250" rtl="0">
            <a:lnSpc>
              <a:spcPct val="90000"/>
            </a:lnSpc>
            <a:spcBef>
              <a:spcPct val="0"/>
            </a:spcBef>
            <a:spcAft>
              <a:spcPct val="35000"/>
            </a:spcAft>
            <a:buNone/>
          </a:pPr>
          <a:r>
            <a:rPr lang="en-ZA" sz="4500" kern="1200" dirty="0"/>
            <a:t>Recommendations</a:t>
          </a:r>
        </a:p>
      </dsp:txBody>
      <dsp:txXfrm rot="10800000">
        <a:off x="1949957" y="0"/>
        <a:ext cx="5186934" cy="1143000"/>
      </dsp:txXfrm>
    </dsp:sp>
    <dsp:sp modelId="{0D7904ED-5A13-4287-9F2B-68274B6BE558}">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D65ED-1D8B-49D4-8C51-7A6B601A33F3}">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18110" rIns="220472" bIns="118110" numCol="1" spcCol="1270" anchor="ctr" anchorCtr="0">
          <a:noAutofit/>
        </a:bodyPr>
        <a:lstStyle/>
        <a:p>
          <a:pPr marL="0" lvl="0" indent="0" algn="ctr" defTabSz="1377950" rtl="0">
            <a:lnSpc>
              <a:spcPct val="90000"/>
            </a:lnSpc>
            <a:spcBef>
              <a:spcPct val="0"/>
            </a:spcBef>
            <a:spcAft>
              <a:spcPct val="35000"/>
            </a:spcAft>
            <a:buNone/>
          </a:pPr>
          <a:r>
            <a:rPr lang="en-GB" sz="3100" kern="1200" dirty="0"/>
            <a:t>Brief History Of The Market</a:t>
          </a:r>
          <a:br>
            <a:rPr lang="en-US" sz="3100" kern="1200" dirty="0"/>
          </a:br>
          <a:endParaRPr lang="en-ZA" sz="3100" b="1" kern="1200" dirty="0"/>
        </a:p>
      </dsp:txBody>
      <dsp:txXfrm rot="10800000">
        <a:off x="1949957" y="0"/>
        <a:ext cx="5186934" cy="1143000"/>
      </dsp:txXfrm>
    </dsp:sp>
    <dsp:sp modelId="{C09465FD-3139-480F-B638-D6B9D2BBD9DE}">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8EA31-CDC2-4B06-B62B-3C119ADC376D}">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marL="0" lvl="0" indent="0" algn="ctr" defTabSz="2311400" rtl="0">
            <a:lnSpc>
              <a:spcPct val="90000"/>
            </a:lnSpc>
            <a:spcBef>
              <a:spcPct val="0"/>
            </a:spcBef>
            <a:spcAft>
              <a:spcPct val="35000"/>
            </a:spcAft>
            <a:buNone/>
          </a:pPr>
          <a:r>
            <a:rPr lang="en-ZA" sz="5200" kern="1200" dirty="0"/>
            <a:t>Findings</a:t>
          </a:r>
        </a:p>
      </dsp:txBody>
      <dsp:txXfrm rot="10800000">
        <a:off x="1949957" y="0"/>
        <a:ext cx="5186934" cy="1143000"/>
      </dsp:txXfrm>
    </dsp:sp>
    <dsp:sp modelId="{73310525-4E46-41EF-8F0A-745427DBAB30}">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FF857-80E8-4F56-9579-9FA20779109C}">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21920" rIns="227584" bIns="121920" numCol="1" spcCol="1270" anchor="ctr" anchorCtr="0">
          <a:noAutofit/>
        </a:bodyPr>
        <a:lstStyle/>
        <a:p>
          <a:pPr marL="0" lvl="0" indent="0" algn="ctr" defTabSz="1422400" rtl="0">
            <a:lnSpc>
              <a:spcPct val="90000"/>
            </a:lnSpc>
            <a:spcBef>
              <a:spcPct val="0"/>
            </a:spcBef>
            <a:spcAft>
              <a:spcPct val="35000"/>
            </a:spcAft>
            <a:buNone/>
          </a:pPr>
          <a:r>
            <a:rPr lang="en-ZA" sz="3200" kern="1200" dirty="0"/>
            <a:t>Findings Cont.</a:t>
          </a:r>
          <a:br>
            <a:rPr lang="en-ZA" sz="3200" kern="1200" dirty="0"/>
          </a:br>
          <a:endParaRPr lang="en-ZA" sz="3200" kern="1200" dirty="0"/>
        </a:p>
      </dsp:txBody>
      <dsp:txXfrm rot="10800000">
        <a:off x="1949957" y="0"/>
        <a:ext cx="5186934" cy="1143000"/>
      </dsp:txXfrm>
    </dsp:sp>
    <dsp:sp modelId="{7DE4C392-233F-4D40-A811-EB2EB4F70D99}">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DA956-1CA4-4064-B2FE-6D8B9FA7221C}">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marL="0" lvl="0" indent="0" algn="ctr" defTabSz="2311400" rtl="0">
            <a:lnSpc>
              <a:spcPct val="90000"/>
            </a:lnSpc>
            <a:spcBef>
              <a:spcPct val="0"/>
            </a:spcBef>
            <a:spcAft>
              <a:spcPct val="35000"/>
            </a:spcAft>
            <a:buNone/>
          </a:pPr>
          <a:r>
            <a:rPr lang="en-ZA" sz="5200" kern="1200" dirty="0"/>
            <a:t>Finding Cont.</a:t>
          </a:r>
        </a:p>
      </dsp:txBody>
      <dsp:txXfrm rot="10800000">
        <a:off x="1949957" y="0"/>
        <a:ext cx="5186934" cy="1143000"/>
      </dsp:txXfrm>
    </dsp:sp>
    <dsp:sp modelId="{D027E10D-BA1B-4C9E-A435-CFCC9F27C6C0}">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92D25-3263-4700-9BB8-4B84C18923A0}">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marL="0" lvl="0" indent="0" algn="ctr" defTabSz="2311400" rtl="0">
            <a:lnSpc>
              <a:spcPct val="90000"/>
            </a:lnSpc>
            <a:spcBef>
              <a:spcPct val="0"/>
            </a:spcBef>
            <a:spcAft>
              <a:spcPct val="35000"/>
            </a:spcAft>
            <a:buNone/>
          </a:pPr>
          <a:r>
            <a:rPr lang="en-ZA" sz="5200" kern="1200" dirty="0"/>
            <a:t>Findings Cont.</a:t>
          </a:r>
        </a:p>
      </dsp:txBody>
      <dsp:txXfrm rot="10800000">
        <a:off x="1949957" y="0"/>
        <a:ext cx="5186934" cy="1143000"/>
      </dsp:txXfrm>
    </dsp:sp>
    <dsp:sp modelId="{D88275FB-D87F-4853-B6EE-E77FD9D82DD6}">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157F0-ACF5-4C62-9750-129DF4AF1335}">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marL="0" lvl="0" indent="0" algn="ctr" defTabSz="2311400" rtl="0">
            <a:lnSpc>
              <a:spcPct val="90000"/>
            </a:lnSpc>
            <a:spcBef>
              <a:spcPct val="0"/>
            </a:spcBef>
            <a:spcAft>
              <a:spcPct val="35000"/>
            </a:spcAft>
            <a:buNone/>
          </a:pPr>
          <a:r>
            <a:rPr lang="en-ZA" sz="5200" kern="1200" dirty="0"/>
            <a:t>Findings Cont.</a:t>
          </a:r>
        </a:p>
      </dsp:txBody>
      <dsp:txXfrm rot="10800000">
        <a:off x="1949957" y="0"/>
        <a:ext cx="5186934" cy="1143000"/>
      </dsp:txXfrm>
    </dsp:sp>
    <dsp:sp modelId="{FCA2F3BB-E90A-4E03-9952-A02A11431010}">
      <dsp:nvSpPr>
        <dsp:cNvPr id="0" name=""/>
        <dsp:cNvSpPr/>
      </dsp:nvSpPr>
      <dsp:spPr>
        <a:xfrm>
          <a:off x="1092707"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F7DC6-0C40-4FF1-82A3-D4FD596218A4}">
      <dsp:nvSpPr>
        <dsp:cNvPr id="0" name=""/>
        <dsp:cNvSpPr/>
      </dsp:nvSpPr>
      <dsp:spPr>
        <a:xfrm rot="10800000">
          <a:off x="1664207" y="0"/>
          <a:ext cx="5472684"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031" tIns="198120" rIns="369824" bIns="198120" numCol="1" spcCol="1270" anchor="ctr" anchorCtr="0">
          <a:noAutofit/>
        </a:bodyPr>
        <a:lstStyle/>
        <a:p>
          <a:pPr marL="0" lvl="0" indent="0" algn="ctr" defTabSz="2311400" rtl="0">
            <a:lnSpc>
              <a:spcPct val="90000"/>
            </a:lnSpc>
            <a:spcBef>
              <a:spcPct val="0"/>
            </a:spcBef>
            <a:spcAft>
              <a:spcPct val="35000"/>
            </a:spcAft>
            <a:buNone/>
          </a:pPr>
          <a:r>
            <a:rPr lang="en-ZA" sz="5200" kern="1200" dirty="0"/>
            <a:t>Findings Cont.</a:t>
          </a:r>
        </a:p>
      </dsp:txBody>
      <dsp:txXfrm rot="10800000">
        <a:off x="1949957" y="0"/>
        <a:ext cx="5186934" cy="1143000"/>
      </dsp:txXfrm>
    </dsp:sp>
    <dsp:sp modelId="{3BC15DCC-0407-4D87-A144-B53591D10124}">
      <dsp:nvSpPr>
        <dsp:cNvPr id="0" name=""/>
        <dsp:cNvSpPr/>
      </dsp:nvSpPr>
      <dsp:spPr>
        <a:xfrm>
          <a:off x="1162476" y="0"/>
          <a:ext cx="1143000" cy="1143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9">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10">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1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1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1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1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1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1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1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1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19">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839EE5-D4E1-47A7-920C-2A1E43759420}" type="datetimeFigureOut">
              <a:rPr lang="en-US" smtClean="0"/>
              <a:pPr/>
              <a:t>4/8/24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20D208-67DF-423C-94E2-731D9E2E8B91}" type="slidenum">
              <a:rPr lang="en-GB" smtClean="0"/>
              <a:pPr/>
              <a:t>‹#›</a:t>
            </a:fld>
            <a:endParaRPr lang="en-GB"/>
          </a:p>
        </p:txBody>
      </p:sp>
    </p:spTree>
    <p:extLst>
      <p:ext uri="{BB962C8B-B14F-4D97-AF65-F5344CB8AC3E}">
        <p14:creationId xmlns:p14="http://schemas.microsoft.com/office/powerpoint/2010/main" val="309901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31F5E0-D423-433E-9B3E-2738EA55529B}" type="datetimeFigureOut">
              <a:rPr lang="en-US" smtClean="0"/>
              <a:pPr/>
              <a:t>4/8/24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D608A-97A5-4857-9490-633467BA96A1}" type="slidenum">
              <a:rPr lang="en-GB" smtClean="0"/>
              <a:pPr/>
              <a:t>‹#›</a:t>
            </a:fld>
            <a:endParaRPr lang="en-GB"/>
          </a:p>
        </p:txBody>
      </p:sp>
    </p:spTree>
    <p:extLst>
      <p:ext uri="{BB962C8B-B14F-4D97-AF65-F5344CB8AC3E}">
        <p14:creationId xmlns:p14="http://schemas.microsoft.com/office/powerpoint/2010/main" val="150801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ED608A-97A5-4857-9490-633467BA96A1}" type="slidenum">
              <a:rPr lang="en-GB" smtClean="0"/>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CE2F444-3F6B-4E16-AD4F-366083A027BD}" type="datetime1">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CBCF-2C80-47CE-B879-9D17AAB18B7F}" type="slidenum">
              <a:rPr lang="en-US" smtClean="0"/>
              <a:pPr/>
              <a:t>‹#›</a:t>
            </a:fld>
            <a:endParaRPr lang="en-US"/>
          </a:p>
        </p:txBody>
      </p:sp>
    </p:spTree>
    <p:extLst>
      <p:ext uri="{BB962C8B-B14F-4D97-AF65-F5344CB8AC3E}">
        <p14:creationId xmlns:p14="http://schemas.microsoft.com/office/powerpoint/2010/main" val="48876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B52C-BEBC-45D4-9898-A5084D77B34C}" type="datetime1">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CBCF-2C80-47CE-B879-9D17AAB18B7F}" type="slidenum">
              <a:rPr lang="en-US" smtClean="0"/>
              <a:pPr/>
              <a:t>‹#›</a:t>
            </a:fld>
            <a:endParaRPr lang="en-US"/>
          </a:p>
        </p:txBody>
      </p:sp>
    </p:spTree>
    <p:extLst>
      <p:ext uri="{BB962C8B-B14F-4D97-AF65-F5344CB8AC3E}">
        <p14:creationId xmlns:p14="http://schemas.microsoft.com/office/powerpoint/2010/main" val="14342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5C83C-0F17-4540-9EE6-6DA7BCA0606A}" type="datetime1">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CBCF-2C80-47CE-B879-9D17AAB18B7F}" type="slidenum">
              <a:rPr lang="en-US" smtClean="0"/>
              <a:pPr/>
              <a:t>‹#›</a:t>
            </a:fld>
            <a:endParaRPr lang="en-US"/>
          </a:p>
        </p:txBody>
      </p:sp>
    </p:spTree>
    <p:extLst>
      <p:ext uri="{BB962C8B-B14F-4D97-AF65-F5344CB8AC3E}">
        <p14:creationId xmlns:p14="http://schemas.microsoft.com/office/powerpoint/2010/main" val="341872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AB9CBCF-2C80-47CE-B879-9D17AAB18B7F}" type="slidenum">
              <a:rPr lang="en-US" smtClean="0"/>
              <a:pPr/>
              <a:t>‹#›</a:t>
            </a:fld>
            <a:endParaRPr lang="en-US"/>
          </a:p>
        </p:txBody>
      </p:sp>
      <p:pic>
        <p:nvPicPr>
          <p:cNvPr id="7" name="Picture 6" descr="CA logo landscape.jpg"/>
          <p:cNvPicPr>
            <a:picLocks noChangeAspect="1"/>
          </p:cNvPicPr>
          <p:nvPr userDrawn="1"/>
        </p:nvPicPr>
        <p:blipFill>
          <a:blip r:embed="rId2" cstate="print"/>
          <a:stretch>
            <a:fillRect/>
          </a:stretch>
        </p:blipFill>
        <p:spPr>
          <a:xfrm>
            <a:off x="431800" y="6019316"/>
            <a:ext cx="2438400" cy="762484"/>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76256" y="5877272"/>
            <a:ext cx="1872208" cy="83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70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90D7D3D-65C0-48DE-90F4-19D936261B0D}" type="datetime1">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CBCF-2C80-47CE-B879-9D17AAB18B7F}" type="slidenum">
              <a:rPr lang="en-US" smtClean="0"/>
              <a:pPr/>
              <a:t>‹#›</a:t>
            </a:fld>
            <a:endParaRPr lang="en-US"/>
          </a:p>
        </p:txBody>
      </p:sp>
    </p:spTree>
    <p:extLst>
      <p:ext uri="{BB962C8B-B14F-4D97-AF65-F5344CB8AC3E}">
        <p14:creationId xmlns:p14="http://schemas.microsoft.com/office/powerpoint/2010/main" val="118871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A55D2A-BD00-4593-9E87-4A4F6A997B15}" type="datetime1">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9CBCF-2C80-47CE-B879-9D17AAB18B7F}" type="slidenum">
              <a:rPr lang="en-US" smtClean="0"/>
              <a:pPr/>
              <a:t>‹#›</a:t>
            </a:fld>
            <a:endParaRPr lang="en-US"/>
          </a:p>
        </p:txBody>
      </p:sp>
    </p:spTree>
    <p:extLst>
      <p:ext uri="{BB962C8B-B14F-4D97-AF65-F5344CB8AC3E}">
        <p14:creationId xmlns:p14="http://schemas.microsoft.com/office/powerpoint/2010/main" val="57738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AC70F8-B069-44DB-8B61-974E00A052CF}" type="datetime1">
              <a:rPr lang="en-US" smtClean="0"/>
              <a:pPr/>
              <a:t>4/8/24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9CBCF-2C80-47CE-B879-9D17AAB18B7F}" type="slidenum">
              <a:rPr lang="en-US" smtClean="0"/>
              <a:pPr/>
              <a:t>‹#›</a:t>
            </a:fld>
            <a:endParaRPr lang="en-US"/>
          </a:p>
        </p:txBody>
      </p:sp>
    </p:spTree>
    <p:extLst>
      <p:ext uri="{BB962C8B-B14F-4D97-AF65-F5344CB8AC3E}">
        <p14:creationId xmlns:p14="http://schemas.microsoft.com/office/powerpoint/2010/main" val="58925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368CBB-1115-49F4-AAED-D2ED6C1B979C}" type="datetime1">
              <a:rPr lang="en-US" smtClean="0"/>
              <a:pPr/>
              <a:t>4/8/24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9CBCF-2C80-47CE-B879-9D17AAB18B7F}" type="slidenum">
              <a:rPr lang="en-US" smtClean="0"/>
              <a:pPr/>
              <a:t>‹#›</a:t>
            </a:fld>
            <a:endParaRPr lang="en-US"/>
          </a:p>
        </p:txBody>
      </p:sp>
    </p:spTree>
    <p:extLst>
      <p:ext uri="{BB962C8B-B14F-4D97-AF65-F5344CB8AC3E}">
        <p14:creationId xmlns:p14="http://schemas.microsoft.com/office/powerpoint/2010/main" val="234645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6439C-5E3E-48A4-B0B2-0459CB82FBE8}" type="datetime1">
              <a:rPr lang="en-US" smtClean="0"/>
              <a:pPr/>
              <a:t>4/8/24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9CBCF-2C80-47CE-B879-9D17AAB18B7F}" type="slidenum">
              <a:rPr lang="en-US" smtClean="0"/>
              <a:pPr/>
              <a:t>‹#›</a:t>
            </a:fld>
            <a:endParaRPr lang="en-US"/>
          </a:p>
        </p:txBody>
      </p:sp>
    </p:spTree>
    <p:extLst>
      <p:ext uri="{BB962C8B-B14F-4D97-AF65-F5344CB8AC3E}">
        <p14:creationId xmlns:p14="http://schemas.microsoft.com/office/powerpoint/2010/main" val="191024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FCA01-1A66-476F-BBB4-0FFD9E717FD1}" type="datetime1">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9CBCF-2C80-47CE-B879-9D17AAB18B7F}" type="slidenum">
              <a:rPr lang="en-US" smtClean="0"/>
              <a:pPr/>
              <a:t>‹#›</a:t>
            </a:fld>
            <a:endParaRPr lang="en-US"/>
          </a:p>
        </p:txBody>
      </p:sp>
    </p:spTree>
    <p:extLst>
      <p:ext uri="{BB962C8B-B14F-4D97-AF65-F5344CB8AC3E}">
        <p14:creationId xmlns:p14="http://schemas.microsoft.com/office/powerpoint/2010/main" val="231077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5ED6C7-21D3-46C6-86A5-FF1421395F44}" type="datetime1">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9CBCF-2C80-47CE-B879-9D17AAB18B7F}" type="slidenum">
              <a:rPr lang="en-US" smtClean="0"/>
              <a:pPr/>
              <a:t>‹#›</a:t>
            </a:fld>
            <a:endParaRPr lang="en-US"/>
          </a:p>
        </p:txBody>
      </p:sp>
    </p:spTree>
    <p:extLst>
      <p:ext uri="{BB962C8B-B14F-4D97-AF65-F5344CB8AC3E}">
        <p14:creationId xmlns:p14="http://schemas.microsoft.com/office/powerpoint/2010/main" val="423414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EC375-BB7C-43A8-9E47-1543C06A0034}" type="datetime1">
              <a:rPr lang="en-US" smtClean="0"/>
              <a:pPr/>
              <a:t>4/8/24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9CBCF-2C80-47CE-B879-9D17AAB18B7F}" type="slidenum">
              <a:rPr lang="en-US" smtClean="0"/>
              <a:pPr/>
              <a:t>‹#›</a:t>
            </a:fld>
            <a:endParaRPr lang="en-US"/>
          </a:p>
        </p:txBody>
      </p:sp>
    </p:spTree>
    <p:extLst>
      <p:ext uri="{BB962C8B-B14F-4D97-AF65-F5344CB8AC3E}">
        <p14:creationId xmlns:p14="http://schemas.microsoft.com/office/powerpoint/2010/main" val="1707624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chart" Target="../charts/chart1.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chart" Target="../charts/chart2.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jpeg"/><Relationship Id="rId7"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755576" y="2276872"/>
            <a:ext cx="7755083" cy="3312368"/>
          </a:xfrm>
        </p:spPr>
        <p:txBody>
          <a:bodyPr>
            <a:normAutofit fontScale="90000"/>
          </a:bodyPr>
          <a:lstStyle/>
          <a:p>
            <a:r>
              <a:rPr lang="en-ZA" sz="2800" b="1" dirty="0">
                <a:solidFill>
                  <a:srgbClr val="00B0F0"/>
                </a:solidFill>
              </a:rPr>
              <a:t>In-House brands </a:t>
            </a:r>
            <a:br>
              <a:rPr lang="en-ZA" sz="2800" b="1" dirty="0">
                <a:solidFill>
                  <a:srgbClr val="00B0F0"/>
                </a:solidFill>
              </a:rPr>
            </a:br>
            <a:r>
              <a:rPr lang="en-ZA" sz="2800" b="1" dirty="0">
                <a:solidFill>
                  <a:srgbClr val="00B0F0"/>
                </a:solidFill>
              </a:rPr>
              <a:t>by retail chain stores in Botswana</a:t>
            </a:r>
            <a:br>
              <a:rPr lang="en-US" sz="3100" dirty="0"/>
            </a:br>
            <a:br>
              <a:rPr lang="en-US" sz="3100" dirty="0"/>
            </a:br>
            <a:r>
              <a:rPr lang="en-US" sz="2400" dirty="0">
                <a:latin typeface="Century Gothic" panose="020B0502020202020204" pitchFamily="34" charset="0"/>
              </a:rPr>
              <a:t>Presentation to </a:t>
            </a:r>
            <a:br>
              <a:rPr lang="en-US" sz="2400" dirty="0">
                <a:latin typeface="Century Gothic" panose="020B0502020202020204" pitchFamily="34" charset="0"/>
              </a:rPr>
            </a:br>
            <a:br>
              <a:rPr lang="en-US" sz="2400" dirty="0">
                <a:latin typeface="Century Gothic" panose="020B0502020202020204" pitchFamily="34" charset="0"/>
              </a:rPr>
            </a:br>
            <a:r>
              <a:rPr lang="en-ZA" sz="2000" b="1" cap="all" dirty="0"/>
              <a:t>2ND ANNUAL COMPETITION AND REGULATION (ACER) WEEK 2016</a:t>
            </a:r>
            <a:br>
              <a:rPr lang="en-ZA" sz="1600" b="1" cap="all" dirty="0"/>
            </a:br>
            <a:r>
              <a:rPr lang="en-ZA" sz="1600" b="1" i="1" cap="all" dirty="0">
                <a:solidFill>
                  <a:srgbClr val="FF0000"/>
                </a:solidFill>
              </a:rPr>
              <a:t>By </a:t>
            </a:r>
            <a:br>
              <a:rPr lang="en-ZA" sz="1600" b="1" i="1" cap="all" dirty="0">
                <a:solidFill>
                  <a:srgbClr val="FF0000"/>
                </a:solidFill>
              </a:rPr>
            </a:br>
            <a:r>
              <a:rPr lang="en-ZA" sz="2000" b="1" i="1" cap="all" dirty="0"/>
              <a:t>Ernest B. L. Bagopi</a:t>
            </a:r>
            <a:r>
              <a:rPr lang="en-ZA" sz="1600" b="1" i="1" cap="all" dirty="0"/>
              <a:t> – </a:t>
            </a:r>
            <a:br>
              <a:rPr lang="en-ZA" sz="1600" b="1" i="1" cap="all" dirty="0">
                <a:solidFill>
                  <a:srgbClr val="FF0000"/>
                </a:solidFill>
              </a:rPr>
            </a:br>
            <a:r>
              <a:rPr lang="en-ZA" sz="1600" b="1" i="1" cap="all" dirty="0">
                <a:solidFill>
                  <a:srgbClr val="FF0000"/>
                </a:solidFill>
              </a:rPr>
              <a:t>Acting Director Competition and research analysis</a:t>
            </a:r>
            <a:br>
              <a:rPr lang="en-US" sz="2400" dirty="0">
                <a:latin typeface="Century Gothic" panose="020B0502020202020204" pitchFamily="34" charset="0"/>
              </a:rPr>
            </a:br>
            <a:br>
              <a:rPr lang="en-US" sz="1800" dirty="0">
                <a:latin typeface="Century Gothic" panose="020B0502020202020204" pitchFamily="34" charset="0"/>
              </a:rPr>
            </a:br>
            <a:br>
              <a:rPr lang="en-US" sz="1800" dirty="0">
                <a:latin typeface="Century Gothic" panose="020B0502020202020204" pitchFamily="34" charset="0"/>
              </a:rPr>
            </a:br>
            <a:r>
              <a:rPr lang="en-ZA" sz="2000" dirty="0"/>
              <a:t>11-12 MARCH 2016</a:t>
            </a:r>
            <a:br>
              <a:rPr lang="en-US" sz="1800" dirty="0">
                <a:latin typeface="Century Gothic" panose="020B0502020202020204" pitchFamily="34" charset="0"/>
              </a:rPr>
            </a:br>
            <a:endParaRPr lang="en-US" sz="1800" dirty="0">
              <a:solidFill>
                <a:schemeClr val="accent2">
                  <a:lumMod val="60000"/>
                  <a:lumOff val="40000"/>
                </a:schemeClr>
              </a:solidFill>
              <a:latin typeface="Century Gothic" panose="020B0502020202020204" pitchFamily="34" charset="0"/>
            </a:endParaRPr>
          </a:p>
        </p:txBody>
      </p:sp>
      <p:pic>
        <p:nvPicPr>
          <p:cNvPr id="6" name="Picture 5" descr="CA logo landscape.jpg"/>
          <p:cNvPicPr>
            <a:picLocks noChangeAspect="1"/>
          </p:cNvPicPr>
          <p:nvPr/>
        </p:nvPicPr>
        <p:blipFill>
          <a:blip r:embed="rId2" cstate="print"/>
          <a:stretch>
            <a:fillRect/>
          </a:stretch>
        </p:blipFill>
        <p:spPr>
          <a:xfrm>
            <a:off x="1835696" y="620688"/>
            <a:ext cx="5526703" cy="1728192"/>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3734951" y="5851970"/>
            <a:ext cx="1728192" cy="822265"/>
          </a:xfrm>
          <a:prstGeom prst="rect">
            <a:avLst/>
          </a:prstGeom>
        </p:spPr>
      </p:pic>
      <p:cxnSp>
        <p:nvCxnSpPr>
          <p:cNvPr id="3" name="Straight Connector 2"/>
          <p:cNvCxnSpPr/>
          <p:nvPr/>
        </p:nvCxnSpPr>
        <p:spPr>
          <a:xfrm>
            <a:off x="674611" y="5589240"/>
            <a:ext cx="7848872" cy="0"/>
          </a:xfrm>
          <a:prstGeom prst="line">
            <a:avLst/>
          </a:prstGeom>
          <a:ln w="57150">
            <a:solidFill>
              <a:srgbClr val="2BA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364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57200" y="1412776"/>
            <a:ext cx="8229600" cy="4713387"/>
          </a:xfrm>
        </p:spPr>
        <p:txBody>
          <a:bodyPr>
            <a:normAutofit/>
          </a:bodyPr>
          <a:lstStyle/>
          <a:p>
            <a:pPr algn="just">
              <a:buNone/>
            </a:pPr>
            <a:r>
              <a:rPr lang="en-GB" dirty="0"/>
              <a:t>. </a:t>
            </a:r>
            <a:r>
              <a:rPr lang="en-GB" sz="1600" dirty="0"/>
              <a:t>The following three tables show the actual responses to a series of multiple response questions by the three selected retail stores. The questions posed covered motivation to stock, pricing strategy, relative price for Family brands and categorisation of In-House branded products. </a:t>
            </a:r>
            <a:endParaRPr lang="en-ZA" sz="1600" dirty="0"/>
          </a:p>
          <a:p>
            <a:pPr algn="just"/>
            <a:r>
              <a:rPr lang="en-GB" sz="1600" dirty="0"/>
              <a:t>These are questions that offer multiple choice responses to a single a single question. Respondents may opt for one or more responses.</a:t>
            </a:r>
          </a:p>
          <a:p>
            <a:pPr marL="0" indent="0" algn="just">
              <a:buNone/>
            </a:pPr>
            <a:endParaRPr lang="en-ZA" sz="1600" dirty="0"/>
          </a:p>
          <a:p>
            <a:pPr algn="just"/>
            <a:endParaRPr lang="en-GB" sz="1600" dirty="0"/>
          </a:p>
          <a:p>
            <a:endParaRPr lang="en-GB" sz="1600" dirty="0"/>
          </a:p>
          <a:p>
            <a:endParaRPr lang="en-GB" sz="1600" dirty="0"/>
          </a:p>
          <a:p>
            <a:endParaRPr lang="en-GB" sz="1600" dirty="0"/>
          </a:p>
          <a:p>
            <a:endParaRPr lang="en-GB" sz="1600" dirty="0"/>
          </a:p>
          <a:p>
            <a:endParaRPr lang="en-GB" sz="1600" dirty="0"/>
          </a:p>
          <a:p>
            <a:r>
              <a:rPr lang="en-GB" sz="1600" dirty="0"/>
              <a:t>All the retail stores studied; stock and sell In-House brands citing profitability as the driving factor for this strategy.</a:t>
            </a:r>
            <a:endParaRPr lang="en-ZA" sz="1600" dirty="0"/>
          </a:p>
          <a:p>
            <a:endParaRPr lang="en-ZA" dirty="0"/>
          </a:p>
        </p:txBody>
      </p:sp>
      <p:sp>
        <p:nvSpPr>
          <p:cNvPr id="4" name="Slide Number Placeholder 3"/>
          <p:cNvSpPr>
            <a:spLocks noGrp="1"/>
          </p:cNvSpPr>
          <p:nvPr>
            <p:ph type="sldNum" sz="quarter" idx="12"/>
          </p:nvPr>
        </p:nvSpPr>
        <p:spPr/>
        <p:txBody>
          <a:bodyPr/>
          <a:lstStyle/>
          <a:p>
            <a:fld id="{5AB9CBCF-2C80-47CE-B879-9D17AAB18B7F}" type="slidenum">
              <a:rPr lang="en-US" smtClean="0"/>
              <a:pPr/>
              <a:t>10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97461811"/>
              </p:ext>
            </p:extLst>
          </p:nvPr>
        </p:nvGraphicFramePr>
        <p:xfrm>
          <a:off x="611560" y="3573016"/>
          <a:ext cx="7848872" cy="1512168"/>
        </p:xfrm>
        <a:graphic>
          <a:graphicData uri="http://schemas.openxmlformats.org/drawingml/2006/table">
            <a:tbl>
              <a:tblPr firstRow="1" bandRow="1">
                <a:tableStyleId>{5C22544A-7EE6-4342-B048-85BDC9FD1C3A}</a:tableStyleId>
              </a:tblPr>
              <a:tblGrid>
                <a:gridCol w="1308146">
                  <a:extLst>
                    <a:ext uri="{9D8B030D-6E8A-4147-A177-3AD203B41FA5}">
                      <a16:colId xmlns:a16="http://schemas.microsoft.com/office/drawing/2014/main" val="20000"/>
                    </a:ext>
                  </a:extLst>
                </a:gridCol>
                <a:gridCol w="775627">
                  <a:extLst>
                    <a:ext uri="{9D8B030D-6E8A-4147-A177-3AD203B41FA5}">
                      <a16:colId xmlns:a16="http://schemas.microsoft.com/office/drawing/2014/main" val="20001"/>
                    </a:ext>
                  </a:extLst>
                </a:gridCol>
                <a:gridCol w="1319721">
                  <a:extLst>
                    <a:ext uri="{9D8B030D-6E8A-4147-A177-3AD203B41FA5}">
                      <a16:colId xmlns:a16="http://schemas.microsoft.com/office/drawing/2014/main" val="20002"/>
                    </a:ext>
                  </a:extLst>
                </a:gridCol>
                <a:gridCol w="1319721">
                  <a:extLst>
                    <a:ext uri="{9D8B030D-6E8A-4147-A177-3AD203B41FA5}">
                      <a16:colId xmlns:a16="http://schemas.microsoft.com/office/drawing/2014/main" val="20003"/>
                    </a:ext>
                  </a:extLst>
                </a:gridCol>
                <a:gridCol w="1817511">
                  <a:extLst>
                    <a:ext uri="{9D8B030D-6E8A-4147-A177-3AD203B41FA5}">
                      <a16:colId xmlns:a16="http://schemas.microsoft.com/office/drawing/2014/main" val="20004"/>
                    </a:ext>
                  </a:extLst>
                </a:gridCol>
                <a:gridCol w="1308146">
                  <a:extLst>
                    <a:ext uri="{9D8B030D-6E8A-4147-A177-3AD203B41FA5}">
                      <a16:colId xmlns:a16="http://schemas.microsoft.com/office/drawing/2014/main" val="20005"/>
                    </a:ext>
                  </a:extLst>
                </a:gridCol>
              </a:tblGrid>
              <a:tr h="305292">
                <a:tc>
                  <a:txBody>
                    <a:bodyPr/>
                    <a:lstStyle/>
                    <a:p>
                      <a:pPr algn="l">
                        <a:lnSpc>
                          <a:spcPct val="115000"/>
                        </a:lnSpc>
                        <a:spcAft>
                          <a:spcPts val="0"/>
                        </a:spcAft>
                      </a:pPr>
                      <a:endParaRPr lang="en-GB" sz="1200" dirty="0">
                        <a:solidFill>
                          <a:srgbClr val="000000"/>
                        </a:solidFill>
                        <a:latin typeface="Century Gothic"/>
                        <a:ea typeface="Times New Roman"/>
                        <a:cs typeface="Times New Roman"/>
                      </a:endParaRPr>
                    </a:p>
                  </a:txBody>
                  <a:tcPr marL="68580" marR="68580" marT="0" marB="0"/>
                </a:tc>
                <a:tc>
                  <a:txBody>
                    <a:bodyPr/>
                    <a:lstStyle/>
                    <a:p>
                      <a:pPr algn="l">
                        <a:lnSpc>
                          <a:spcPct val="115000"/>
                        </a:lnSpc>
                        <a:spcAft>
                          <a:spcPts val="0"/>
                        </a:spcAft>
                      </a:pPr>
                      <a:r>
                        <a:rPr lang="en-GB" sz="1200" dirty="0">
                          <a:solidFill>
                            <a:srgbClr val="000000"/>
                          </a:solidFill>
                          <a:latin typeface="Century Gothic"/>
                          <a:ea typeface="Times New Roman"/>
                          <a:cs typeface="Times New Roman"/>
                        </a:rPr>
                        <a:t> </a:t>
                      </a:r>
                      <a:endParaRPr lang="en-ZA" sz="1100" dirty="0">
                        <a:latin typeface="Calibri"/>
                        <a:ea typeface="Calibri"/>
                        <a:cs typeface="Times New Roman"/>
                      </a:endParaRPr>
                    </a:p>
                  </a:txBody>
                  <a:tcPr marL="68580" marR="68580" marT="0" marB="0" anchor="b"/>
                </a:tc>
                <a:tc gridSpan="4">
                  <a:txBody>
                    <a:bodyPr/>
                    <a:lstStyle/>
                    <a:p>
                      <a:pPr algn="ctr">
                        <a:lnSpc>
                          <a:spcPct val="115000"/>
                        </a:lnSpc>
                        <a:spcAft>
                          <a:spcPts val="0"/>
                        </a:spcAft>
                      </a:pPr>
                      <a:r>
                        <a:rPr lang="en-GB" sz="1200" b="1" dirty="0">
                          <a:solidFill>
                            <a:srgbClr val="000000"/>
                          </a:solidFill>
                          <a:latin typeface="Century Gothic"/>
                          <a:ea typeface="Times New Roman"/>
                          <a:cs typeface="Times New Roman"/>
                        </a:rPr>
                        <a:t>Motivation to Stock In-House brands</a:t>
                      </a:r>
                      <a:endParaRPr lang="en-ZA" sz="1100" dirty="0">
                        <a:latin typeface="Calibri"/>
                        <a:ea typeface="Calibri"/>
                        <a:cs typeface="Times New Roman"/>
                      </a:endParaRPr>
                    </a:p>
                  </a:txBody>
                  <a:tcPr marL="68580" marR="68580" marT="0" marB="0" anchor="b"/>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50792">
                <a:tc>
                  <a:txBody>
                    <a:bodyPr/>
                    <a:lstStyle/>
                    <a:p>
                      <a:pPr algn="l">
                        <a:lnSpc>
                          <a:spcPct val="115000"/>
                        </a:lnSpc>
                        <a:spcAft>
                          <a:spcPts val="0"/>
                        </a:spcAft>
                      </a:pPr>
                      <a:r>
                        <a:rPr lang="en-GB" sz="1200" b="1" dirty="0">
                          <a:solidFill>
                            <a:srgbClr val="000000"/>
                          </a:solidFill>
                          <a:latin typeface="Century Gothic"/>
                          <a:ea typeface="Times New Roman"/>
                          <a:cs typeface="Times New Roman"/>
                        </a:rPr>
                        <a:t>Est. Name</a:t>
                      </a:r>
                      <a:endParaRPr lang="en-ZA" sz="1100" dirty="0">
                        <a:latin typeface="Calibri"/>
                        <a:ea typeface="Calibri"/>
                        <a:cs typeface="Times New Roman"/>
                      </a:endParaRPr>
                    </a:p>
                  </a:txBody>
                  <a:tcPr marL="68580" marR="68580" marT="0" marB="0" anchor="b"/>
                </a:tc>
                <a:tc>
                  <a:txBody>
                    <a:bodyPr/>
                    <a:lstStyle/>
                    <a:p>
                      <a:pPr algn="l">
                        <a:lnSpc>
                          <a:spcPct val="115000"/>
                        </a:lnSpc>
                        <a:spcAft>
                          <a:spcPts val="0"/>
                        </a:spcAft>
                      </a:pPr>
                      <a:r>
                        <a:rPr lang="en-GB" sz="1200" b="1" dirty="0">
                          <a:solidFill>
                            <a:srgbClr val="000000"/>
                          </a:solidFill>
                          <a:latin typeface="Century Gothic"/>
                          <a:ea typeface="Times New Roman"/>
                          <a:cs typeface="Times New Roman"/>
                        </a:rPr>
                        <a:t>In-House</a:t>
                      </a:r>
                      <a:endParaRPr lang="en-ZA" sz="11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b="1" dirty="0">
                          <a:solidFill>
                            <a:srgbClr val="000000"/>
                          </a:solidFill>
                          <a:latin typeface="Century Gothic"/>
                          <a:ea typeface="Times New Roman"/>
                          <a:cs typeface="Times New Roman"/>
                        </a:rPr>
                        <a:t>Demand</a:t>
                      </a:r>
                      <a:endParaRPr lang="en-ZA" sz="11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b="1" dirty="0">
                          <a:solidFill>
                            <a:srgbClr val="000000"/>
                          </a:solidFill>
                          <a:latin typeface="Century Gothic"/>
                          <a:ea typeface="Times New Roman"/>
                          <a:cs typeface="Times New Roman"/>
                        </a:rPr>
                        <a:t>Product Mix</a:t>
                      </a:r>
                      <a:endParaRPr lang="en-ZA" sz="11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b="1">
                          <a:solidFill>
                            <a:srgbClr val="000000"/>
                          </a:solidFill>
                          <a:latin typeface="Century Gothic"/>
                          <a:ea typeface="Times New Roman"/>
                          <a:cs typeface="Times New Roman"/>
                        </a:rPr>
                        <a:t>Capturing Market</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b="1">
                          <a:solidFill>
                            <a:srgbClr val="000000"/>
                          </a:solidFill>
                          <a:latin typeface="Century Gothic"/>
                          <a:ea typeface="Times New Roman"/>
                          <a:cs typeface="Times New Roman"/>
                        </a:rPr>
                        <a:t>Profitability</a:t>
                      </a:r>
                      <a:endParaRPr lang="en-ZA" sz="1100">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225396">
                <a:tc>
                  <a:txBody>
                    <a:bodyPr/>
                    <a:lstStyle/>
                    <a:p>
                      <a:pPr algn="l">
                        <a:lnSpc>
                          <a:spcPct val="115000"/>
                        </a:lnSpc>
                        <a:spcAft>
                          <a:spcPts val="0"/>
                        </a:spcAft>
                      </a:pPr>
                      <a:r>
                        <a:rPr lang="en-GB" sz="1200" b="1" dirty="0">
                          <a:solidFill>
                            <a:srgbClr val="000000"/>
                          </a:solidFill>
                          <a:latin typeface="Century Gothic"/>
                          <a:ea typeface="Times New Roman"/>
                          <a:cs typeface="Times New Roman"/>
                        </a:rPr>
                        <a:t>Retailer 1</a:t>
                      </a:r>
                      <a:endParaRPr lang="en-ZA" sz="1100" dirty="0">
                        <a:latin typeface="Calibri"/>
                        <a:ea typeface="Calibri"/>
                        <a:cs typeface="Times New Roman"/>
                      </a:endParaRPr>
                    </a:p>
                  </a:txBody>
                  <a:tcPr marL="68580" marR="68580" marT="0" marB="0" anchor="b"/>
                </a:tc>
                <a:tc>
                  <a:txBody>
                    <a:bodyPr/>
                    <a:lstStyle/>
                    <a:p>
                      <a:pPr algn="l">
                        <a:lnSpc>
                          <a:spcPct val="115000"/>
                        </a:lnSpc>
                        <a:spcAft>
                          <a:spcPts val="0"/>
                        </a:spcAft>
                      </a:pPr>
                      <a:r>
                        <a:rPr lang="en-GB" sz="1200">
                          <a:solidFill>
                            <a:srgbClr val="000000"/>
                          </a:solidFill>
                          <a:latin typeface="Century Gothic"/>
                          <a:ea typeface="Times New Roman"/>
                          <a:cs typeface="Times New Roman"/>
                        </a:rPr>
                        <a:t>Yes</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dirty="0">
                          <a:solidFill>
                            <a:srgbClr val="000000"/>
                          </a:solidFill>
                          <a:latin typeface="Century Gothic"/>
                          <a:ea typeface="Times New Roman"/>
                          <a:cs typeface="Times New Roman"/>
                        </a:rPr>
                        <a:t> </a:t>
                      </a:r>
                      <a:endParaRPr lang="en-ZA" sz="11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dirty="0">
                          <a:solidFill>
                            <a:srgbClr val="000000"/>
                          </a:solidFill>
                          <a:latin typeface="Century Gothic"/>
                          <a:ea typeface="Times New Roman"/>
                          <a:cs typeface="Times New Roman"/>
                        </a:rPr>
                        <a:t>X</a:t>
                      </a:r>
                      <a:endParaRPr lang="en-ZA" sz="11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225396">
                <a:tc>
                  <a:txBody>
                    <a:bodyPr/>
                    <a:lstStyle/>
                    <a:p>
                      <a:pPr algn="l">
                        <a:lnSpc>
                          <a:spcPct val="115000"/>
                        </a:lnSpc>
                        <a:spcAft>
                          <a:spcPts val="0"/>
                        </a:spcAft>
                      </a:pPr>
                      <a:r>
                        <a:rPr lang="en-GB" sz="1200" b="1" dirty="0">
                          <a:solidFill>
                            <a:srgbClr val="000000"/>
                          </a:solidFill>
                          <a:latin typeface="Century Gothic"/>
                          <a:ea typeface="Times New Roman"/>
                          <a:cs typeface="Times New Roman"/>
                        </a:rPr>
                        <a:t>Retailer 2</a:t>
                      </a:r>
                      <a:endParaRPr lang="en-ZA" sz="1100" dirty="0">
                        <a:latin typeface="+mn-lt"/>
                        <a:ea typeface="Calibri"/>
                        <a:cs typeface="Times New Roman"/>
                      </a:endParaRPr>
                    </a:p>
                  </a:txBody>
                  <a:tcPr marL="68580" marR="68580" marT="0" marB="0" anchor="b"/>
                </a:tc>
                <a:tc>
                  <a:txBody>
                    <a:bodyPr/>
                    <a:lstStyle/>
                    <a:p>
                      <a:pPr algn="l">
                        <a:lnSpc>
                          <a:spcPct val="115000"/>
                        </a:lnSpc>
                        <a:spcAft>
                          <a:spcPts val="0"/>
                        </a:spcAft>
                      </a:pPr>
                      <a:r>
                        <a:rPr lang="en-GB" sz="1200">
                          <a:solidFill>
                            <a:srgbClr val="000000"/>
                          </a:solidFill>
                          <a:latin typeface="Century Gothic"/>
                          <a:ea typeface="Times New Roman"/>
                          <a:cs typeface="Times New Roman"/>
                        </a:rPr>
                        <a:t>Yes</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dirty="0">
                          <a:solidFill>
                            <a:srgbClr val="000000"/>
                          </a:solidFill>
                          <a:latin typeface="Century Gothic"/>
                          <a:ea typeface="Times New Roman"/>
                          <a:cs typeface="Times New Roman"/>
                        </a:rPr>
                        <a:t> </a:t>
                      </a:r>
                      <a:endParaRPr lang="en-ZA" sz="11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305292">
                <a:tc>
                  <a:txBody>
                    <a:bodyPr/>
                    <a:lstStyle/>
                    <a:p>
                      <a:pPr algn="l">
                        <a:lnSpc>
                          <a:spcPct val="115000"/>
                        </a:lnSpc>
                        <a:spcAft>
                          <a:spcPts val="0"/>
                        </a:spcAft>
                      </a:pPr>
                      <a:r>
                        <a:rPr lang="en-GB" sz="1200" b="1" dirty="0">
                          <a:solidFill>
                            <a:srgbClr val="000000"/>
                          </a:solidFill>
                          <a:latin typeface="Century Gothic"/>
                          <a:ea typeface="Times New Roman"/>
                          <a:cs typeface="Times New Roman"/>
                        </a:rPr>
                        <a:t>Retailer 3</a:t>
                      </a:r>
                      <a:endParaRPr lang="en-ZA" sz="1100" dirty="0">
                        <a:latin typeface="+mn-lt"/>
                        <a:ea typeface="Calibri"/>
                        <a:cs typeface="Times New Roman"/>
                      </a:endParaRPr>
                    </a:p>
                  </a:txBody>
                  <a:tcPr marL="68580" marR="68580" marT="0" marB="0" anchor="b"/>
                </a:tc>
                <a:tc>
                  <a:txBody>
                    <a:bodyPr/>
                    <a:lstStyle/>
                    <a:p>
                      <a:pPr algn="l">
                        <a:lnSpc>
                          <a:spcPct val="115000"/>
                        </a:lnSpc>
                        <a:spcAft>
                          <a:spcPts val="0"/>
                        </a:spcAft>
                      </a:pPr>
                      <a:r>
                        <a:rPr lang="en-GB" sz="1200">
                          <a:solidFill>
                            <a:srgbClr val="000000"/>
                          </a:solidFill>
                          <a:latin typeface="Century Gothic"/>
                          <a:ea typeface="Times New Roman"/>
                          <a:cs typeface="Times New Roman"/>
                        </a:rPr>
                        <a:t>Yes</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dirty="0">
                          <a:solidFill>
                            <a:srgbClr val="000000"/>
                          </a:solidFill>
                          <a:latin typeface="Century Gothic"/>
                          <a:ea typeface="Times New Roman"/>
                          <a:cs typeface="Times New Roman"/>
                        </a:rPr>
                        <a:t>X</a:t>
                      </a:r>
                      <a:endParaRPr lang="en-ZA" sz="11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dirty="0">
                          <a:solidFill>
                            <a:srgbClr val="000000"/>
                          </a:solidFill>
                          <a:latin typeface="Century Gothic"/>
                          <a:ea typeface="Times New Roman"/>
                          <a:cs typeface="Times New Roman"/>
                        </a:rPr>
                        <a:t>x</a:t>
                      </a:r>
                      <a:endParaRPr lang="en-ZA" sz="1100" dirty="0">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096610776"/>
              </p:ext>
            </p:extLst>
          </p:nvPr>
        </p:nvGraphicFramePr>
        <p:xfrm>
          <a:off x="683566" y="1600200"/>
          <a:ext cx="7704857" cy="2044825"/>
        </p:xfrm>
        <a:graphic>
          <a:graphicData uri="http://schemas.openxmlformats.org/drawingml/2006/table">
            <a:tbl>
              <a:tblPr firstRow="1" bandRow="1">
                <a:tableStyleId>{5C22544A-7EE6-4342-B048-85BDC9FD1C3A}</a:tableStyleId>
              </a:tblPr>
              <a:tblGrid>
                <a:gridCol w="1100694">
                  <a:extLst>
                    <a:ext uri="{9D8B030D-6E8A-4147-A177-3AD203B41FA5}">
                      <a16:colId xmlns:a16="http://schemas.microsoft.com/office/drawing/2014/main" val="20000"/>
                    </a:ext>
                  </a:extLst>
                </a:gridCol>
                <a:gridCol w="1100694">
                  <a:extLst>
                    <a:ext uri="{9D8B030D-6E8A-4147-A177-3AD203B41FA5}">
                      <a16:colId xmlns:a16="http://schemas.microsoft.com/office/drawing/2014/main" val="20001"/>
                    </a:ext>
                  </a:extLst>
                </a:gridCol>
                <a:gridCol w="1100694">
                  <a:extLst>
                    <a:ext uri="{9D8B030D-6E8A-4147-A177-3AD203B41FA5}">
                      <a16:colId xmlns:a16="http://schemas.microsoft.com/office/drawing/2014/main" val="20002"/>
                    </a:ext>
                  </a:extLst>
                </a:gridCol>
                <a:gridCol w="1100694">
                  <a:extLst>
                    <a:ext uri="{9D8B030D-6E8A-4147-A177-3AD203B41FA5}">
                      <a16:colId xmlns:a16="http://schemas.microsoft.com/office/drawing/2014/main" val="20003"/>
                    </a:ext>
                  </a:extLst>
                </a:gridCol>
                <a:gridCol w="1100694">
                  <a:extLst>
                    <a:ext uri="{9D8B030D-6E8A-4147-A177-3AD203B41FA5}">
                      <a16:colId xmlns:a16="http://schemas.microsoft.com/office/drawing/2014/main" val="20004"/>
                    </a:ext>
                  </a:extLst>
                </a:gridCol>
                <a:gridCol w="1394213">
                  <a:extLst>
                    <a:ext uri="{9D8B030D-6E8A-4147-A177-3AD203B41FA5}">
                      <a16:colId xmlns:a16="http://schemas.microsoft.com/office/drawing/2014/main" val="20005"/>
                    </a:ext>
                  </a:extLst>
                </a:gridCol>
                <a:gridCol w="807174">
                  <a:extLst>
                    <a:ext uri="{9D8B030D-6E8A-4147-A177-3AD203B41FA5}">
                      <a16:colId xmlns:a16="http://schemas.microsoft.com/office/drawing/2014/main" val="20006"/>
                    </a:ext>
                  </a:extLst>
                </a:gridCol>
              </a:tblGrid>
              <a:tr h="408965">
                <a:tc>
                  <a:txBody>
                    <a:bodyPr/>
                    <a:lstStyle/>
                    <a:p>
                      <a:pPr>
                        <a:lnSpc>
                          <a:spcPct val="115000"/>
                        </a:lnSpc>
                      </a:pPr>
                      <a:endParaRPr lang="en-ZA" sz="1100" dirty="0">
                        <a:latin typeface="Calibri"/>
                      </a:endParaRPr>
                    </a:p>
                  </a:txBody>
                  <a:tcPr marL="68580" marR="68580" marT="0" marB="0" anchor="b"/>
                </a:tc>
                <a:tc>
                  <a:txBody>
                    <a:bodyPr/>
                    <a:lstStyle/>
                    <a:p>
                      <a:pPr>
                        <a:lnSpc>
                          <a:spcPct val="115000"/>
                        </a:lnSpc>
                        <a:spcAft>
                          <a:spcPts val="0"/>
                        </a:spcAft>
                      </a:pPr>
                      <a:r>
                        <a:rPr lang="en-GB" sz="11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gridSpan="5">
                  <a:txBody>
                    <a:bodyPr/>
                    <a:lstStyle/>
                    <a:p>
                      <a:pPr algn="ctr">
                        <a:lnSpc>
                          <a:spcPct val="115000"/>
                        </a:lnSpc>
                        <a:spcAft>
                          <a:spcPts val="0"/>
                        </a:spcAft>
                      </a:pPr>
                      <a:r>
                        <a:rPr lang="en-GB" sz="1200" b="1" dirty="0">
                          <a:solidFill>
                            <a:srgbClr val="000000"/>
                          </a:solidFill>
                          <a:latin typeface="Century Gothic"/>
                          <a:ea typeface="Times New Roman"/>
                          <a:cs typeface="Times New Roman"/>
                        </a:rPr>
                        <a:t>Strategy for Pricing In-House brands</a:t>
                      </a:r>
                      <a:endParaRPr lang="en-ZA" sz="1100" dirty="0">
                        <a:latin typeface="Calibri"/>
                        <a:ea typeface="Calibri"/>
                        <a:cs typeface="Times New Roman"/>
                      </a:endParaRPr>
                    </a:p>
                  </a:txBody>
                  <a:tcPr marL="68580" marR="68580"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08965">
                <a:tc>
                  <a:txBody>
                    <a:bodyPr/>
                    <a:lstStyle/>
                    <a:p>
                      <a:pPr>
                        <a:lnSpc>
                          <a:spcPct val="115000"/>
                        </a:lnSpc>
                        <a:spcAft>
                          <a:spcPts val="0"/>
                        </a:spcAft>
                      </a:pPr>
                      <a:r>
                        <a:rPr lang="en-GB" sz="1200" b="1" dirty="0">
                          <a:solidFill>
                            <a:srgbClr val="000000"/>
                          </a:solidFill>
                          <a:latin typeface="Century Gothic"/>
                          <a:ea typeface="Times New Roman"/>
                          <a:cs typeface="Times New Roman"/>
                        </a:rPr>
                        <a:t>Est. Name</a:t>
                      </a:r>
                      <a:endParaRPr lang="en-ZA" sz="1100" dirty="0">
                        <a:latin typeface="Calibri"/>
                        <a:ea typeface="Calibri"/>
                        <a:cs typeface="Times New Roman"/>
                      </a:endParaRPr>
                    </a:p>
                  </a:txBody>
                  <a:tcPr marL="68580" marR="68580" marT="0" marB="0" anchor="b"/>
                </a:tc>
                <a:tc>
                  <a:txBody>
                    <a:bodyPr/>
                    <a:lstStyle/>
                    <a:p>
                      <a:pPr>
                        <a:lnSpc>
                          <a:spcPct val="115000"/>
                        </a:lnSpc>
                        <a:spcAft>
                          <a:spcPts val="0"/>
                        </a:spcAft>
                      </a:pPr>
                      <a:r>
                        <a:rPr lang="en-GB" sz="1200" b="1">
                          <a:solidFill>
                            <a:srgbClr val="000000"/>
                          </a:solidFill>
                          <a:latin typeface="Century Gothic"/>
                          <a:ea typeface="Times New Roman"/>
                          <a:cs typeface="Times New Roman"/>
                        </a:rPr>
                        <a:t>Growth</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b="1" dirty="0">
                          <a:solidFill>
                            <a:srgbClr val="000000"/>
                          </a:solidFill>
                          <a:latin typeface="Century Gothic"/>
                          <a:ea typeface="Times New Roman"/>
                          <a:cs typeface="Times New Roman"/>
                        </a:rPr>
                        <a:t>Mark Up</a:t>
                      </a:r>
                      <a:endParaRPr lang="en-ZA" sz="1100" dirty="0">
                        <a:latin typeface="Calibri"/>
                        <a:ea typeface="Calibri"/>
                        <a:cs typeface="Times New Roman"/>
                      </a:endParaRPr>
                    </a:p>
                  </a:txBody>
                  <a:tcPr marL="68580" marR="68580" marT="0" marB="0" anchor="b"/>
                </a:tc>
                <a:tc>
                  <a:txBody>
                    <a:bodyPr/>
                    <a:lstStyle/>
                    <a:p>
                      <a:pPr>
                        <a:lnSpc>
                          <a:spcPct val="115000"/>
                        </a:lnSpc>
                        <a:spcAft>
                          <a:spcPts val="0"/>
                        </a:spcAft>
                      </a:pPr>
                      <a:r>
                        <a:rPr lang="en-GB" sz="1200" b="1">
                          <a:solidFill>
                            <a:srgbClr val="000000"/>
                          </a:solidFill>
                          <a:latin typeface="Century Gothic"/>
                          <a:ea typeface="Times New Roman"/>
                          <a:cs typeface="Times New Roman"/>
                        </a:rPr>
                        <a:t>Vendor</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b="1">
                          <a:solidFill>
                            <a:srgbClr val="000000"/>
                          </a:solidFill>
                          <a:latin typeface="Century Gothic"/>
                          <a:ea typeface="Times New Roman"/>
                          <a:cs typeface="Times New Roman"/>
                        </a:rPr>
                        <a:t>Competitive</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b="1">
                          <a:solidFill>
                            <a:srgbClr val="000000"/>
                          </a:solidFill>
                          <a:latin typeface="Century Gothic"/>
                          <a:ea typeface="Times New Roman"/>
                          <a:cs typeface="Times New Roman"/>
                        </a:rPr>
                        <a:t>Psychological</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b="1" dirty="0">
                          <a:solidFill>
                            <a:srgbClr val="000000"/>
                          </a:solidFill>
                          <a:latin typeface="Century Gothic"/>
                          <a:ea typeface="Times New Roman"/>
                          <a:cs typeface="Times New Roman"/>
                        </a:rPr>
                        <a:t>Other</a:t>
                      </a:r>
                      <a:endParaRPr lang="en-ZA" sz="1100" dirty="0">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408965">
                <a:tc>
                  <a:txBody>
                    <a:bodyPr/>
                    <a:lstStyle/>
                    <a:p>
                      <a:pPr>
                        <a:lnSpc>
                          <a:spcPct val="115000"/>
                        </a:lnSpc>
                        <a:spcAft>
                          <a:spcPts val="0"/>
                        </a:spcAft>
                      </a:pPr>
                      <a:r>
                        <a:rPr lang="en-GB" sz="1200" dirty="0">
                          <a:solidFill>
                            <a:srgbClr val="000000"/>
                          </a:solidFill>
                          <a:latin typeface="Century Gothic"/>
                          <a:ea typeface="Times New Roman"/>
                          <a:cs typeface="Times New Roman"/>
                        </a:rPr>
                        <a:t>Retailer 1</a:t>
                      </a:r>
                      <a:endParaRPr lang="en-ZA" sz="11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408965">
                <a:tc>
                  <a:txBody>
                    <a:bodyPr/>
                    <a:lstStyle/>
                    <a:p>
                      <a:pPr>
                        <a:lnSpc>
                          <a:spcPct val="115000"/>
                        </a:lnSpc>
                        <a:spcAft>
                          <a:spcPts val="0"/>
                        </a:spcAft>
                      </a:pPr>
                      <a:r>
                        <a:rPr lang="en-GB" sz="1200" dirty="0">
                          <a:solidFill>
                            <a:srgbClr val="000000"/>
                          </a:solidFill>
                          <a:latin typeface="Century Gothic"/>
                          <a:ea typeface="Times New Roman"/>
                          <a:cs typeface="Times New Roman"/>
                        </a:rPr>
                        <a:t>Retailer 2</a:t>
                      </a:r>
                      <a:endParaRPr lang="en-ZA" sz="11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408965">
                <a:tc>
                  <a:txBody>
                    <a:bodyPr/>
                    <a:lstStyle/>
                    <a:p>
                      <a:pPr>
                        <a:lnSpc>
                          <a:spcPct val="115000"/>
                        </a:lnSpc>
                        <a:spcAft>
                          <a:spcPts val="0"/>
                        </a:spcAft>
                      </a:pPr>
                      <a:r>
                        <a:rPr lang="en-GB" sz="1200" dirty="0">
                          <a:solidFill>
                            <a:srgbClr val="000000"/>
                          </a:solidFill>
                          <a:latin typeface="Century Gothic"/>
                          <a:ea typeface="Times New Roman"/>
                          <a:cs typeface="Times New Roman"/>
                        </a:rPr>
                        <a:t>Retailer 3</a:t>
                      </a:r>
                      <a:endParaRPr lang="en-ZA" sz="11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dirty="0">
                          <a:solidFill>
                            <a:srgbClr val="000000"/>
                          </a:solidFill>
                          <a:latin typeface="Century Gothic"/>
                          <a:ea typeface="Times New Roman"/>
                          <a:cs typeface="Times New Roman"/>
                        </a:rPr>
                        <a:t> </a:t>
                      </a:r>
                      <a:endParaRPr lang="en-ZA" sz="1100" dirty="0">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5AB9CBCF-2C80-47CE-B879-9D17AAB18B7F}" type="slidenum">
              <a:rPr lang="en-US" smtClean="0"/>
              <a:pPr/>
              <a:t>11</a:t>
            </a:fld>
            <a:endParaRPr lang="en-US"/>
          </a:p>
        </p:txBody>
      </p:sp>
      <p:sp>
        <p:nvSpPr>
          <p:cNvPr id="34817" name="Rectangle 1"/>
          <p:cNvSpPr>
            <a:spLocks noChangeArrowheads="1"/>
          </p:cNvSpPr>
          <p:nvPr/>
        </p:nvSpPr>
        <p:spPr bwMode="auto">
          <a:xfrm rot="10800000" flipV="1">
            <a:off x="251520" y="3929953"/>
            <a:ext cx="83529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GB" sz="1600" dirty="0">
                <a:latin typeface="Century Gothic" panose="020B0502020202020204" pitchFamily="34" charset="0"/>
              </a:rPr>
              <a:t>In terms of pricing trends, all the three retail stores envision their In-House brands growing in relation to demand. This implies that retail chain stores now focus their efforts on promoting </a:t>
            </a:r>
            <a:r>
              <a:rPr lang="en-US" sz="1600" dirty="0">
                <a:latin typeface="Century Gothic" panose="020B0502020202020204" pitchFamily="34" charset="0"/>
              </a:rPr>
              <a:t>In-House brands over all other brands. This may disadvantage Family brands and subsequently consumers. </a:t>
            </a:r>
            <a:r>
              <a:rPr lang="en-GB" sz="1600" dirty="0">
                <a:latin typeface="Century Gothic" panose="020B0502020202020204" pitchFamily="34" charset="0"/>
              </a:rPr>
              <a:t>All the retail chain stores also stated that they use mark up as a primary pricing tool.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2130247235"/>
              </p:ext>
            </p:extLst>
          </p:nvPr>
        </p:nvGraphicFramePr>
        <p:xfrm>
          <a:off x="457200" y="1600200"/>
          <a:ext cx="8229599" cy="1903984"/>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pPr>
                        <a:lnSpc>
                          <a:spcPct val="115000"/>
                        </a:lnSpc>
                      </a:pPr>
                      <a:endParaRPr lang="en-ZA" sz="1100" dirty="0">
                        <a:latin typeface="Calibri"/>
                      </a:endParaRPr>
                    </a:p>
                  </a:txBody>
                  <a:tcPr marL="68580" marR="68580" marT="0" marB="0" anchor="b"/>
                </a:tc>
                <a:tc>
                  <a:txBody>
                    <a:bodyPr/>
                    <a:lstStyle/>
                    <a:p>
                      <a:pPr>
                        <a:lnSpc>
                          <a:spcPct val="115000"/>
                        </a:lnSpc>
                        <a:spcAft>
                          <a:spcPts val="0"/>
                        </a:spcAft>
                      </a:pPr>
                      <a:r>
                        <a:rPr lang="en-GB" sz="11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gridSpan="5">
                  <a:txBody>
                    <a:bodyPr/>
                    <a:lstStyle/>
                    <a:p>
                      <a:pPr algn="ctr">
                        <a:lnSpc>
                          <a:spcPct val="115000"/>
                        </a:lnSpc>
                        <a:spcAft>
                          <a:spcPts val="0"/>
                        </a:spcAft>
                      </a:pPr>
                      <a:r>
                        <a:rPr lang="en-GB" sz="1200" b="1" dirty="0">
                          <a:solidFill>
                            <a:srgbClr val="000000"/>
                          </a:solidFill>
                          <a:latin typeface="Century Gothic"/>
                          <a:ea typeface="Times New Roman"/>
                          <a:cs typeface="Times New Roman"/>
                        </a:rPr>
                        <a:t> Pricing on In-House brands</a:t>
                      </a:r>
                      <a:endParaRPr lang="en-ZA" sz="1100" dirty="0">
                        <a:latin typeface="Calibri"/>
                        <a:ea typeface="Calibri"/>
                        <a:cs typeface="Times New Roman"/>
                      </a:endParaRPr>
                    </a:p>
                  </a:txBody>
                  <a:tcPr marL="68580" marR="68580"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70840">
                <a:tc>
                  <a:txBody>
                    <a:bodyPr/>
                    <a:lstStyle/>
                    <a:p>
                      <a:pPr>
                        <a:lnSpc>
                          <a:spcPct val="115000"/>
                        </a:lnSpc>
                        <a:spcAft>
                          <a:spcPts val="0"/>
                        </a:spcAft>
                      </a:pPr>
                      <a:r>
                        <a:rPr lang="en-GB" sz="1200" b="1">
                          <a:solidFill>
                            <a:srgbClr val="000000"/>
                          </a:solidFill>
                          <a:latin typeface="Century Gothic"/>
                          <a:ea typeface="Times New Roman"/>
                          <a:cs typeface="Times New Roman"/>
                        </a:rPr>
                        <a:t>Est. Name</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b="1">
                          <a:solidFill>
                            <a:srgbClr val="000000"/>
                          </a:solidFill>
                          <a:latin typeface="Century Gothic"/>
                          <a:ea typeface="Times New Roman"/>
                          <a:cs typeface="Times New Roman"/>
                        </a:rPr>
                        <a:t>In-house Cheaper</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b="1">
                          <a:solidFill>
                            <a:srgbClr val="000000"/>
                          </a:solidFill>
                          <a:latin typeface="Century Gothic"/>
                          <a:ea typeface="Times New Roman"/>
                          <a:cs typeface="Times New Roman"/>
                        </a:rPr>
                        <a:t>Economies of Scale</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b="1">
                          <a:solidFill>
                            <a:srgbClr val="000000"/>
                          </a:solidFill>
                          <a:latin typeface="Century Gothic"/>
                          <a:ea typeface="Times New Roman"/>
                          <a:cs typeface="Times New Roman"/>
                        </a:rPr>
                        <a:t>Efficiency</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b="1">
                          <a:solidFill>
                            <a:srgbClr val="000000"/>
                          </a:solidFill>
                          <a:latin typeface="Century Gothic"/>
                          <a:ea typeface="Times New Roman"/>
                          <a:cs typeface="Times New Roman"/>
                        </a:rPr>
                        <a:t>Vertical Integration</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b="1">
                          <a:solidFill>
                            <a:srgbClr val="000000"/>
                          </a:solidFill>
                          <a:latin typeface="Century Gothic"/>
                          <a:ea typeface="Times New Roman"/>
                          <a:cs typeface="Times New Roman"/>
                        </a:rPr>
                        <a:t>Shelving</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b="1">
                          <a:solidFill>
                            <a:srgbClr val="000000"/>
                          </a:solidFill>
                          <a:latin typeface="Century Gothic"/>
                          <a:ea typeface="Times New Roman"/>
                          <a:cs typeface="Times New Roman"/>
                        </a:rPr>
                        <a:t>Advertising</a:t>
                      </a:r>
                      <a:endParaRPr lang="en-ZA" sz="1100">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370840">
                <a:tc>
                  <a:txBody>
                    <a:bodyPr/>
                    <a:lstStyle/>
                    <a:p>
                      <a:pPr>
                        <a:lnSpc>
                          <a:spcPct val="115000"/>
                        </a:lnSpc>
                        <a:spcAft>
                          <a:spcPts val="0"/>
                        </a:spcAft>
                      </a:pPr>
                      <a:r>
                        <a:rPr lang="en-GB" sz="1200" dirty="0">
                          <a:solidFill>
                            <a:srgbClr val="000000"/>
                          </a:solidFill>
                          <a:latin typeface="Century Gothic"/>
                          <a:ea typeface="Times New Roman"/>
                          <a:cs typeface="Times New Roman"/>
                        </a:rPr>
                        <a:t>Retailer 1</a:t>
                      </a:r>
                      <a:endParaRPr lang="en-ZA" sz="1100" dirty="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Yes</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370840">
                <a:tc>
                  <a:txBody>
                    <a:bodyPr/>
                    <a:lstStyle/>
                    <a:p>
                      <a:pPr>
                        <a:lnSpc>
                          <a:spcPct val="115000"/>
                        </a:lnSpc>
                        <a:spcAft>
                          <a:spcPts val="0"/>
                        </a:spcAft>
                      </a:pPr>
                      <a:r>
                        <a:rPr lang="en-GB" sz="1200" dirty="0">
                          <a:solidFill>
                            <a:srgbClr val="000000"/>
                          </a:solidFill>
                          <a:latin typeface="Century Gothic"/>
                          <a:ea typeface="Times New Roman"/>
                          <a:cs typeface="Times New Roman"/>
                        </a:rPr>
                        <a:t>Retailer 2</a:t>
                      </a:r>
                      <a:endParaRPr lang="en-ZA" sz="1100" dirty="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Yes</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370840">
                <a:tc>
                  <a:txBody>
                    <a:bodyPr/>
                    <a:lstStyle/>
                    <a:p>
                      <a:pPr>
                        <a:lnSpc>
                          <a:spcPct val="115000"/>
                        </a:lnSpc>
                        <a:spcAft>
                          <a:spcPts val="0"/>
                        </a:spcAft>
                      </a:pPr>
                      <a:r>
                        <a:rPr lang="en-GB" sz="1200" dirty="0">
                          <a:solidFill>
                            <a:srgbClr val="000000"/>
                          </a:solidFill>
                          <a:latin typeface="Century Gothic"/>
                          <a:ea typeface="Times New Roman"/>
                          <a:cs typeface="Times New Roman"/>
                        </a:rPr>
                        <a:t>Retailer 3</a:t>
                      </a:r>
                      <a:endParaRPr lang="en-ZA" sz="1100" dirty="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Yes</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tc>
                  <a:txBody>
                    <a:bodyPr/>
                    <a:lstStyle/>
                    <a:p>
                      <a:pPr algn="ctr">
                        <a:lnSpc>
                          <a:spcPct val="115000"/>
                        </a:lnSpc>
                        <a:spcAft>
                          <a:spcPts val="0"/>
                        </a:spcAft>
                      </a:pPr>
                      <a:r>
                        <a:rPr lang="en-GB" sz="1200">
                          <a:solidFill>
                            <a:srgbClr val="000000"/>
                          </a:solidFill>
                          <a:latin typeface="Century Gothic"/>
                          <a:ea typeface="Times New Roman"/>
                          <a:cs typeface="Times New Roman"/>
                        </a:rPr>
                        <a:t>x</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a:solidFill>
                            <a:srgbClr val="000000"/>
                          </a:solidFill>
                          <a:latin typeface="Century Gothic"/>
                          <a:ea typeface="Times New Roman"/>
                          <a:cs typeface="Times New Roman"/>
                        </a:rPr>
                        <a:t> </a:t>
                      </a:r>
                      <a:endParaRPr lang="en-ZA" sz="1100">
                        <a:latin typeface="Calibri"/>
                        <a:ea typeface="Calibri"/>
                        <a:cs typeface="Times New Roman"/>
                      </a:endParaRPr>
                    </a:p>
                  </a:txBody>
                  <a:tcPr marL="68580" marR="68580" marT="0" marB="0" anchor="b"/>
                </a:tc>
                <a:tc>
                  <a:txBody>
                    <a:bodyPr/>
                    <a:lstStyle/>
                    <a:p>
                      <a:pPr>
                        <a:lnSpc>
                          <a:spcPct val="115000"/>
                        </a:lnSpc>
                        <a:spcAft>
                          <a:spcPts val="0"/>
                        </a:spcAft>
                      </a:pPr>
                      <a:r>
                        <a:rPr lang="en-GB" sz="1200" dirty="0">
                          <a:solidFill>
                            <a:srgbClr val="000000"/>
                          </a:solidFill>
                          <a:latin typeface="Century Gothic"/>
                          <a:ea typeface="Times New Roman"/>
                          <a:cs typeface="Times New Roman"/>
                        </a:rPr>
                        <a:t> </a:t>
                      </a:r>
                      <a:endParaRPr lang="en-ZA" sz="1100" dirty="0">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5AB9CBCF-2C80-47CE-B879-9D17AAB18B7F}" type="slidenum">
              <a:rPr lang="en-US" smtClean="0"/>
              <a:pPr/>
              <a:t>12</a:t>
            </a:fld>
            <a:endParaRPr lang="en-US"/>
          </a:p>
        </p:txBody>
      </p:sp>
      <p:sp>
        <p:nvSpPr>
          <p:cNvPr id="35841" name="Rectangle 1"/>
          <p:cNvSpPr>
            <a:spLocks noChangeArrowheads="1"/>
          </p:cNvSpPr>
          <p:nvPr/>
        </p:nvSpPr>
        <p:spPr bwMode="auto">
          <a:xfrm>
            <a:off x="539552" y="3839071"/>
            <a:ext cx="820891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Century Gothic" pitchFamily="34" charset="0"/>
                <a:ea typeface="Calibri" pitchFamily="34" charset="0"/>
                <a:cs typeface="Times New Roman" pitchFamily="18" charset="0"/>
              </a:rPr>
              <a:t>All retail stores submitted that In-House brands </a:t>
            </a:r>
            <a:r>
              <a:rPr kumimoji="0" lang="en-GB" sz="1600" b="0" i="0" u="none" strike="noStrike" cap="none" normalizeH="0" baseline="0" dirty="0">
                <a:ln>
                  <a:noFill/>
                </a:ln>
                <a:effectLst/>
                <a:latin typeface="Century Gothic" pitchFamily="34" charset="0"/>
                <a:ea typeface="Calibri" pitchFamily="34" charset="0"/>
                <a:cs typeface="Times New Roman" pitchFamily="18" charset="0"/>
              </a:rPr>
              <a:t>are generally c</a:t>
            </a:r>
            <a:r>
              <a:rPr kumimoji="0" lang="en-GB" sz="1600" b="0" i="0" u="none" strike="noStrike" cap="none" normalizeH="0" baseline="0" dirty="0">
                <a:ln>
                  <a:noFill/>
                </a:ln>
                <a:solidFill>
                  <a:schemeClr val="tx1"/>
                </a:solidFill>
                <a:effectLst/>
                <a:latin typeface="Century Gothic" pitchFamily="34" charset="0"/>
                <a:ea typeface="Calibri" pitchFamily="34" charset="0"/>
                <a:cs typeface="Times New Roman" pitchFamily="18" charset="0"/>
              </a:rPr>
              <a:t>heaper and most of them cited efficiency as the key factor that ensures lower prices. However, considering retailers bargaining and retailer power, terms of trade reached between retailers and millers also reduces retail stores</a:t>
            </a:r>
            <a:r>
              <a:rPr kumimoji="0" lang="en-GB" sz="16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n-GB" sz="1600" b="0" i="0" u="none" strike="noStrike" cap="none" normalizeH="0" baseline="0" dirty="0">
                <a:ln>
                  <a:noFill/>
                </a:ln>
                <a:solidFill>
                  <a:schemeClr val="tx1"/>
                </a:solidFill>
                <a:effectLst/>
                <a:latin typeface="Century Gothic" pitchFamily="34" charset="0"/>
                <a:ea typeface="Calibri" pitchFamily="34" charset="0"/>
                <a:cs typeface="Times New Roman" pitchFamily="18" charset="0"/>
              </a:rPr>
              <a:t> cost price. </a:t>
            </a:r>
            <a:endParaRPr kumimoji="0" lang="en-GB"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3705517799"/>
              </p:ext>
            </p:extLst>
          </p:nvPr>
        </p:nvGraphicFramePr>
        <p:xfrm>
          <a:off x="457200" y="1844824"/>
          <a:ext cx="8229600" cy="101075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05376">
                <a:tc>
                  <a:txBody>
                    <a:bodyPr/>
                    <a:lstStyle/>
                    <a:p>
                      <a:pPr algn="ctr">
                        <a:lnSpc>
                          <a:spcPct val="115000"/>
                        </a:lnSpc>
                        <a:spcAft>
                          <a:spcPts val="1000"/>
                        </a:spcAft>
                      </a:pPr>
                      <a:r>
                        <a:rPr lang="en-GB" sz="1100" b="1" dirty="0">
                          <a:solidFill>
                            <a:srgbClr val="000000"/>
                          </a:solidFill>
                          <a:latin typeface="Century Gothic"/>
                          <a:ea typeface="Times New Roman"/>
                          <a:cs typeface="Times New Roman"/>
                        </a:rPr>
                        <a:t>Miller 4 Cost Price Per 12.5 Kg </a:t>
                      </a:r>
                      <a:endParaRPr lang="en-ZA" sz="1100" dirty="0">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100" b="1" dirty="0">
                          <a:solidFill>
                            <a:srgbClr val="000000"/>
                          </a:solidFill>
                          <a:latin typeface="Century Gothic"/>
                          <a:ea typeface="Times New Roman"/>
                          <a:cs typeface="Times New Roman"/>
                        </a:rPr>
                        <a:t>Miller 3 Cost Price Per 12.5 Kg</a:t>
                      </a:r>
                      <a:endParaRPr lang="en-ZA" sz="1100" dirty="0">
                        <a:latin typeface="Calibri"/>
                        <a:ea typeface="Calibri"/>
                        <a:cs typeface="Times New Roman"/>
                      </a:endParaRPr>
                    </a:p>
                  </a:txBody>
                  <a:tcPr marL="68580" marR="68580" marT="0" marB="0" anchor="b"/>
                </a:tc>
                <a:extLst>
                  <a:ext uri="{0D108BD9-81ED-4DB2-BD59-A6C34878D82A}">
                    <a16:rowId xmlns:a16="http://schemas.microsoft.com/office/drawing/2014/main" val="10000"/>
                  </a:ext>
                </a:extLst>
              </a:tr>
              <a:tr h="505376">
                <a:tc>
                  <a:txBody>
                    <a:bodyPr/>
                    <a:lstStyle/>
                    <a:p>
                      <a:pPr algn="ctr">
                        <a:lnSpc>
                          <a:spcPct val="115000"/>
                        </a:lnSpc>
                        <a:spcAft>
                          <a:spcPts val="1000"/>
                        </a:spcAft>
                      </a:pPr>
                      <a:r>
                        <a:rPr lang="en-GB" sz="1200" b="1" dirty="0">
                          <a:solidFill>
                            <a:srgbClr val="000000"/>
                          </a:solidFill>
                          <a:latin typeface="Century Gothic"/>
                          <a:ea typeface="Times New Roman"/>
                          <a:cs typeface="Times New Roman"/>
                        </a:rPr>
                        <a:t>BWP42.66</a:t>
                      </a:r>
                      <a:endParaRPr lang="en-ZA" sz="1200" dirty="0">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100" b="1" dirty="0">
                          <a:solidFill>
                            <a:srgbClr val="000000"/>
                          </a:solidFill>
                          <a:latin typeface="Century Gothic"/>
                          <a:ea typeface="Times New Roman"/>
                          <a:cs typeface="Times New Roman"/>
                        </a:rPr>
                        <a:t>BWP44.19</a:t>
                      </a:r>
                      <a:endParaRPr lang="en-ZA" sz="1100" dirty="0">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5AB9CBCF-2C80-47CE-B879-9D17AAB18B7F}" type="slidenum">
              <a:rPr lang="en-US" smtClean="0"/>
              <a:pPr/>
              <a:t>13</a:t>
            </a:fld>
            <a:endParaRPr lang="en-US"/>
          </a:p>
        </p:txBody>
      </p:sp>
      <p:sp>
        <p:nvSpPr>
          <p:cNvPr id="36865" name="Rectangle 1"/>
          <p:cNvSpPr>
            <a:spLocks noChangeArrowheads="1"/>
          </p:cNvSpPr>
          <p:nvPr/>
        </p:nvSpPr>
        <p:spPr bwMode="auto">
          <a:xfrm>
            <a:off x="467544" y="2855576"/>
            <a:ext cx="8208912"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GB" sz="1200" b="1" i="0" u="none" strike="noStrike" cap="none" normalizeH="0" baseline="0" dirty="0">
                <a:ln>
                  <a:noFill/>
                </a:ln>
                <a:solidFill>
                  <a:schemeClr val="tx1"/>
                </a:solidFill>
                <a:effectLst/>
                <a:latin typeface="Century Gothic" pitchFamily="34" charset="0"/>
                <a:ea typeface="Calibri" pitchFamily="34" charset="0"/>
                <a:cs typeface="Times New Roman" pitchFamily="18" charset="0"/>
              </a:rPr>
              <a:t>A price analysis for the two millers showed price (cost to retailer) range for maize-meal to be between P42.66 to P44.19 per 12.5 kg bag. A threshold was derived by averaging cost prices for maize products in 2014. The figure stood at P43.42 and this was in turn compared with the previously collected retail store prices with intent to examine if the prices were competitive and not predatory.</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200" b="1" i="0" u="none" strike="noStrike" cap="none" normalizeH="0" baseline="0" dirty="0">
              <a:ln>
                <a:noFill/>
              </a:ln>
              <a:solidFill>
                <a:schemeClr val="tx1"/>
              </a:solidFill>
              <a:effectLst/>
              <a:latin typeface="Century Gothic" pitchFamily="34" charset="0"/>
              <a:ea typeface="Calibri" pitchFamily="34" charset="0"/>
              <a:cs typeface="Times New Roman" pitchFamily="18" charset="0"/>
            </a:endParaRPr>
          </a:p>
          <a:p>
            <a:pPr>
              <a:buFont typeface="Arial" pitchFamily="34" charset="0"/>
              <a:buChar char="•"/>
            </a:pPr>
            <a:r>
              <a:rPr lang="en-GB" sz="1200" b="1" dirty="0">
                <a:latin typeface="Century Gothic" pitchFamily="34" charset="0"/>
                <a:ea typeface="Calibri" pitchFamily="34" charset="0"/>
                <a:cs typeface="Times New Roman" pitchFamily="18" charset="0"/>
              </a:rPr>
              <a:t>A comparison of maize meal prices, between two retail stores In-House brands, Retailer 1 and Retailer 2 was set at P47.95 and P68.00 per 12.5kg respectively; these were found to be beyond the average cost price (of manufacturers) and therefore dispelled any indication of price predation. </a:t>
            </a:r>
          </a:p>
          <a:p>
            <a:pPr>
              <a:buFont typeface="Arial" pitchFamily="34" charset="0"/>
              <a:buChar char="•"/>
            </a:pPr>
            <a:endParaRPr lang="en-GB" sz="1200" b="1" dirty="0">
              <a:latin typeface="Century Gothic" pitchFamily="34" charset="0"/>
              <a:ea typeface="Calibri" pitchFamily="34" charset="0"/>
              <a:cs typeface="Times New Roman" pitchFamily="18" charset="0"/>
            </a:endParaRPr>
          </a:p>
          <a:p>
            <a:pPr>
              <a:buFont typeface="Arial" pitchFamily="34" charset="0"/>
              <a:buChar char="•"/>
            </a:pPr>
            <a:r>
              <a:rPr lang="en-GB" sz="1200" b="1" dirty="0">
                <a:latin typeface="Century Gothic" pitchFamily="34" charset="0"/>
                <a:ea typeface="Calibri" pitchFamily="34" charset="0"/>
                <a:cs typeface="Times New Roman" pitchFamily="18" charset="0"/>
              </a:rPr>
              <a:t>Retailer 2 priced its In-House brand 12.5 kg maize meal at P68.00 (which is 30% above the said average) but it still sold more than the cheaper Family brand (at P47.00)</a:t>
            </a:r>
            <a:r>
              <a:rPr lang="en-GB" sz="1200" b="1" dirty="0"/>
              <a:t> </a:t>
            </a:r>
            <a:r>
              <a:rPr lang="en-GB" sz="1200" b="1" dirty="0">
                <a:latin typeface="Century Gothic" pitchFamily="34" charset="0"/>
                <a:ea typeface="Calibri" pitchFamily="34" charset="0"/>
                <a:cs typeface="Times New Roman" pitchFamily="18" charset="0"/>
              </a:rPr>
              <a:t>. By observation this was due to constant availability and extreme marketing of the </a:t>
            </a:r>
            <a:r>
              <a:rPr lang="en-GB" sz="1200" b="1" dirty="0">
                <a:solidFill>
                  <a:prstClr val="black"/>
                </a:solidFill>
                <a:latin typeface="Century Gothic" pitchFamily="34" charset="0"/>
                <a:ea typeface="Calibri" pitchFamily="34" charset="0"/>
                <a:cs typeface="Times New Roman" pitchFamily="18" charset="0"/>
              </a:rPr>
              <a:t>Retailer 2 In-House </a:t>
            </a:r>
            <a:r>
              <a:rPr lang="en-GB" sz="1200" b="1" dirty="0">
                <a:latin typeface="Century Gothic" pitchFamily="34" charset="0"/>
                <a:ea typeface="Calibri" pitchFamily="34" charset="0"/>
                <a:cs typeface="Times New Roman" pitchFamily="18" charset="0"/>
              </a:rPr>
              <a:t>brand throughout the month, which effectively marginalised the available Family brand.</a:t>
            </a:r>
            <a:endParaRPr lang="en-ZA" sz="1200" b="1" dirty="0">
              <a:latin typeface="Century Gothic" pitchFamily="34" charset="0"/>
              <a:ea typeface="Calibri" pitchFamily="34" charset="0"/>
              <a:cs typeface="Times New Roman" pitchFamily="18" charset="0"/>
            </a:endParaRPr>
          </a:p>
          <a:p>
            <a:pPr>
              <a:buFont typeface="Arial" pitchFamily="34" charset="0"/>
              <a:buChar char="•"/>
            </a:pPr>
            <a:endParaRPr lang="en-ZA" sz="1200" dirty="0">
              <a:latin typeface="Century Gothic"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2051720" y="1556793"/>
            <a:ext cx="4806280" cy="246221"/>
          </a:xfrm>
          <a:prstGeom prst="rect">
            <a:avLst/>
          </a:prstGeom>
        </p:spPr>
        <p:txBody>
          <a:bodyPr wrap="square">
            <a:spAutoFit/>
          </a:bodyPr>
          <a:lstStyle/>
          <a:p>
            <a:pPr lvl="0"/>
            <a:r>
              <a:rPr lang="en-GB" sz="1000" b="1" dirty="0">
                <a:solidFill>
                  <a:prstClr val="black"/>
                </a:solidFill>
                <a:latin typeface="Century Gothic"/>
                <a:ea typeface="Calibri"/>
                <a:cs typeface="Times New Roman"/>
              </a:rPr>
              <a:t>Miller 4 and Miller 3 Average Maize Meal Price (2014)</a:t>
            </a:r>
            <a:endParaRPr lang="en-GB" sz="1000" dirty="0">
              <a:solidFill>
                <a:prstClr val="black"/>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AB9CBCF-2C80-47CE-B879-9D17AAB18B7F}" type="slidenum">
              <a:rPr lang="en-US" smtClean="0"/>
              <a:pPr/>
              <a:t>14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2957251"/>
              </p:ext>
            </p:extLst>
          </p:nvPr>
        </p:nvGraphicFramePr>
        <p:xfrm>
          <a:off x="457200" y="1600201"/>
          <a:ext cx="8229600" cy="3412976"/>
        </p:xfrm>
        <a:graphic>
          <a:graphicData uri="http://schemas.openxmlformats.org/drawingml/2006/chart">
            <c:chart xmlns:c="http://schemas.openxmlformats.org/drawingml/2006/chart" xmlns:r="http://schemas.openxmlformats.org/officeDocument/2006/relationships" r:id="rId7"/>
          </a:graphicData>
        </a:graphic>
      </p:graphicFrame>
      <p:sp>
        <p:nvSpPr>
          <p:cNvPr id="37889" name="Rectangle 1"/>
          <p:cNvSpPr>
            <a:spLocks noChangeArrowheads="1"/>
          </p:cNvSpPr>
          <p:nvPr/>
        </p:nvSpPr>
        <p:spPr bwMode="auto">
          <a:xfrm>
            <a:off x="395536" y="4394230"/>
            <a:ext cx="83529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Century Gothic" pitchFamily="34" charset="0"/>
                <a:ea typeface="Calibri" pitchFamily="34" charset="0"/>
                <a:cs typeface="Times New Roman" pitchFamily="18" charset="0"/>
              </a:rPr>
              <a:t>This</a:t>
            </a:r>
            <a:r>
              <a:rPr kumimoji="0" lang="en-GB" sz="1600" b="0" i="0" u="none" strike="noStrike" cap="none" normalizeH="0" dirty="0">
                <a:ln>
                  <a:noFill/>
                </a:ln>
                <a:solidFill>
                  <a:schemeClr val="tx1"/>
                </a:solidFill>
                <a:effectLst/>
                <a:latin typeface="Century Gothic" pitchFamily="34" charset="0"/>
                <a:ea typeface="Calibri" pitchFamily="34" charset="0"/>
                <a:cs typeface="Times New Roman" pitchFamily="18" charset="0"/>
              </a:rPr>
              <a:t> c</a:t>
            </a:r>
            <a:r>
              <a:rPr kumimoji="0" lang="en-GB" sz="1600" b="0" i="0" u="none" strike="noStrike" cap="none" normalizeH="0" baseline="0" dirty="0">
                <a:ln>
                  <a:noFill/>
                </a:ln>
                <a:solidFill>
                  <a:schemeClr val="tx1"/>
                </a:solidFill>
                <a:effectLst/>
                <a:latin typeface="Century Gothic" pitchFamily="34" charset="0"/>
                <a:ea typeface="Calibri" pitchFamily="34" charset="0"/>
                <a:cs typeface="Times New Roman" pitchFamily="18" charset="0"/>
              </a:rPr>
              <a:t>hart illustrates a steady decrease in shelf prices for maize meal products over the recorded three year period for Retailer</a:t>
            </a:r>
            <a:r>
              <a:rPr kumimoji="0" lang="en-GB" sz="1600" b="0" i="0" u="none" strike="noStrike" cap="none" normalizeH="0" dirty="0">
                <a:ln>
                  <a:noFill/>
                </a:ln>
                <a:solidFill>
                  <a:schemeClr val="tx1"/>
                </a:solidFill>
                <a:effectLst/>
                <a:latin typeface="Century Gothic" pitchFamily="34" charset="0"/>
                <a:ea typeface="Calibri" pitchFamily="34" charset="0"/>
                <a:cs typeface="Times New Roman" pitchFamily="18" charset="0"/>
              </a:rPr>
              <a:t> 1</a:t>
            </a:r>
            <a:r>
              <a:rPr kumimoji="0" lang="en-GB" sz="1600" b="0" i="0" u="none" strike="noStrike" cap="none" normalizeH="0" baseline="0" dirty="0">
                <a:ln>
                  <a:noFill/>
                </a:ln>
                <a:solidFill>
                  <a:schemeClr val="tx1"/>
                </a:solidFill>
                <a:effectLst/>
                <a:latin typeface="Century Gothic" pitchFamily="34" charset="0"/>
                <a:ea typeface="Calibri" pitchFamily="34" charset="0"/>
                <a:cs typeface="Times New Roman" pitchFamily="18" charset="0"/>
              </a:rPr>
              <a:t>. In-House brands here show a parallel decrease in price compared to Family brands.</a:t>
            </a:r>
            <a:endParaRPr kumimoji="0" lang="en-GB"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AB9CBCF-2C80-47CE-B879-9D17AAB18B7F}" type="slidenum">
              <a:rPr lang="en-US" smtClean="0"/>
              <a:pPr/>
              <a:t>15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9605278"/>
              </p:ext>
            </p:extLst>
          </p:nvPr>
        </p:nvGraphicFramePr>
        <p:xfrm>
          <a:off x="457200" y="1600201"/>
          <a:ext cx="8229600" cy="2404864"/>
        </p:xfrm>
        <a:graphic>
          <a:graphicData uri="http://schemas.openxmlformats.org/drawingml/2006/chart">
            <c:chart xmlns:c="http://schemas.openxmlformats.org/drawingml/2006/chart" xmlns:r="http://schemas.openxmlformats.org/officeDocument/2006/relationships" r:id="rId7"/>
          </a:graphicData>
        </a:graphic>
      </p:graphicFrame>
      <p:sp>
        <p:nvSpPr>
          <p:cNvPr id="38913" name="Rectangle 1"/>
          <p:cNvSpPr>
            <a:spLocks noChangeArrowheads="1"/>
          </p:cNvSpPr>
          <p:nvPr/>
        </p:nvSpPr>
        <p:spPr bwMode="auto">
          <a:xfrm>
            <a:off x="755576" y="4127104"/>
            <a:ext cx="7200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Century Gothic" pitchFamily="34" charset="0"/>
                <a:ea typeface="Calibri" pitchFamily="34" charset="0"/>
                <a:cs typeface="Times New Roman" pitchFamily="18" charset="0"/>
              </a:rPr>
              <a:t>This chart illustrates the increase in shelf price for maize meal products over the observed three (3) year period for</a:t>
            </a:r>
            <a:r>
              <a:rPr kumimoji="0" lang="en-GB" sz="1600" b="0" i="0" u="none" strike="noStrike" cap="none" normalizeH="0" dirty="0">
                <a:ln>
                  <a:noFill/>
                </a:ln>
                <a:solidFill>
                  <a:schemeClr val="tx1"/>
                </a:solidFill>
                <a:effectLst/>
                <a:latin typeface="Century Gothic" pitchFamily="34" charset="0"/>
                <a:ea typeface="Calibri" pitchFamily="34" charset="0"/>
                <a:cs typeface="Times New Roman" pitchFamily="18" charset="0"/>
              </a:rPr>
              <a:t> R</a:t>
            </a:r>
            <a:r>
              <a:rPr kumimoji="0" lang="en-GB" sz="1600" b="0" i="0" u="none" strike="noStrike" cap="none" normalizeH="0" baseline="0" dirty="0">
                <a:ln>
                  <a:noFill/>
                </a:ln>
                <a:solidFill>
                  <a:schemeClr val="tx1"/>
                </a:solidFill>
                <a:effectLst/>
                <a:latin typeface="Century Gothic" pitchFamily="34" charset="0"/>
                <a:ea typeface="Calibri" pitchFamily="34" charset="0"/>
                <a:cs typeface="Times New Roman" pitchFamily="18" charset="0"/>
              </a:rPr>
              <a:t>etailer 2 chain stores. In-House brands show a constant increase in price while Family brands generally decrease over the same period.</a:t>
            </a:r>
            <a:endParaRPr kumimoji="0" lang="en-GB"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fontScale="70000" lnSpcReduction="20000"/>
          </a:bodyPr>
          <a:lstStyle/>
          <a:p>
            <a:pPr algn="just"/>
            <a:r>
              <a:rPr lang="en-GB" dirty="0"/>
              <a:t>In terms of volumes, the In-House brand consistently sells more than any other brand, and in the year 2014, it accounted 69.32% of total sales of maize meal products.</a:t>
            </a:r>
          </a:p>
          <a:p>
            <a:pPr marL="0" indent="0" algn="just">
              <a:buNone/>
            </a:pPr>
            <a:endParaRPr lang="en-GB" dirty="0"/>
          </a:p>
          <a:p>
            <a:pPr algn="just"/>
            <a:r>
              <a:rPr lang="en-GB" dirty="0"/>
              <a:t>One can infer that an increase in the price of the Retailer 2 In-House brand maize meal does not affect its demand. This price increase that does not affect the quantity demanded (commodity of a similar quality) defies the basic laws of demand and supply if there is a perfect substitute that is competitively priced.</a:t>
            </a:r>
          </a:p>
          <a:p>
            <a:pPr marL="0" indent="0" algn="just">
              <a:buNone/>
            </a:pPr>
            <a:r>
              <a:rPr lang="en-GB" dirty="0"/>
              <a:t> </a:t>
            </a:r>
          </a:p>
          <a:p>
            <a:pPr algn="just"/>
            <a:r>
              <a:rPr lang="en-GB" dirty="0"/>
              <a:t>Interviews show that, retailers may purchase Family brands that are substitutes for In-House brands but not necessarily afford them (Family brands) enough shelf space that is comparative to their own brands. </a:t>
            </a:r>
            <a:endParaRPr lang="en-ZA" dirty="0"/>
          </a:p>
          <a:p>
            <a:endParaRPr lang="en-ZA" dirty="0"/>
          </a:p>
        </p:txBody>
      </p:sp>
      <p:sp>
        <p:nvSpPr>
          <p:cNvPr id="4" name="Slide Number Placeholder 3"/>
          <p:cNvSpPr>
            <a:spLocks noGrp="1"/>
          </p:cNvSpPr>
          <p:nvPr>
            <p:ph type="sldNum" sz="quarter" idx="12"/>
          </p:nvPr>
        </p:nvSpPr>
        <p:spPr/>
        <p:txBody>
          <a:bodyPr/>
          <a:lstStyle/>
          <a:p>
            <a:fld id="{5AB9CBCF-2C80-47CE-B879-9D17AAB18B7F}"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57200" y="1484784"/>
            <a:ext cx="8229600" cy="4641379"/>
          </a:xfrm>
        </p:spPr>
        <p:txBody>
          <a:bodyPr>
            <a:normAutofit fontScale="40000" lnSpcReduction="20000"/>
          </a:bodyPr>
          <a:lstStyle/>
          <a:p>
            <a:pPr lvl="0"/>
            <a:endParaRPr lang="en-ZA" dirty="0"/>
          </a:p>
          <a:p>
            <a:pPr lvl="0"/>
            <a:endParaRPr lang="en-ZA" dirty="0"/>
          </a:p>
          <a:p>
            <a:pPr lvl="0" algn="just"/>
            <a:r>
              <a:rPr lang="en-ZA" sz="3500" dirty="0"/>
              <a:t>Possible Indicators of Abuse of Dominance</a:t>
            </a:r>
          </a:p>
          <a:p>
            <a:pPr marL="0" lvl="0" indent="0" algn="just">
              <a:buNone/>
            </a:pPr>
            <a:endParaRPr lang="en-ZA" sz="3500" dirty="0"/>
          </a:p>
          <a:p>
            <a:pPr lvl="0" algn="just"/>
            <a:r>
              <a:rPr lang="en-GB" sz="3500" dirty="0"/>
              <a:t>Through the control of product volumes and shelve space, which translates to retail power (having to control which products are available to consumers),retail stores may inundate shelves with In-House brands thus foreclosing Family brands and effectively limiting consumer choice. </a:t>
            </a:r>
          </a:p>
          <a:p>
            <a:pPr marL="0" lvl="0" indent="0" algn="just">
              <a:buNone/>
            </a:pPr>
            <a:endParaRPr lang="en-GB" sz="3500" dirty="0"/>
          </a:p>
          <a:p>
            <a:pPr lvl="0" algn="just"/>
            <a:r>
              <a:rPr lang="en-GB" sz="3500" dirty="0"/>
              <a:t>This may in turn lead to consumers being charged excessive prices on In-House brands (in long the run) as they will (In-House) have minimal rivalry on the shelves. </a:t>
            </a:r>
          </a:p>
          <a:p>
            <a:pPr marL="0" lvl="0" indent="0" algn="just">
              <a:buNone/>
            </a:pPr>
            <a:endParaRPr lang="en-GB" sz="3500" dirty="0"/>
          </a:p>
          <a:p>
            <a:pPr lvl="0" algn="just"/>
            <a:r>
              <a:rPr lang="en-GB" sz="3500" dirty="0"/>
              <a:t>Through the scrutiny of local retail stores monthly promotional sale pamphlets, In-House brands are the more prominent products highlighted. In-fact some of the retail stores predominantly advertise In-House brands during their mid-month sales promotion.</a:t>
            </a:r>
          </a:p>
          <a:p>
            <a:pPr marL="0" lvl="0" indent="0" algn="just">
              <a:buNone/>
            </a:pPr>
            <a:endParaRPr lang="en-ZA" sz="3500" dirty="0"/>
          </a:p>
          <a:p>
            <a:pPr lvl="0" algn="just"/>
            <a:r>
              <a:rPr lang="en-GB" sz="3500" dirty="0"/>
              <a:t>Some retail stores may opt to vertically integrate backwards into manufacturing of In-House brands. This they can do by foreclosing or weakening competition in the upstream market (manufacturers).</a:t>
            </a:r>
          </a:p>
          <a:p>
            <a:pPr marL="0" lvl="0" indent="0" algn="just">
              <a:buNone/>
            </a:pPr>
            <a:endParaRPr lang="en-ZA" sz="3500" dirty="0"/>
          </a:p>
          <a:p>
            <a:pPr algn="just"/>
            <a:r>
              <a:rPr lang="en-GB" sz="3500" dirty="0"/>
              <a:t>All the three manufacturers interviewed reported that retailers use late payments, threats to delist, swell allowance (mainly) and other terms of trade and this negatively affects manufacturers (Family brands).</a:t>
            </a:r>
            <a:endParaRPr lang="en-ZA" sz="3500" dirty="0"/>
          </a:p>
          <a:p>
            <a:endParaRPr lang="en-ZA" dirty="0"/>
          </a:p>
        </p:txBody>
      </p:sp>
      <p:sp>
        <p:nvSpPr>
          <p:cNvPr id="4" name="Slide Number Placeholder 3"/>
          <p:cNvSpPr>
            <a:spLocks noGrp="1"/>
          </p:cNvSpPr>
          <p:nvPr>
            <p:ph type="sldNum" sz="quarter" idx="12"/>
          </p:nvPr>
        </p:nvSpPr>
        <p:spPr/>
        <p:txBody>
          <a:bodyPr/>
          <a:lstStyle/>
          <a:p>
            <a:fld id="{5AB9CBCF-2C80-47CE-B879-9D17AAB18B7F}"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AB9CBCF-2C80-47CE-B879-9D17AAB18B7F}" type="slidenum">
              <a:rPr lang="en-US" smtClean="0"/>
              <a:pPr/>
              <a:t>18</a:t>
            </a:fld>
            <a:endParaRPr lang="en-US"/>
          </a:p>
        </p:txBody>
      </p:sp>
      <p:sp>
        <p:nvSpPr>
          <p:cNvPr id="7" name="AutoShape 21"/>
          <p:cNvSpPr>
            <a:spLocks noGrp="1" noChangeArrowheads="1"/>
          </p:cNvSpPr>
          <p:nvPr>
            <p:ph idx="1"/>
          </p:nvPr>
        </p:nvSpPr>
        <p:spPr bwMode="auto">
          <a:xfrm>
            <a:off x="5292080" y="1600201"/>
            <a:ext cx="2573903" cy="2044823"/>
          </a:xfrm>
          <a:prstGeom prst="upArrow">
            <a:avLst>
              <a:gd name="adj1" fmla="val 50000"/>
              <a:gd name="adj2" fmla="val 25000"/>
            </a:avLst>
          </a:prstGeom>
          <a:gradFill rotWithShape="0">
            <a:gsLst>
              <a:gs pos="0">
                <a:schemeClr val="accent2">
                  <a:lumMod val="60000"/>
                  <a:lumOff val="40000"/>
                </a:schemeClr>
              </a:gs>
              <a:gs pos="50000">
                <a:schemeClr val="accent2">
                  <a:lumMod val="100000"/>
                  <a:lumOff val="0"/>
                </a:schemeClr>
              </a:gs>
              <a:gs pos="100000">
                <a:schemeClr val="accent2">
                  <a:lumMod val="60000"/>
                  <a:lumOff val="40000"/>
                </a:schemeClr>
              </a:gs>
            </a:gsLst>
            <a:lin ang="5400000" scaled="1"/>
          </a:gradFill>
          <a:ln w="12700">
            <a:solidFill>
              <a:schemeClr val="accent2">
                <a:lumMod val="100000"/>
                <a:lumOff val="0"/>
              </a:schemeClr>
            </a:solidFill>
            <a:miter lim="800000"/>
            <a:headEnd/>
            <a:tailEnd/>
          </a:ln>
          <a:effectLst>
            <a:outerShdw dist="28398" dir="3806097" algn="ctr" rotWithShape="0">
              <a:schemeClr val="accent2">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n-ZA" sz="900" b="1" dirty="0">
                <a:latin typeface="Century Gothic"/>
                <a:ea typeface="Calibri"/>
                <a:cs typeface="Times New Roman"/>
              </a:rPr>
              <a:t>Increased Capacity:</a:t>
            </a:r>
            <a:endParaRPr lang="en-GB" sz="900" dirty="0">
              <a:latin typeface="Calibri"/>
              <a:ea typeface="Calibri"/>
              <a:cs typeface="Times New Roman"/>
            </a:endParaRPr>
          </a:p>
          <a:p>
            <a:pPr>
              <a:lnSpc>
                <a:spcPct val="115000"/>
              </a:lnSpc>
              <a:spcAft>
                <a:spcPts val="1000"/>
              </a:spcAft>
            </a:pPr>
            <a:r>
              <a:rPr lang="en-ZA" sz="900" dirty="0">
                <a:latin typeface="Century Gothic"/>
                <a:ea typeface="Calibri"/>
                <a:cs typeface="Times New Roman"/>
              </a:rPr>
              <a:t>Extra investment to produce In-house brands. These costs need to be recovered</a:t>
            </a:r>
            <a:endParaRPr lang="en-GB" sz="900" dirty="0">
              <a:latin typeface="Calibri"/>
              <a:ea typeface="Calibri"/>
              <a:cs typeface="Times New Roman"/>
            </a:endParaRPr>
          </a:p>
          <a:p>
            <a:endParaRPr lang="en-GB" dirty="0"/>
          </a:p>
        </p:txBody>
      </p:sp>
      <p:sp>
        <p:nvSpPr>
          <p:cNvPr id="8" name="AutoShape 20"/>
          <p:cNvSpPr>
            <a:spLocks noChangeArrowheads="1"/>
          </p:cNvSpPr>
          <p:nvPr/>
        </p:nvSpPr>
        <p:spPr bwMode="auto">
          <a:xfrm>
            <a:off x="5724128" y="3770953"/>
            <a:ext cx="2141855" cy="1746279"/>
          </a:xfrm>
          <a:prstGeom prst="upArrow">
            <a:avLst>
              <a:gd name="adj1" fmla="val 50000"/>
              <a:gd name="adj2" fmla="val 25000"/>
            </a:avLst>
          </a:prstGeom>
          <a:gradFill rotWithShape="0">
            <a:gsLst>
              <a:gs pos="0">
                <a:srgbClr val="4BACC6">
                  <a:lumMod val="60000"/>
                  <a:lumOff val="40000"/>
                </a:srgbClr>
              </a:gs>
              <a:gs pos="50000">
                <a:srgbClr val="4BACC6">
                  <a:lumMod val="100000"/>
                  <a:lumOff val="0"/>
                </a:srgbClr>
              </a:gs>
              <a:gs pos="100000">
                <a:srgbClr val="4BACC6">
                  <a:lumMod val="60000"/>
                  <a:lumOff val="40000"/>
                </a:srgbClr>
              </a:gs>
            </a:gsLst>
            <a:lin ang="5400000" scaled="1"/>
          </a:gradFill>
          <a:ln w="12700">
            <a:solidFill>
              <a:srgbClr val="4BACC6">
                <a:lumMod val="100000"/>
                <a:lumOff val="0"/>
              </a:srgbClr>
            </a:solidFill>
            <a:miter lim="800000"/>
            <a:headEnd/>
            <a:tailEnd/>
          </a:ln>
          <a:effectLst>
            <a:outerShdw dist="28398" dir="3806097" algn="ctr" rotWithShape="0">
              <a:srgbClr val="4BACC6">
                <a:lumMod val="50000"/>
                <a:lumOff val="0"/>
              </a:srgbClr>
            </a:outerShdw>
          </a:effectLst>
        </p:spPr>
        <p:txBody>
          <a:bodyPr rot="0" vert="horz" wrap="square" lIns="91440" tIns="45720" rIns="91440" bIns="45720" anchor="t" anchorCtr="0" upright="1">
            <a:noAutofit/>
          </a:bodyPr>
          <a:lstStyle/>
          <a:p>
            <a:pPr>
              <a:lnSpc>
                <a:spcPct val="115000"/>
              </a:lnSpc>
              <a:spcAft>
                <a:spcPts val="1000"/>
              </a:spcAft>
            </a:pPr>
            <a:r>
              <a:rPr lang="en-ZA" sz="900" b="1" dirty="0">
                <a:latin typeface="Century Gothic"/>
                <a:ea typeface="Calibri"/>
                <a:cs typeface="Times New Roman"/>
              </a:rPr>
              <a:t>Capacity</a:t>
            </a:r>
            <a:r>
              <a:rPr lang="en-ZA" sz="900" dirty="0">
                <a:latin typeface="Century Gothic"/>
                <a:ea typeface="Calibri"/>
                <a:cs typeface="Times New Roman"/>
              </a:rPr>
              <a:t> needs to increase. Extra inputs required to produce In-House brands. (Capital, staff, equipment)</a:t>
            </a:r>
            <a:endParaRPr lang="en-GB" sz="900" dirty="0">
              <a:ea typeface="Calibri"/>
              <a:cs typeface="Times New Roman"/>
            </a:endParaRPr>
          </a:p>
        </p:txBody>
      </p:sp>
      <p:sp>
        <p:nvSpPr>
          <p:cNvPr id="9" name="AutoShape 19"/>
          <p:cNvSpPr>
            <a:spLocks noChangeArrowheads="1"/>
          </p:cNvSpPr>
          <p:nvPr/>
        </p:nvSpPr>
        <p:spPr bwMode="auto">
          <a:xfrm>
            <a:off x="1763688" y="3789040"/>
            <a:ext cx="2141855" cy="1728192"/>
          </a:xfrm>
          <a:prstGeom prst="upArrow">
            <a:avLst>
              <a:gd name="adj1" fmla="val 50000"/>
              <a:gd name="adj2" fmla="val 25000"/>
            </a:avLst>
          </a:prstGeom>
          <a:gradFill rotWithShape="0">
            <a:gsLst>
              <a:gs pos="0">
                <a:srgbClr val="4BACC6">
                  <a:lumMod val="60000"/>
                  <a:lumOff val="40000"/>
                </a:srgbClr>
              </a:gs>
              <a:gs pos="50000">
                <a:srgbClr val="4BACC6">
                  <a:lumMod val="100000"/>
                  <a:lumOff val="0"/>
                </a:srgbClr>
              </a:gs>
              <a:gs pos="100000">
                <a:srgbClr val="4BACC6">
                  <a:lumMod val="60000"/>
                  <a:lumOff val="40000"/>
                </a:srgbClr>
              </a:gs>
            </a:gsLst>
            <a:lin ang="5400000" scaled="1"/>
          </a:gradFill>
          <a:ln w="12700">
            <a:solidFill>
              <a:srgbClr val="4BACC6">
                <a:lumMod val="100000"/>
                <a:lumOff val="0"/>
              </a:srgbClr>
            </a:solidFill>
            <a:miter lim="800000"/>
            <a:headEnd/>
            <a:tailEnd/>
          </a:ln>
          <a:effectLst>
            <a:outerShdw dist="28398" dir="3806097" algn="ctr" rotWithShape="0">
              <a:srgbClr val="4BACC6">
                <a:lumMod val="50000"/>
                <a:lumOff val="0"/>
              </a:srgbClr>
            </a:outerShdw>
          </a:effectLst>
        </p:spPr>
        <p:txBody>
          <a:bodyPr rot="0" vert="horz" wrap="square" lIns="91440" tIns="45720" rIns="91440" bIns="45720" anchor="t" anchorCtr="0" upright="1">
            <a:noAutofit/>
          </a:bodyPr>
          <a:lstStyle/>
          <a:p>
            <a:pPr>
              <a:lnSpc>
                <a:spcPct val="115000"/>
              </a:lnSpc>
              <a:spcAft>
                <a:spcPts val="1000"/>
              </a:spcAft>
            </a:pPr>
            <a:r>
              <a:rPr lang="en-ZA" sz="1200" b="1" dirty="0">
                <a:latin typeface="Century Gothic"/>
                <a:ea typeface="Calibri"/>
                <a:cs typeface="Times New Roman"/>
              </a:rPr>
              <a:t>Optimal capacity:</a:t>
            </a:r>
            <a:r>
              <a:rPr lang="en-ZA" sz="1200" dirty="0">
                <a:latin typeface="Century Gothic"/>
                <a:ea typeface="Calibri"/>
                <a:cs typeface="Times New Roman"/>
              </a:rPr>
              <a:t> optimal use of all production inputs</a:t>
            </a:r>
            <a:endParaRPr lang="en-GB" sz="1200" dirty="0">
              <a:ea typeface="Calibri"/>
              <a:cs typeface="Times New Roman"/>
            </a:endParaRPr>
          </a:p>
        </p:txBody>
      </p:sp>
      <p:sp>
        <p:nvSpPr>
          <p:cNvPr id="3" name="Rectangle 2"/>
          <p:cNvSpPr/>
          <p:nvPr/>
        </p:nvSpPr>
        <p:spPr>
          <a:xfrm>
            <a:off x="548615" y="1448779"/>
            <a:ext cx="4572000" cy="2322174"/>
          </a:xfrm>
          <a:prstGeom prst="rect">
            <a:avLst/>
          </a:prstGeom>
        </p:spPr>
        <p:txBody>
          <a:bodyPr>
            <a:spAutoFit/>
          </a:bodyPr>
          <a:lstStyle/>
          <a:p>
            <a:pPr algn="just">
              <a:lnSpc>
                <a:spcPct val="115000"/>
              </a:lnSpc>
              <a:spcAft>
                <a:spcPts val="1000"/>
              </a:spcAft>
            </a:pPr>
            <a:r>
              <a:rPr lang="en-ZA" dirty="0">
                <a:ea typeface="Calibri"/>
                <a:cs typeface="Times New Roman"/>
              </a:rPr>
              <a:t>As mentioned earlier, Late payments, swell allowance and other locally prevalent terms of trade put manufacturers at the mercy of retail stores. A retailer can easily pay late, return goods (swell allowance) reduce volumes ordered in order to land a manufacturer in financial constraint.</a:t>
            </a:r>
            <a:endParaRPr lang="en-GB" dirty="0">
              <a:ea typeface="Calibri"/>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fontScale="25000" lnSpcReduction="20000"/>
          </a:bodyPr>
          <a:lstStyle/>
          <a:p>
            <a:pPr algn="just"/>
            <a:r>
              <a:rPr lang="en-GB" sz="5600" dirty="0"/>
              <a:t>In a sector where terms of trade favour retailers (see table 2) there is high possibility of Abuse of Dominance by a way of foreclosure. Diagram 2 illustrates how the process may unfold. </a:t>
            </a:r>
          </a:p>
          <a:p>
            <a:pPr algn="just"/>
            <a:r>
              <a:rPr lang="en-GB" sz="5600" dirty="0"/>
              <a:t>Interviews with local manufacturers showed that retail stores increase sales output through In-House brands and after eventually vertically integrate backwards after growing the In-House brand of a particular products and eventually pull out from the supply agreement with the initial miller. </a:t>
            </a:r>
          </a:p>
          <a:p>
            <a:pPr algn="just"/>
            <a:r>
              <a:rPr lang="en-GB" sz="5600" dirty="0"/>
              <a:t>If the miller’s business was highly reliant on the production of this particular In-House brand it may struggle to rebuild its Family brand after the retail chain store decided to cut off the supply agreement and this may lead to an exit of a competitor. That is, in that instance the affected manufacturer it has not diversified and are highly dependent on the particular In-House brand, may be foreclosed.</a:t>
            </a:r>
            <a:endParaRPr lang="en-ZA" sz="5600" dirty="0"/>
          </a:p>
          <a:p>
            <a:pPr lvl="0" algn="just"/>
            <a:r>
              <a:rPr lang="en-GB" sz="5600" dirty="0"/>
              <a:t>Due to the large volumes they acquire, retail stores may use that leverage to either dictate prices or negotiate terms of trade in their favour. The study revealed that through terms of trade In-House brands are required to cost an average of 5% less than Family brands (despite the two brands costing the same). </a:t>
            </a:r>
          </a:p>
          <a:p>
            <a:pPr lvl="0" algn="just"/>
            <a:r>
              <a:rPr lang="en-GB" sz="5600" dirty="0"/>
              <a:t>This may intensify In-House brands leverage to predate on Family brands on the shelves and ultimately ensuring an effective margin squeeze. By costing less upstream (at manufacture level) In-House brand prices erode the possible margins of competing Family brands at retail level. Here retail stores hold the essential input in the form of shelf space and at that point the lower priced In-House brand may vary prices with enough leeway to squeeze the margins on Family brands.</a:t>
            </a:r>
            <a:endParaRPr lang="en-ZA" sz="5600" dirty="0"/>
          </a:p>
          <a:p>
            <a:pPr algn="just"/>
            <a:r>
              <a:rPr lang="en-GB" sz="5600" dirty="0"/>
              <a:t>A margin squeeze occurs when there is such a narrow margin between an integrated provider’s price for selling essential inputs to a rival and its downstream price that the rival cannot survive or effectively compete.</a:t>
            </a:r>
            <a:endParaRPr lang="en-ZA" sz="5600" dirty="0"/>
          </a:p>
          <a:p>
            <a:endParaRPr lang="en-ZA" dirty="0"/>
          </a:p>
        </p:txBody>
      </p:sp>
      <p:sp>
        <p:nvSpPr>
          <p:cNvPr id="4" name="Slide Number Placeholder 3"/>
          <p:cNvSpPr>
            <a:spLocks noGrp="1"/>
          </p:cNvSpPr>
          <p:nvPr>
            <p:ph type="sldNum" sz="quarter" idx="12"/>
          </p:nvPr>
        </p:nvSpPr>
        <p:spPr/>
        <p:txBody>
          <a:bodyPr/>
          <a:lstStyle/>
          <a:p>
            <a:fld id="{5AB9CBCF-2C80-47CE-B879-9D17AAB18B7F}"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entury Gothic" panose="020B0502020202020204" pitchFamily="34" charset="0"/>
              </a:rPr>
              <a:t>Presentation Outline</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5AB9CBCF-2C80-47CE-B879-9D17AAB18B7F}" type="slidenum">
              <a:rPr lang="en-US" smtClean="0"/>
              <a:pPr/>
              <a:t>2</a:t>
            </a:fld>
            <a:endParaRPr lang="en-US"/>
          </a:p>
        </p:txBody>
      </p:sp>
      <p:sp>
        <p:nvSpPr>
          <p:cNvPr id="8" name="Oval 7"/>
          <p:cNvSpPr/>
          <p:nvPr/>
        </p:nvSpPr>
        <p:spPr>
          <a:xfrm>
            <a:off x="5580112" y="2060848"/>
            <a:ext cx="2409432" cy="2088232"/>
          </a:xfrm>
          <a:prstGeom prst="ellipse">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420212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fontScale="47500" lnSpcReduction="20000"/>
          </a:bodyPr>
          <a:lstStyle/>
          <a:p>
            <a:pPr algn="just"/>
            <a:r>
              <a:rPr lang="en-GB" dirty="0"/>
              <a:t>In assessing competition issues in a Fast Moving Consumer Goods Market (FMCG), where price is a key determinant of demand and supply, the analysis was done to probe for possible anti-competitive issues that In-House brands may pose on competition.</a:t>
            </a:r>
          </a:p>
          <a:p>
            <a:pPr marL="0" indent="0" algn="just">
              <a:buNone/>
            </a:pPr>
            <a:endParaRPr lang="en-ZA" dirty="0"/>
          </a:p>
          <a:p>
            <a:pPr algn="just"/>
            <a:r>
              <a:rPr lang="en-GB" dirty="0"/>
              <a:t>It is important to note that millers are producers of both Family and In-House brands at the same cost and quality, but ultimately retail stores acquire and resell In-House brands at cheaper prices, and this is due to explicit terms of trade by retailers that dictate a lower charge on In-House brands compared to Family brands.</a:t>
            </a:r>
          </a:p>
          <a:p>
            <a:pPr algn="just"/>
            <a:r>
              <a:rPr lang="en-GB" dirty="0"/>
              <a:t>Admittedly, many factors may contribute to the eventual shelf price in retail stores but the leverage that retail stores have in terms of retailer and bargaining power is to be considered as a possible avenue to anti-competitive behaviour. </a:t>
            </a:r>
          </a:p>
          <a:p>
            <a:pPr algn="just"/>
            <a:r>
              <a:rPr lang="en-GB" dirty="0"/>
              <a:t>Retail stores also receive trade rebates on both Family and In-House brands and have the discretion to return unsold Family brands products citing consumer preference.</a:t>
            </a:r>
          </a:p>
          <a:p>
            <a:pPr algn="just"/>
            <a:r>
              <a:rPr lang="en-GB" dirty="0"/>
              <a:t>This may disadvantage manufacturers as they have no say in terms of shelf-space, volumes demanded or product mix. Whether it is intentional positioning or market forces at play, retail stores have influence and the opportunity to utilise their dominant position (within the defined relevant market)in unscrupulous manners and therefore monitoring is warranted.</a:t>
            </a:r>
            <a:endParaRPr lang="en-ZA" dirty="0"/>
          </a:p>
          <a:p>
            <a:endParaRPr lang="en-ZA" dirty="0"/>
          </a:p>
        </p:txBody>
      </p:sp>
      <p:sp>
        <p:nvSpPr>
          <p:cNvPr id="4" name="Slide Number Placeholder 3"/>
          <p:cNvSpPr>
            <a:spLocks noGrp="1"/>
          </p:cNvSpPr>
          <p:nvPr>
            <p:ph type="sldNum" sz="quarter" idx="12"/>
          </p:nvPr>
        </p:nvSpPr>
        <p:spPr/>
        <p:txBody>
          <a:bodyPr/>
          <a:lstStyle/>
          <a:p>
            <a:fld id="{5AB9CBCF-2C80-47CE-B879-9D17AAB18B7F}"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751144152"/>
              </p:ext>
            </p:extLst>
          </p:nvPr>
        </p:nvGraphicFramePr>
        <p:xfrm>
          <a:off x="457200" y="1600201"/>
          <a:ext cx="8435280" cy="4425560"/>
        </p:xfrm>
        <a:graphic>
          <a:graphicData uri="http://schemas.openxmlformats.org/drawingml/2006/table">
            <a:tbl>
              <a:tblPr firstRow="1" bandRow="1">
                <a:tableStyleId>{5C22544A-7EE6-4342-B048-85BDC9FD1C3A}</a:tableStyleId>
              </a:tblPr>
              <a:tblGrid>
                <a:gridCol w="2811760">
                  <a:extLst>
                    <a:ext uri="{9D8B030D-6E8A-4147-A177-3AD203B41FA5}">
                      <a16:colId xmlns:a16="http://schemas.microsoft.com/office/drawing/2014/main" val="20000"/>
                    </a:ext>
                  </a:extLst>
                </a:gridCol>
                <a:gridCol w="2811760">
                  <a:extLst>
                    <a:ext uri="{9D8B030D-6E8A-4147-A177-3AD203B41FA5}">
                      <a16:colId xmlns:a16="http://schemas.microsoft.com/office/drawing/2014/main" val="20001"/>
                    </a:ext>
                  </a:extLst>
                </a:gridCol>
                <a:gridCol w="2811760">
                  <a:extLst>
                    <a:ext uri="{9D8B030D-6E8A-4147-A177-3AD203B41FA5}">
                      <a16:colId xmlns:a16="http://schemas.microsoft.com/office/drawing/2014/main" val="20002"/>
                    </a:ext>
                  </a:extLst>
                </a:gridCol>
              </a:tblGrid>
              <a:tr h="219320">
                <a:tc>
                  <a:txBody>
                    <a:bodyPr/>
                    <a:lstStyle/>
                    <a:p>
                      <a:pPr>
                        <a:lnSpc>
                          <a:spcPct val="115000"/>
                        </a:lnSpc>
                        <a:spcAft>
                          <a:spcPts val="0"/>
                        </a:spcAft>
                      </a:pPr>
                      <a:r>
                        <a:rPr lang="en-GB" sz="1200" b="1" dirty="0">
                          <a:latin typeface="Century Gothic"/>
                          <a:ea typeface="Calibri"/>
                          <a:cs typeface="Times New Roman"/>
                        </a:rPr>
                        <a:t>Possible exploitable avenues</a:t>
                      </a:r>
                      <a:endParaRPr lang="en-ZA" sz="1100" dirty="0">
                        <a:latin typeface="Calibri"/>
                        <a:ea typeface="Calibri"/>
                        <a:cs typeface="Times New Roman"/>
                      </a:endParaRPr>
                    </a:p>
                  </a:txBody>
                  <a:tcPr marL="68580" marR="68580" marT="0" marB="0"/>
                </a:tc>
                <a:tc>
                  <a:txBody>
                    <a:bodyPr/>
                    <a:lstStyle/>
                    <a:p>
                      <a:pPr>
                        <a:lnSpc>
                          <a:spcPct val="115000"/>
                        </a:lnSpc>
                        <a:spcAft>
                          <a:spcPts val="0"/>
                        </a:spcAft>
                      </a:pPr>
                      <a:r>
                        <a:rPr lang="en-GB" sz="1200" b="1">
                          <a:latin typeface="Century Gothic"/>
                          <a:ea typeface="Calibri"/>
                          <a:cs typeface="Times New Roman"/>
                        </a:rPr>
                        <a:t>Recommendations</a:t>
                      </a:r>
                      <a:endParaRPr lang="en-ZA" sz="1100">
                        <a:latin typeface="Calibri"/>
                        <a:ea typeface="Calibri"/>
                        <a:cs typeface="Times New Roman"/>
                      </a:endParaRPr>
                    </a:p>
                  </a:txBody>
                  <a:tcPr marL="68580" marR="68580" marT="0" marB="0"/>
                </a:tc>
                <a:tc>
                  <a:txBody>
                    <a:bodyPr/>
                    <a:lstStyle/>
                    <a:p>
                      <a:pPr>
                        <a:lnSpc>
                          <a:spcPct val="115000"/>
                        </a:lnSpc>
                        <a:spcAft>
                          <a:spcPts val="0"/>
                        </a:spcAft>
                      </a:pPr>
                      <a:r>
                        <a:rPr lang="en-GB" sz="1200" b="1">
                          <a:latin typeface="Century Gothic"/>
                          <a:ea typeface="Calibri"/>
                          <a:cs typeface="Times New Roman"/>
                        </a:rPr>
                        <a:t>Responsibility</a:t>
                      </a:r>
                      <a:endParaRPr lang="en-ZA" sz="11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845728">
                <a:tc>
                  <a:txBody>
                    <a:bodyPr/>
                    <a:lstStyle/>
                    <a:p>
                      <a:pPr>
                        <a:lnSpc>
                          <a:spcPct val="115000"/>
                        </a:lnSpc>
                        <a:spcAft>
                          <a:spcPts val="0"/>
                        </a:spcAft>
                      </a:pPr>
                      <a:r>
                        <a:rPr lang="en-GB" sz="1200" dirty="0">
                          <a:latin typeface="Century Gothic"/>
                          <a:ea typeface="Calibri"/>
                          <a:cs typeface="Times New Roman"/>
                        </a:rPr>
                        <a:t>Abuse of Dominance where the most likely practices would be:</a:t>
                      </a:r>
                      <a:endParaRPr lang="en-ZA" sz="1100" dirty="0">
                        <a:latin typeface="Calibri"/>
                        <a:ea typeface="Calibri"/>
                        <a:cs typeface="Times New Roman"/>
                      </a:endParaRPr>
                    </a:p>
                    <a:p>
                      <a:pPr marL="342900" lvl="0" indent="-342900">
                        <a:lnSpc>
                          <a:spcPct val="115000"/>
                        </a:lnSpc>
                        <a:spcAft>
                          <a:spcPts val="0"/>
                        </a:spcAft>
                        <a:buFont typeface="Times New Roman"/>
                        <a:buChar char="•"/>
                      </a:pPr>
                      <a:r>
                        <a:rPr lang="en-GB" sz="1200" dirty="0">
                          <a:latin typeface="Century Gothic"/>
                          <a:ea typeface="Calibri"/>
                          <a:cs typeface="Times New Roman"/>
                        </a:rPr>
                        <a:t>Margin Squeeze;</a:t>
                      </a:r>
                      <a:endParaRPr lang="en-ZA" sz="1100" dirty="0">
                        <a:latin typeface="Calibri"/>
                        <a:ea typeface="Calibri"/>
                        <a:cs typeface="Times New Roman"/>
                      </a:endParaRPr>
                    </a:p>
                    <a:p>
                      <a:pPr marL="342900" lvl="0" indent="-342900">
                        <a:lnSpc>
                          <a:spcPct val="115000"/>
                        </a:lnSpc>
                        <a:spcAft>
                          <a:spcPts val="0"/>
                        </a:spcAft>
                        <a:buFont typeface="Times New Roman"/>
                        <a:buChar char="•"/>
                      </a:pPr>
                      <a:r>
                        <a:rPr lang="en-GB" sz="1200" dirty="0">
                          <a:latin typeface="Century Gothic"/>
                          <a:ea typeface="Calibri"/>
                          <a:cs typeface="Times New Roman"/>
                        </a:rPr>
                        <a:t>Dictated pricing;</a:t>
                      </a:r>
                      <a:endParaRPr lang="en-ZA" sz="1100" dirty="0">
                        <a:latin typeface="Calibri"/>
                        <a:ea typeface="Calibri"/>
                        <a:cs typeface="Times New Roman"/>
                      </a:endParaRPr>
                    </a:p>
                    <a:p>
                      <a:pPr marL="342900" lvl="0" indent="-342900">
                        <a:lnSpc>
                          <a:spcPct val="115000"/>
                        </a:lnSpc>
                        <a:spcAft>
                          <a:spcPts val="0"/>
                        </a:spcAft>
                        <a:buFont typeface="Times New Roman"/>
                        <a:buChar char="•"/>
                      </a:pPr>
                      <a:r>
                        <a:rPr lang="en-GB" sz="1200" dirty="0">
                          <a:latin typeface="Century Gothic"/>
                          <a:ea typeface="Calibri"/>
                          <a:cs typeface="Times New Roman"/>
                        </a:rPr>
                        <a:t>Foreclosure;</a:t>
                      </a:r>
                      <a:endParaRPr lang="en-ZA" sz="1100" dirty="0">
                        <a:latin typeface="Calibri"/>
                        <a:ea typeface="Calibri"/>
                        <a:cs typeface="Times New Roman"/>
                      </a:endParaRPr>
                    </a:p>
                    <a:p>
                      <a:pPr marL="342900" lvl="0" indent="-342900">
                        <a:lnSpc>
                          <a:spcPct val="115000"/>
                        </a:lnSpc>
                        <a:spcAft>
                          <a:spcPts val="0"/>
                        </a:spcAft>
                        <a:buFont typeface="Times New Roman"/>
                        <a:buChar char="•"/>
                      </a:pPr>
                      <a:r>
                        <a:rPr lang="en-GB" sz="1200" dirty="0">
                          <a:latin typeface="Century Gothic"/>
                          <a:ea typeface="Calibri"/>
                          <a:cs typeface="Times New Roman"/>
                        </a:rPr>
                        <a:t>Barriers to entry.</a:t>
                      </a:r>
                      <a:endParaRPr lang="en-ZA" sz="1100" dirty="0">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Times New Roman"/>
                        <a:buChar char="•"/>
                      </a:pPr>
                      <a:r>
                        <a:rPr lang="en-GB" sz="1200">
                          <a:latin typeface="Century Gothic"/>
                          <a:ea typeface="Calibri"/>
                          <a:cs typeface="Times New Roman"/>
                        </a:rPr>
                        <a:t>The prevalent terms of trade should be assessed to ensure a fair trade platform between retailers and manufacturers to lessen the leverage on one specific side which may lead abuse of dominance.</a:t>
                      </a:r>
                      <a:endParaRPr lang="en-ZA" sz="1100">
                        <a:latin typeface="Calibri"/>
                        <a:ea typeface="Calibri"/>
                        <a:cs typeface="Times New Roman"/>
                      </a:endParaRPr>
                    </a:p>
                    <a:p>
                      <a:pPr marL="342900" lvl="0" indent="-342900" algn="just">
                        <a:lnSpc>
                          <a:spcPct val="115000"/>
                        </a:lnSpc>
                        <a:spcAft>
                          <a:spcPts val="0"/>
                        </a:spcAft>
                        <a:buFont typeface="Times New Roman"/>
                        <a:buChar char="•"/>
                      </a:pPr>
                      <a:r>
                        <a:rPr lang="en-GB" sz="1200">
                          <a:latin typeface="Century Gothic"/>
                          <a:ea typeface="Calibri"/>
                          <a:cs typeface="Times New Roman"/>
                        </a:rPr>
                        <a:t>Government regulation can be imposed in the form of caps (maximum volume levels) per product in line with consumer preference to control the leverage retail stores have over manufacturers.</a:t>
                      </a:r>
                      <a:endParaRPr lang="en-ZA" sz="1100">
                        <a:latin typeface="Calibri"/>
                        <a:ea typeface="Calibri"/>
                        <a:cs typeface="Times New Roman"/>
                      </a:endParaRPr>
                    </a:p>
                  </a:txBody>
                  <a:tcPr marL="68580" marR="68580" marT="0" marB="0"/>
                </a:tc>
                <a:tc>
                  <a:txBody>
                    <a:bodyPr/>
                    <a:lstStyle/>
                    <a:p>
                      <a:pPr>
                        <a:lnSpc>
                          <a:spcPct val="115000"/>
                        </a:lnSpc>
                        <a:spcAft>
                          <a:spcPts val="0"/>
                        </a:spcAft>
                      </a:pPr>
                      <a:r>
                        <a:rPr lang="en-GB" sz="1200" dirty="0">
                          <a:latin typeface="Century Gothic"/>
                          <a:ea typeface="Calibri"/>
                          <a:cs typeface="Times New Roman"/>
                        </a:rPr>
                        <a:t>CA</a:t>
                      </a:r>
                      <a:endParaRPr lang="en-ZA" sz="11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212023">
                <a:tc>
                  <a:txBody>
                    <a:bodyPr/>
                    <a:lstStyle/>
                    <a:p>
                      <a:pPr>
                        <a:lnSpc>
                          <a:spcPct val="115000"/>
                        </a:lnSpc>
                        <a:spcAft>
                          <a:spcPts val="0"/>
                        </a:spcAft>
                      </a:pPr>
                      <a:r>
                        <a:rPr lang="en-GB" sz="1200">
                          <a:latin typeface="Century Gothic"/>
                          <a:ea typeface="Calibri"/>
                          <a:cs typeface="Times New Roman"/>
                        </a:rPr>
                        <a:t>Vertical or horizontal integration of retail stores.</a:t>
                      </a:r>
                      <a:endParaRPr lang="en-ZA" sz="1100">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Times New Roman"/>
                        <a:buChar char="•"/>
                      </a:pPr>
                      <a:r>
                        <a:rPr lang="en-GB" sz="1200" dirty="0">
                          <a:latin typeface="Century Gothic"/>
                          <a:ea typeface="Calibri"/>
                          <a:cs typeface="Times New Roman"/>
                        </a:rPr>
                        <a:t>Vertical or horizontal integration of retail stores should be monitored to further control the leverage retail stores have over manufacturers.</a:t>
                      </a:r>
                      <a:endParaRPr lang="en-ZA" sz="1100" dirty="0">
                        <a:latin typeface="Calibri"/>
                        <a:ea typeface="Calibri"/>
                        <a:cs typeface="Times New Roman"/>
                      </a:endParaRPr>
                    </a:p>
                  </a:txBody>
                  <a:tcPr marL="68580" marR="68580" marT="0" marB="0"/>
                </a:tc>
                <a:tc>
                  <a:txBody>
                    <a:bodyPr/>
                    <a:lstStyle/>
                    <a:p>
                      <a:pPr>
                        <a:lnSpc>
                          <a:spcPct val="115000"/>
                        </a:lnSpc>
                        <a:spcAft>
                          <a:spcPts val="0"/>
                        </a:spcAft>
                      </a:pPr>
                      <a:r>
                        <a:rPr lang="en-GB" sz="1200" dirty="0">
                          <a:latin typeface="Century Gothic"/>
                          <a:ea typeface="Calibri"/>
                          <a:cs typeface="Times New Roman"/>
                        </a:rPr>
                        <a:t>CA</a:t>
                      </a:r>
                      <a:endParaRPr lang="en-ZA" sz="11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5AB9CBCF-2C80-47CE-B879-9D17AAB18B7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00099" y="1700808"/>
            <a:ext cx="7072361" cy="3784504"/>
          </a:xfrm>
          <a:prstGeom prst="rect">
            <a:avLst/>
          </a:prstGeom>
          <a:noFill/>
          <a:ln w="12700">
            <a:noFill/>
            <a:miter lim="800000"/>
            <a:headEnd/>
            <a:tailEnd/>
          </a:ln>
        </p:spPr>
        <p:txBody>
          <a:bodyPr lIns="0" tIns="0" rIns="0" bIns="0"/>
          <a:lstStyle/>
          <a:p>
            <a:endParaRPr lang="en-GB" sz="1600" dirty="0"/>
          </a:p>
          <a:p>
            <a:pPr algn="ctr">
              <a:lnSpc>
                <a:spcPct val="120000"/>
              </a:lnSpc>
              <a:buNone/>
            </a:pPr>
            <a:r>
              <a:rPr lang="en-GB" sz="4400" dirty="0">
                <a:latin typeface="Century Gothic" panose="020B0502020202020204" pitchFamily="34" charset="0"/>
              </a:rPr>
              <a:t>Thank you</a:t>
            </a:r>
          </a:p>
          <a:p>
            <a:pPr>
              <a:lnSpc>
                <a:spcPct val="120000"/>
              </a:lnSpc>
              <a:buNone/>
            </a:pPr>
            <a:endParaRPr lang="en-GB" sz="1400" dirty="0">
              <a:latin typeface="Century Gothic" panose="020B0502020202020204" pitchFamily="34" charset="0"/>
            </a:endParaRPr>
          </a:p>
          <a:p>
            <a:pPr>
              <a:lnSpc>
                <a:spcPct val="120000"/>
              </a:lnSpc>
              <a:buNone/>
            </a:pPr>
            <a:r>
              <a:rPr lang="en-GB" sz="1200" dirty="0">
                <a:latin typeface="Century Gothic" panose="020B0502020202020204" pitchFamily="34" charset="0"/>
              </a:rPr>
              <a:t>Competition Authority</a:t>
            </a:r>
          </a:p>
          <a:p>
            <a:pPr>
              <a:lnSpc>
                <a:spcPct val="120000"/>
              </a:lnSpc>
              <a:buNone/>
            </a:pPr>
            <a:r>
              <a:rPr lang="en-GB" sz="1200" dirty="0">
                <a:latin typeface="Century Gothic" panose="020B0502020202020204" pitchFamily="34" charset="0"/>
              </a:rPr>
              <a:t>Plot 28, Matsitama Road, Main mall</a:t>
            </a:r>
          </a:p>
          <a:p>
            <a:pPr>
              <a:lnSpc>
                <a:spcPct val="120000"/>
              </a:lnSpc>
              <a:buNone/>
            </a:pPr>
            <a:r>
              <a:rPr lang="en-GB" sz="1200" dirty="0">
                <a:latin typeface="Century Gothic" panose="020B0502020202020204" pitchFamily="34" charset="0"/>
              </a:rPr>
              <a:t>Private Bag 00101</a:t>
            </a:r>
          </a:p>
          <a:p>
            <a:pPr>
              <a:lnSpc>
                <a:spcPct val="120000"/>
              </a:lnSpc>
              <a:buNone/>
            </a:pPr>
            <a:r>
              <a:rPr lang="en-GB" sz="1200" dirty="0">
                <a:latin typeface="Century Gothic" panose="020B0502020202020204" pitchFamily="34" charset="0"/>
              </a:rPr>
              <a:t>Gaborone, Botswana</a:t>
            </a:r>
          </a:p>
          <a:p>
            <a:pPr>
              <a:lnSpc>
                <a:spcPct val="120000"/>
              </a:lnSpc>
              <a:buNone/>
            </a:pPr>
            <a:r>
              <a:rPr lang="en-GB" sz="1200" dirty="0">
                <a:latin typeface="Century Gothic" panose="020B0502020202020204" pitchFamily="34" charset="0"/>
              </a:rPr>
              <a:t>      (+267) 3934278               </a:t>
            </a:r>
          </a:p>
          <a:p>
            <a:pPr>
              <a:lnSpc>
                <a:spcPct val="120000"/>
              </a:lnSpc>
            </a:pPr>
            <a:r>
              <a:rPr lang="en-GB" sz="1200" dirty="0">
                <a:latin typeface="Century Gothic" panose="020B0502020202020204" pitchFamily="34" charset="0"/>
              </a:rPr>
              <a:t>      (+267) 3121013</a:t>
            </a:r>
            <a:br>
              <a:rPr lang="en-GB" sz="1200" dirty="0">
                <a:latin typeface="Century Gothic" panose="020B0502020202020204" pitchFamily="34" charset="0"/>
              </a:rPr>
            </a:br>
            <a:r>
              <a:rPr lang="en-GB" sz="1200" dirty="0">
                <a:latin typeface="Century Gothic" panose="020B0502020202020204" pitchFamily="34" charset="0"/>
              </a:rPr>
              <a:t>      Competition Authority - Botswana</a:t>
            </a:r>
            <a:br>
              <a:rPr lang="en-GB" sz="1200" dirty="0">
                <a:latin typeface="Century Gothic" panose="020B0502020202020204" pitchFamily="34" charset="0"/>
              </a:rPr>
            </a:br>
            <a:r>
              <a:rPr lang="en-GB" sz="1200" dirty="0">
                <a:latin typeface="Century Gothic" panose="020B0502020202020204" pitchFamily="34" charset="0"/>
              </a:rPr>
              <a:t>      @</a:t>
            </a:r>
            <a:r>
              <a:rPr lang="en-GB" sz="1200" dirty="0" err="1">
                <a:latin typeface="Century Gothic" panose="020B0502020202020204" pitchFamily="34" charset="0"/>
              </a:rPr>
              <a:t>CompetitionBots</a:t>
            </a:r>
            <a:br>
              <a:rPr lang="en-GB" sz="1200" dirty="0">
                <a:latin typeface="Century Gothic" panose="020B0502020202020204" pitchFamily="34" charset="0"/>
              </a:rPr>
            </a:br>
            <a:r>
              <a:rPr lang="en-GB" sz="1200" dirty="0">
                <a:latin typeface="Century Gothic" panose="020B0502020202020204" pitchFamily="34" charset="0"/>
              </a:rPr>
              <a:t>      www.competitionauthority.co.bw</a:t>
            </a:r>
          </a:p>
          <a:p>
            <a:pPr>
              <a:lnSpc>
                <a:spcPct val="120000"/>
              </a:lnSpc>
            </a:pPr>
            <a:r>
              <a:rPr lang="en-ZA" sz="1200" dirty="0">
                <a:latin typeface="Century Gothic" panose="020B0502020202020204" pitchFamily="34" charset="0"/>
              </a:rPr>
              <a:t>      CA@competitionauthority.co.bw</a:t>
            </a:r>
            <a:endParaRPr lang="en-GB" sz="1200" dirty="0">
              <a:latin typeface="Century Gothic" panose="020B0502020202020204" pitchFamily="34" charset="0"/>
            </a:endParaRPr>
          </a:p>
          <a:p>
            <a:pPr>
              <a:lnSpc>
                <a:spcPct val="120000"/>
              </a:lnSpc>
            </a:pPr>
            <a:endParaRPr lang="en-ZA" sz="1200" dirty="0">
              <a:latin typeface="Century Gothic" panose="020B0502020202020204" pitchFamily="34" charset="0"/>
            </a:endParaRPr>
          </a:p>
          <a:p>
            <a:pPr>
              <a:lnSpc>
                <a:spcPct val="120000"/>
              </a:lnSpc>
            </a:pPr>
            <a:endParaRPr lang="en-GB" sz="1200" dirty="0">
              <a:latin typeface="Century Gothic" panose="020B0502020202020204" pitchFamily="34" charset="0"/>
            </a:endParaRPr>
          </a:p>
          <a:p>
            <a:pPr>
              <a:lnSpc>
                <a:spcPct val="120000"/>
              </a:lnSpc>
            </a:pPr>
            <a:br>
              <a:rPr lang="en-GB" sz="1200" dirty="0">
                <a:latin typeface="Century Gothic" panose="020B0502020202020204" pitchFamily="34" charset="0"/>
              </a:rPr>
            </a:br>
            <a:r>
              <a:rPr lang="en-GB" sz="1200" dirty="0">
                <a:latin typeface="Century Gothic" panose="020B0502020202020204" pitchFamily="34" charset="0"/>
              </a:rPr>
              <a:t>      </a:t>
            </a:r>
            <a:br>
              <a:rPr lang="en-GB" sz="1200" dirty="0">
                <a:latin typeface="Century Gothic" panose="020B0502020202020204" pitchFamily="34" charset="0"/>
              </a:rPr>
            </a:br>
            <a:r>
              <a:rPr lang="en-GB" sz="1200" dirty="0">
                <a:latin typeface="Century Gothic" panose="020B0502020202020204" pitchFamily="34" charset="0"/>
              </a:rPr>
              <a:t>      </a:t>
            </a:r>
          </a:p>
          <a:p>
            <a:pPr>
              <a:lnSpc>
                <a:spcPct val="120000"/>
              </a:lnSpc>
              <a:buNone/>
            </a:pPr>
            <a:r>
              <a:rPr lang="en-GB" sz="1200" dirty="0">
                <a:latin typeface="Century Gothic" panose="020B0502020202020204" pitchFamily="34" charset="0"/>
              </a:rPr>
              <a:t>      </a:t>
            </a:r>
          </a:p>
          <a:p>
            <a:pPr algn="ctr" eaLnBrk="1" hangingPunct="1">
              <a:spcBef>
                <a:spcPct val="50000"/>
              </a:spcBef>
              <a:buClr>
                <a:srgbClr val="F87600"/>
              </a:buClr>
              <a:buSzPct val="90000"/>
              <a:buFont typeface="Symbol" pitchFamily="18" charset="2"/>
              <a:buNone/>
            </a:pPr>
            <a:endParaRPr lang="en-GB" sz="2400" dirty="0">
              <a:solidFill>
                <a:schemeClr val="accent2">
                  <a:lumMod val="75000"/>
                </a:schemeClr>
              </a:solidFill>
            </a:endParaRPr>
          </a:p>
        </p:txBody>
      </p:sp>
      <p:pic>
        <p:nvPicPr>
          <p:cNvPr id="6" name="Picture 5" descr="CA logo landscape.jpg"/>
          <p:cNvPicPr>
            <a:picLocks noChangeAspect="1"/>
          </p:cNvPicPr>
          <p:nvPr/>
        </p:nvPicPr>
        <p:blipFill>
          <a:blip r:embed="rId2" cstate="print"/>
          <a:stretch>
            <a:fillRect/>
          </a:stretch>
        </p:blipFill>
        <p:spPr>
          <a:xfrm>
            <a:off x="1857356" y="260648"/>
            <a:ext cx="4442836" cy="1377934"/>
          </a:xfrm>
          <a:prstGeom prst="rect">
            <a:avLst/>
          </a:prstGeom>
        </p:spPr>
      </p:pic>
      <p:sp>
        <p:nvSpPr>
          <p:cNvPr id="7" name="Slide Number Placeholder 6"/>
          <p:cNvSpPr>
            <a:spLocks noGrp="1"/>
          </p:cNvSpPr>
          <p:nvPr>
            <p:ph type="sldNum" sz="quarter" idx="12"/>
          </p:nvPr>
        </p:nvSpPr>
        <p:spPr/>
        <p:txBody>
          <a:bodyPr/>
          <a:lstStyle/>
          <a:p>
            <a:fld id="{5AB9CBCF-2C80-47CE-B879-9D17AAB18B7F}" type="slidenum">
              <a:rPr lang="en-US" smtClean="0"/>
              <a:pPr/>
              <a:t>22</a:t>
            </a:fld>
            <a:endParaRPr lang="en-US"/>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3734951" y="5851970"/>
            <a:ext cx="1728192" cy="822265"/>
          </a:xfrm>
          <a:prstGeom prst="rect">
            <a:avLst/>
          </a:prstGeom>
        </p:spPr>
      </p:pic>
      <p:cxnSp>
        <p:nvCxnSpPr>
          <p:cNvPr id="9" name="Straight Connector 8"/>
          <p:cNvCxnSpPr/>
          <p:nvPr/>
        </p:nvCxnSpPr>
        <p:spPr>
          <a:xfrm>
            <a:off x="539552" y="5661248"/>
            <a:ext cx="8136904" cy="0"/>
          </a:xfrm>
          <a:prstGeom prst="line">
            <a:avLst/>
          </a:prstGeom>
          <a:ln w="57150">
            <a:solidFill>
              <a:srgbClr val="2BA5DB"/>
            </a:solidFill>
          </a:ln>
        </p:spPr>
        <p:style>
          <a:lnRef idx="1">
            <a:schemeClr val="accent1"/>
          </a:lnRef>
          <a:fillRef idx="0">
            <a:schemeClr val="accent1"/>
          </a:fillRef>
          <a:effectRef idx="0">
            <a:schemeClr val="accent1"/>
          </a:effectRef>
          <a:fontRef idx="minor">
            <a:schemeClr val="tx1"/>
          </a:fontRef>
        </p:style>
      </p:cxnSp>
      <p:pic>
        <p:nvPicPr>
          <p:cNvPr id="10" name="Picture 2" descr="C:\Users\ramadi\Desktop\imag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407" y="4376408"/>
            <a:ext cx="146226" cy="1462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madi\Desktop\inde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716" y="4581129"/>
            <a:ext cx="185497" cy="185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amadi\Desktop\pho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0099" y="3861048"/>
            <a:ext cx="226003" cy="2260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amadi\Desktop\fa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9511" y="4087051"/>
            <a:ext cx="246612" cy="24661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ramadi\Desktop\orchids_0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6217" y="4791555"/>
            <a:ext cx="219996" cy="210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amadi\Desktop\emai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7187" y="4999507"/>
            <a:ext cx="151259" cy="15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306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fontScale="62500" lnSpcReduction="20000"/>
          </a:bodyPr>
          <a:lstStyle/>
          <a:p>
            <a:pPr algn="just"/>
            <a:r>
              <a:rPr lang="en-US" dirty="0"/>
              <a:t>The objective of this paper is to demonstrate how In-House brands as a new phenomenon, shape competition in the retail sector in Botswana.</a:t>
            </a:r>
          </a:p>
          <a:p>
            <a:pPr algn="just"/>
            <a:endParaRPr lang="en-US" dirty="0"/>
          </a:p>
          <a:p>
            <a:pPr lvl="0" algn="just"/>
            <a:r>
              <a:rPr lang="en-US" dirty="0"/>
              <a:t>Focus is on millers of maize and wheat products</a:t>
            </a:r>
          </a:p>
          <a:p>
            <a:pPr lvl="0" algn="just"/>
            <a:endParaRPr lang="en-US" dirty="0"/>
          </a:p>
          <a:p>
            <a:pPr algn="just"/>
            <a:r>
              <a:rPr lang="en-US" dirty="0"/>
              <a:t>Is there reason for competition agencies to be worried by the growth of In-House brands when one considers the following:</a:t>
            </a:r>
          </a:p>
          <a:p>
            <a:pPr algn="just"/>
            <a:endParaRPr lang="en-US" dirty="0"/>
          </a:p>
          <a:p>
            <a:pPr algn="just"/>
            <a:r>
              <a:rPr lang="en-US" dirty="0"/>
              <a:t>the shift of power from manufacturers to the dominant retail stores; and</a:t>
            </a:r>
            <a:endParaRPr lang="en-ZA" dirty="0"/>
          </a:p>
          <a:p>
            <a:pPr algn="just"/>
            <a:endParaRPr lang="en-US" dirty="0"/>
          </a:p>
          <a:p>
            <a:pPr algn="just"/>
            <a:r>
              <a:rPr lang="en-US" dirty="0"/>
              <a:t>the influx of these In-House brands on retail store shelves and crowding out of Family brands and the resultant competition issues. </a:t>
            </a:r>
            <a:endParaRPr lang="en-ZA" dirty="0"/>
          </a:p>
          <a:p>
            <a:pPr lvl="0"/>
            <a:endParaRPr lang="en-ZA" dirty="0"/>
          </a:p>
        </p:txBody>
      </p:sp>
      <p:sp>
        <p:nvSpPr>
          <p:cNvPr id="4" name="Slide Number Placeholder 3"/>
          <p:cNvSpPr>
            <a:spLocks noGrp="1"/>
          </p:cNvSpPr>
          <p:nvPr>
            <p:ph type="sldNum" sz="quarter" idx="12"/>
          </p:nvPr>
        </p:nvSpPr>
        <p:spPr/>
        <p:txBody>
          <a:bodyPr/>
          <a:lstStyle/>
          <a:p>
            <a:fld id="{5AB9CBCF-2C80-47CE-B879-9D17AAB18B7F}" type="slidenum">
              <a:rPr lang="en-US" smtClean="0"/>
              <a:pPr/>
              <a:t>3</a:t>
            </a:fld>
            <a:endParaRPr lang="en-US"/>
          </a:p>
        </p:txBody>
      </p:sp>
    </p:spTree>
    <p:extLst>
      <p:ext uri="{BB962C8B-B14F-4D97-AF65-F5344CB8AC3E}">
        <p14:creationId xmlns:p14="http://schemas.microsoft.com/office/powerpoint/2010/main" val="196726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fontScale="92500" lnSpcReduction="10000"/>
          </a:bodyPr>
          <a:lstStyle/>
          <a:p>
            <a:pPr algn="just"/>
            <a:r>
              <a:rPr lang="en-ZA" sz="2600" dirty="0"/>
              <a:t>The milling industry in Botswana is approximately 30 years old, with the first player, having commenced </a:t>
            </a:r>
            <a:r>
              <a:rPr lang="en-GB" sz="2600" dirty="0"/>
              <a:t>operation</a:t>
            </a:r>
            <a:r>
              <a:rPr lang="en-ZA" sz="2600" dirty="0"/>
              <a:t> in 1984.</a:t>
            </a:r>
          </a:p>
          <a:p>
            <a:pPr marL="0" indent="0" algn="just">
              <a:buNone/>
            </a:pPr>
            <a:endParaRPr lang="en-ZA" sz="2600" dirty="0"/>
          </a:p>
          <a:p>
            <a:pPr algn="just"/>
            <a:r>
              <a:rPr lang="en-ZA" sz="2600" dirty="0"/>
              <a:t>The industry typically comprises of two major players who hold approximately 60% and 30% market share, and a locally owned enterprise that commands the remaining 10% market share with other millers with smaller entities.</a:t>
            </a:r>
          </a:p>
          <a:p>
            <a:pPr marL="0" indent="0" algn="just">
              <a:buNone/>
            </a:pPr>
            <a:r>
              <a:rPr lang="en-ZA" sz="2600" dirty="0"/>
              <a:t> </a:t>
            </a:r>
          </a:p>
          <a:p>
            <a:pPr algn="just"/>
            <a:r>
              <a:rPr lang="en-ZA" sz="2600" dirty="0"/>
              <a:t>The two main players primarily mill maize and wheat products whilst the third produces only maize. </a:t>
            </a:r>
          </a:p>
        </p:txBody>
      </p:sp>
    </p:spTree>
    <p:extLst>
      <p:ext uri="{BB962C8B-B14F-4D97-AF65-F5344CB8AC3E}">
        <p14:creationId xmlns:p14="http://schemas.microsoft.com/office/powerpoint/2010/main" val="139265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AB9CBCF-2C80-47CE-B879-9D17AAB18B7F}" type="slidenum">
              <a:rPr lang="en-US" smtClean="0"/>
              <a:pPr/>
              <a:t>5</a:t>
            </a:fld>
            <a:endParaRPr lang="en-US"/>
          </a:p>
        </p:txBody>
      </p:sp>
      <p:sp>
        <p:nvSpPr>
          <p:cNvPr id="7" name="Rectangle 6"/>
          <p:cNvSpPr/>
          <p:nvPr/>
        </p:nvSpPr>
        <p:spPr>
          <a:xfrm>
            <a:off x="611560" y="1628800"/>
            <a:ext cx="7992888" cy="2523768"/>
          </a:xfrm>
          <a:prstGeom prst="rect">
            <a:avLst/>
          </a:prstGeom>
        </p:spPr>
        <p:txBody>
          <a:bodyPr wrap="square">
            <a:spAutoFit/>
          </a:bodyPr>
          <a:lstStyle/>
          <a:p>
            <a:pPr algn="just">
              <a:buFont typeface="Arial" pitchFamily="34" charset="0"/>
              <a:buChar char="•"/>
            </a:pPr>
            <a:r>
              <a:rPr lang="en-ZA" dirty="0"/>
              <a:t>Developments post year 2000 have seen industry players augment their roles.</a:t>
            </a:r>
          </a:p>
          <a:p>
            <a:pPr algn="just">
              <a:buFont typeface="Arial" pitchFamily="34" charset="0"/>
              <a:buChar char="•"/>
            </a:pPr>
            <a:r>
              <a:rPr lang="en-ZA" dirty="0"/>
              <a:t>This influx of retail stores skewed the balance of trade.</a:t>
            </a:r>
          </a:p>
          <a:p>
            <a:pPr algn="just">
              <a:buFont typeface="Arial" pitchFamily="34" charset="0"/>
              <a:buChar char="•"/>
            </a:pPr>
            <a:r>
              <a:rPr lang="en-ZA" dirty="0"/>
              <a:t> Retail stores now demand high product volumes, which include In-House brands. </a:t>
            </a:r>
          </a:p>
          <a:p>
            <a:pPr algn="just">
              <a:buFont typeface="Arial" pitchFamily="34" charset="0"/>
              <a:buChar char="•"/>
            </a:pPr>
            <a:r>
              <a:rPr lang="en-ZA" dirty="0"/>
              <a:t>Therefore, retail stores in Botswana have more bargaining power than local manufacturers and suppliers. </a:t>
            </a:r>
          </a:p>
          <a:p>
            <a:pPr algn="just">
              <a:buFont typeface="Arial" pitchFamily="34" charset="0"/>
              <a:buChar char="•"/>
            </a:pPr>
            <a:r>
              <a:rPr lang="en-ZA" dirty="0"/>
              <a:t>Their demand for high volumes has overwhelmed the minimal number of available wholesalers and this has led to wholesalers being bypassed.</a:t>
            </a:r>
          </a:p>
          <a:p>
            <a:pPr algn="just"/>
            <a:endParaRPr lang="en-ZA" dirty="0"/>
          </a:p>
          <a:p>
            <a:pPr algn="just"/>
            <a:r>
              <a:rPr lang="en-ZA" sz="1400" b="1" dirty="0">
                <a:latin typeface="Century Gothic"/>
                <a:ea typeface="Calibri"/>
                <a:cs typeface="Times New Roman"/>
              </a:rPr>
              <a:t>Retail Sector Linkages</a:t>
            </a:r>
            <a:endParaRPr lang="en-ZA" sz="1400" dirty="0"/>
          </a:p>
        </p:txBody>
      </p:sp>
      <p:pic>
        <p:nvPicPr>
          <p:cNvPr id="1026"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457654" y="4149037"/>
            <a:ext cx="4824536" cy="201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rved Left Arrow 7"/>
          <p:cNvSpPr>
            <a:spLocks/>
          </p:cNvSpPr>
          <p:nvPr/>
        </p:nvSpPr>
        <p:spPr>
          <a:xfrm rot="2639145">
            <a:off x="5160401" y="4564119"/>
            <a:ext cx="969439" cy="1982360"/>
          </a:xfrm>
          <a:prstGeom prst="curvedLef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rot="11050194" flipV="1">
            <a:off x="6404067" y="4842618"/>
            <a:ext cx="1324129" cy="523220"/>
          </a:xfrm>
          <a:prstGeom prst="rect">
            <a:avLst/>
          </a:prstGeom>
        </p:spPr>
        <p:txBody>
          <a:bodyPr wrap="square">
            <a:spAutoFit/>
          </a:bodyPr>
          <a:lstStyle/>
          <a:p>
            <a:r>
              <a:rPr lang="en-GB" sz="1400" dirty="0"/>
              <a:t>Wholesalers bypassed</a:t>
            </a:r>
          </a:p>
        </p:txBody>
      </p:sp>
      <p:cxnSp>
        <p:nvCxnSpPr>
          <p:cNvPr id="13" name="Straight Connector 12"/>
          <p:cNvCxnSpPr/>
          <p:nvPr/>
        </p:nvCxnSpPr>
        <p:spPr>
          <a:xfrm>
            <a:off x="3563888" y="4299058"/>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7190740" y="6934200"/>
            <a:ext cx="2677160" cy="0"/>
          </a:xfrm>
          <a:prstGeom prst="line">
            <a:avLst/>
          </a:prstGeom>
          <a:noFill/>
          <a:ln w="9525" cap="flat" cmpd="sng" algn="ctr">
            <a:solidFill>
              <a:sysClr val="windowText" lastClr="000000"/>
            </a:solidFill>
            <a:prstDash val="solid"/>
          </a:ln>
          <a:effectLst/>
        </p:spPr>
      </p:cxnSp>
      <p:sp>
        <p:nvSpPr>
          <p:cNvPr id="22" name="Text Box 2"/>
          <p:cNvSpPr txBox="1">
            <a:spLocks noChangeArrowheads="1"/>
          </p:cNvSpPr>
          <p:nvPr/>
        </p:nvSpPr>
        <p:spPr bwMode="auto">
          <a:xfrm>
            <a:off x="2051720" y="4251190"/>
            <a:ext cx="3317205" cy="257929"/>
          </a:xfrm>
          <a:prstGeom prst="rect">
            <a:avLst/>
          </a:prstGeom>
          <a:solidFill>
            <a:srgbClr val="4F81BD"/>
          </a:solidFill>
          <a:ln w="25400" cap="flat" cmpd="sng" algn="ctr">
            <a:noFill/>
            <a:prstDash val="solid"/>
            <a:headEnd/>
            <a:tailEnd/>
          </a:ln>
          <a:effectLst/>
        </p:spPr>
        <p:txBody>
          <a:bodyPr rot="0" vert="horz" wrap="square" lIns="91440" tIns="45720" rIns="91440" bIns="45720" anchor="t" anchorCtr="0">
            <a:noAutofit/>
          </a:bodyPr>
          <a:lstStyle/>
          <a:p>
            <a:pPr algn="ctr">
              <a:lnSpc>
                <a:spcPct val="115000"/>
              </a:lnSpc>
              <a:spcAft>
                <a:spcPts val="1000"/>
              </a:spcAft>
            </a:pPr>
            <a:r>
              <a:rPr lang="en-US" sz="1600" b="1" dirty="0">
                <a:effectLst/>
                <a:latin typeface="Century Gothic"/>
                <a:ea typeface="Calibri"/>
                <a:cs typeface="Times New Roman"/>
              </a:rPr>
              <a:t>Retailers</a:t>
            </a:r>
            <a:endParaRPr lang="en-GB" sz="1600" dirty="0">
              <a:effectLst/>
              <a:latin typeface="Calibri"/>
              <a:ea typeface="Calibri"/>
              <a:cs typeface="Times New Roman"/>
            </a:endParaRPr>
          </a:p>
        </p:txBody>
      </p:sp>
      <p:sp>
        <p:nvSpPr>
          <p:cNvPr id="19" name="Rectangle 18"/>
          <p:cNvSpPr/>
          <p:nvPr/>
        </p:nvSpPr>
        <p:spPr>
          <a:xfrm rot="10800000" flipV="1">
            <a:off x="2627783" y="4746707"/>
            <a:ext cx="2592287" cy="338554"/>
          </a:xfrm>
          <a:prstGeom prst="rect">
            <a:avLst/>
          </a:prstGeom>
        </p:spPr>
        <p:txBody>
          <a:bodyPr wrap="square" anchor="ctr">
            <a:spAutoFit/>
          </a:bodyPr>
          <a:lstStyle/>
          <a:p>
            <a:r>
              <a:rPr lang="en-US" sz="1400" b="1" dirty="0">
                <a:latin typeface="Century Gothic"/>
                <a:ea typeface="Calibri"/>
                <a:cs typeface="Times New Roman"/>
              </a:rPr>
              <a:t>         </a:t>
            </a:r>
            <a:r>
              <a:rPr lang="en-US" sz="1600" b="1" dirty="0">
                <a:latin typeface="Century Gothic"/>
                <a:ea typeface="Calibri"/>
                <a:cs typeface="Times New Roman"/>
              </a:rPr>
              <a:t>Wholesalers</a:t>
            </a:r>
            <a:endParaRPr lang="en-GB" sz="1600" dirty="0"/>
          </a:p>
        </p:txBody>
      </p:sp>
      <p:sp>
        <p:nvSpPr>
          <p:cNvPr id="20" name="Rectangle 19"/>
          <p:cNvSpPr/>
          <p:nvPr/>
        </p:nvSpPr>
        <p:spPr>
          <a:xfrm>
            <a:off x="3131841" y="5282733"/>
            <a:ext cx="1476163" cy="307777"/>
          </a:xfrm>
          <a:prstGeom prst="rect">
            <a:avLst/>
          </a:prstGeom>
        </p:spPr>
        <p:txBody>
          <a:bodyPr wrap="square">
            <a:spAutoFit/>
          </a:bodyPr>
          <a:lstStyle/>
          <a:p>
            <a:r>
              <a:rPr lang="en-US" sz="1400" b="1" dirty="0">
                <a:latin typeface="Century Gothic"/>
                <a:ea typeface="Calibri"/>
                <a:cs typeface="Times New Roman"/>
              </a:rPr>
              <a:t>Manufacturers</a:t>
            </a:r>
            <a:endParaRPr lang="en-GB" sz="1400" dirty="0"/>
          </a:p>
        </p:txBody>
      </p:sp>
      <p:cxnSp>
        <p:nvCxnSpPr>
          <p:cNvPr id="26" name="Straight Connector 25"/>
          <p:cNvCxnSpPr/>
          <p:nvPr/>
        </p:nvCxnSpPr>
        <p:spPr>
          <a:xfrm>
            <a:off x="2051720" y="4653136"/>
            <a:ext cx="3593400" cy="0"/>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27782" y="5104228"/>
            <a:ext cx="2448274" cy="546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9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lvl="0"/>
            <a:r>
              <a:rPr lang="en-ZA" sz="1600" dirty="0"/>
              <a:t>Given retail stores apparent leverage, and as stated by the four (4) milling entities, the negotiated terms of trade benefit the retail stores more.</a:t>
            </a:r>
          </a:p>
          <a:p>
            <a:pPr marL="0" lvl="0" indent="0">
              <a:buNone/>
            </a:pPr>
            <a:r>
              <a:rPr lang="en-ZA" sz="1400" b="1" dirty="0">
                <a:latin typeface="Century Gothic"/>
                <a:ea typeface="Calibri"/>
                <a:cs typeface="Times New Roman"/>
              </a:rPr>
              <a:t>Terms of Trade Outline</a:t>
            </a:r>
            <a:endParaRPr lang="en-ZA" sz="1400" dirty="0"/>
          </a:p>
          <a:p>
            <a:pPr lvl="0"/>
            <a:endParaRPr lang="en-ZA" dirty="0"/>
          </a:p>
          <a:p>
            <a:endParaRPr lang="en-ZA" dirty="0"/>
          </a:p>
        </p:txBody>
      </p:sp>
      <p:sp>
        <p:nvSpPr>
          <p:cNvPr id="4" name="Slide Number Placeholder 3"/>
          <p:cNvSpPr>
            <a:spLocks noGrp="1"/>
          </p:cNvSpPr>
          <p:nvPr>
            <p:ph type="sldNum" sz="quarter" idx="12"/>
          </p:nvPr>
        </p:nvSpPr>
        <p:spPr/>
        <p:txBody>
          <a:bodyPr/>
          <a:lstStyle/>
          <a:p>
            <a:fld id="{5AB9CBCF-2C80-47CE-B879-9D17AAB18B7F}" type="slidenum">
              <a:rPr lang="en-US" smtClean="0"/>
              <a:pPr/>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1025763"/>
              </p:ext>
            </p:extLst>
          </p:nvPr>
        </p:nvGraphicFramePr>
        <p:xfrm>
          <a:off x="467544" y="2420888"/>
          <a:ext cx="8208912" cy="3500429"/>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73772">
                <a:tc>
                  <a:txBody>
                    <a:bodyPr/>
                    <a:lstStyle/>
                    <a:p>
                      <a:pPr algn="just">
                        <a:lnSpc>
                          <a:spcPct val="115000"/>
                        </a:lnSpc>
                        <a:spcAft>
                          <a:spcPts val="0"/>
                        </a:spcAft>
                      </a:pPr>
                      <a:r>
                        <a:rPr lang="en-ZA" sz="1000" b="1" dirty="0">
                          <a:latin typeface="Century Gothic"/>
                          <a:ea typeface="Calibri"/>
                          <a:cs typeface="Times New Roman"/>
                        </a:rPr>
                        <a:t>Prevalent Terms of Trade</a:t>
                      </a:r>
                      <a:endParaRPr lang="en-ZA" sz="1100" dirty="0">
                        <a:latin typeface="Calibri"/>
                        <a:ea typeface="Calibri"/>
                        <a:cs typeface="Times New Roman"/>
                      </a:endParaRPr>
                    </a:p>
                  </a:txBody>
                  <a:tcPr marL="68580" marR="68580" marT="0" marB="0"/>
                </a:tc>
                <a:tc>
                  <a:txBody>
                    <a:bodyPr/>
                    <a:lstStyle/>
                    <a:p>
                      <a:pPr marL="486410" algn="r">
                        <a:lnSpc>
                          <a:spcPct val="115000"/>
                        </a:lnSpc>
                        <a:spcAft>
                          <a:spcPts val="0"/>
                        </a:spcAft>
                      </a:pPr>
                      <a:r>
                        <a:rPr lang="en-ZA" sz="1000" b="1">
                          <a:latin typeface="Century Gothic"/>
                          <a:ea typeface="Calibri"/>
                          <a:cs typeface="Times New Roman"/>
                        </a:rPr>
                        <a:t>Potential threats by retailers on manufacturers</a:t>
                      </a:r>
                      <a:endParaRPr lang="en-ZA" sz="11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921755">
                <a:tc>
                  <a:txBody>
                    <a:bodyPr/>
                    <a:lstStyle/>
                    <a:p>
                      <a:pPr algn="just">
                        <a:lnSpc>
                          <a:spcPct val="115000"/>
                        </a:lnSpc>
                        <a:spcAft>
                          <a:spcPts val="0"/>
                        </a:spcAft>
                      </a:pPr>
                      <a:r>
                        <a:rPr lang="en-ZA" sz="1000" b="1" dirty="0">
                          <a:latin typeface="Century Gothic"/>
                          <a:ea typeface="Calibri"/>
                          <a:cs typeface="Times New Roman"/>
                        </a:rPr>
                        <a:t>De-listing/threat of de-listing</a:t>
                      </a:r>
                      <a:endParaRPr lang="en-ZA" sz="1100" dirty="0">
                        <a:latin typeface="Calibri"/>
                        <a:ea typeface="Calibri"/>
                        <a:cs typeface="Times New Roman"/>
                      </a:endParaRPr>
                    </a:p>
                    <a:p>
                      <a:pPr algn="just">
                        <a:lnSpc>
                          <a:spcPct val="115000"/>
                        </a:lnSpc>
                        <a:spcAft>
                          <a:spcPts val="0"/>
                        </a:spcAft>
                      </a:pPr>
                      <a:r>
                        <a:rPr lang="en-ZA" sz="1000" dirty="0">
                          <a:latin typeface="Century Gothic"/>
                          <a:ea typeface="Calibri"/>
                          <a:cs typeface="Times New Roman"/>
                        </a:rPr>
                        <a:t>When manufacturers refuse to reduce prices or make other payments and concessions.</a:t>
                      </a:r>
                      <a:endParaRPr lang="en-ZA" sz="1100" dirty="0">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ZA" sz="1000" dirty="0">
                          <a:latin typeface="Century Gothic"/>
                          <a:ea typeface="Calibri"/>
                          <a:cs typeface="Times New Roman"/>
                        </a:rPr>
                        <a:t>Threats of de-listing weakens the manufacturers bargaining power and ultimately its production plans</a:t>
                      </a:r>
                      <a:endParaRPr lang="en-ZA" sz="1100" dirty="0">
                        <a:latin typeface="Calibri"/>
                        <a:ea typeface="Calibri"/>
                        <a:cs typeface="Times New Roman"/>
                      </a:endParaRPr>
                    </a:p>
                    <a:p>
                      <a:pPr marL="342900" lvl="0" indent="-342900" algn="just">
                        <a:lnSpc>
                          <a:spcPct val="115000"/>
                        </a:lnSpc>
                        <a:spcAft>
                          <a:spcPts val="0"/>
                        </a:spcAft>
                        <a:buFont typeface="Symbol"/>
                        <a:buChar char=""/>
                      </a:pPr>
                      <a:r>
                        <a:rPr lang="en-ZA" sz="1000" dirty="0">
                          <a:latin typeface="Century Gothic"/>
                          <a:ea typeface="Calibri"/>
                          <a:cs typeface="Times New Roman"/>
                        </a:rPr>
                        <a:t>Actual de-listing can eventually lead to loss in volumes and foreclosure of the manufacturer as the retailers’ space is an essential facility.</a:t>
                      </a:r>
                      <a:endParaRPr lang="en-ZA" sz="11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34967">
                <a:tc>
                  <a:txBody>
                    <a:bodyPr/>
                    <a:lstStyle/>
                    <a:p>
                      <a:pPr algn="just">
                        <a:lnSpc>
                          <a:spcPct val="115000"/>
                        </a:lnSpc>
                        <a:spcAft>
                          <a:spcPts val="0"/>
                        </a:spcAft>
                      </a:pPr>
                      <a:r>
                        <a:rPr lang="en-ZA" sz="1000" b="1" dirty="0">
                          <a:latin typeface="Century Gothic"/>
                          <a:ea typeface="Calibri"/>
                          <a:cs typeface="Times New Roman"/>
                        </a:rPr>
                        <a:t>Demanding extra or unforeseen discounts or payments from manufacturers</a:t>
                      </a:r>
                      <a:endParaRPr lang="en-ZA" sz="1100" dirty="0">
                        <a:latin typeface="Calibri"/>
                        <a:ea typeface="Calibri"/>
                        <a:cs typeface="Times New Roman"/>
                      </a:endParaRPr>
                    </a:p>
                    <a:p>
                      <a:pPr algn="just">
                        <a:lnSpc>
                          <a:spcPct val="115000"/>
                        </a:lnSpc>
                        <a:spcAft>
                          <a:spcPts val="0"/>
                        </a:spcAft>
                      </a:pPr>
                      <a:r>
                        <a:rPr lang="en-ZA" sz="1000" dirty="0">
                          <a:latin typeface="Century Gothic"/>
                          <a:ea typeface="Calibri"/>
                          <a:cs typeface="Times New Roman"/>
                        </a:rPr>
                        <a:t>Manufacturers pay advertising fees in order to promote the products they sell. </a:t>
                      </a:r>
                      <a:endParaRPr lang="en-ZA" sz="1100" dirty="0">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ZA" sz="1000">
                          <a:latin typeface="Century Gothic"/>
                          <a:ea typeface="Calibri"/>
                          <a:cs typeface="Times New Roman"/>
                        </a:rPr>
                        <a:t>Manufacturers are expected to pay advertising fees on both In-house and Family Brands.</a:t>
                      </a:r>
                      <a:endParaRPr lang="en-ZA" sz="11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921755">
                <a:tc>
                  <a:txBody>
                    <a:bodyPr/>
                    <a:lstStyle/>
                    <a:p>
                      <a:pPr algn="just">
                        <a:lnSpc>
                          <a:spcPct val="115000"/>
                        </a:lnSpc>
                        <a:spcAft>
                          <a:spcPts val="0"/>
                        </a:spcAft>
                      </a:pPr>
                      <a:r>
                        <a:rPr lang="en-ZA" sz="1000" b="1" dirty="0">
                          <a:latin typeface="Century Gothic"/>
                          <a:ea typeface="Calibri"/>
                          <a:cs typeface="Times New Roman"/>
                        </a:rPr>
                        <a:t>Demanding retrospective payments, extra discounts, and after-sale rebates</a:t>
                      </a:r>
                      <a:endParaRPr lang="en-ZA" sz="1100" dirty="0">
                        <a:latin typeface="Calibri"/>
                        <a:ea typeface="Calibri"/>
                        <a:cs typeface="Times New Roman"/>
                      </a:endParaRPr>
                    </a:p>
                    <a:p>
                      <a:pPr algn="just">
                        <a:lnSpc>
                          <a:spcPct val="115000"/>
                        </a:lnSpc>
                        <a:spcAft>
                          <a:spcPts val="0"/>
                        </a:spcAft>
                      </a:pPr>
                      <a:r>
                        <a:rPr lang="en-ZA" sz="1000" dirty="0">
                          <a:latin typeface="Century Gothic"/>
                          <a:ea typeface="Calibri"/>
                          <a:cs typeface="Times New Roman"/>
                        </a:rPr>
                        <a:t>Deducting a percentage of the total sales of a particular manufacturer for that year so as to ensure high volume sales and loyalty.</a:t>
                      </a:r>
                      <a:endParaRPr lang="en-ZA" sz="1100" dirty="0">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ZA" sz="1000" dirty="0">
                          <a:solidFill>
                            <a:schemeClr val="tx1"/>
                          </a:solidFill>
                          <a:latin typeface="Century Gothic"/>
                          <a:ea typeface="Calibri"/>
                          <a:cs typeface="Times New Roman"/>
                        </a:rPr>
                        <a:t>This in effect lowers the manufacturer resale price i.e. price to the retailer. This can facilitate low prices for consumers in the short term but can prove to be of detriment to the market once Family Brands are marginalised.</a:t>
                      </a:r>
                      <a:endParaRPr lang="en-ZA" sz="1100"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48180">
                <a:tc>
                  <a:txBody>
                    <a:bodyPr/>
                    <a:lstStyle/>
                    <a:p>
                      <a:pPr algn="just">
                        <a:lnSpc>
                          <a:spcPct val="115000"/>
                        </a:lnSpc>
                        <a:spcAft>
                          <a:spcPts val="0"/>
                        </a:spcAft>
                      </a:pPr>
                      <a:r>
                        <a:rPr lang="en-ZA" sz="1000" b="1">
                          <a:latin typeface="Century Gothic"/>
                          <a:ea typeface="Calibri"/>
                          <a:cs typeface="Times New Roman"/>
                        </a:rPr>
                        <a:t>Return of unsold goods to manufacturer</a:t>
                      </a:r>
                      <a:endParaRPr lang="en-ZA" sz="1100">
                        <a:latin typeface="Calibri"/>
                        <a:ea typeface="Calibri"/>
                        <a:cs typeface="Times New Roman"/>
                      </a:endParaRPr>
                    </a:p>
                    <a:p>
                      <a:pPr algn="just">
                        <a:lnSpc>
                          <a:spcPct val="115000"/>
                        </a:lnSpc>
                        <a:spcAft>
                          <a:spcPts val="0"/>
                        </a:spcAft>
                      </a:pPr>
                      <a:r>
                        <a:rPr lang="en-ZA" sz="1000">
                          <a:latin typeface="Century Gothic"/>
                          <a:ea typeface="Calibri"/>
                          <a:cs typeface="Times New Roman"/>
                        </a:rPr>
                        <a:t>At the manufacturer’s expense, including fresh produce that cannot be resold</a:t>
                      </a:r>
                      <a:endParaRPr lang="en-ZA" sz="1100">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ZA" sz="1000" dirty="0">
                          <a:latin typeface="Century Gothic"/>
                          <a:ea typeface="Calibri"/>
                          <a:cs typeface="Times New Roman"/>
                        </a:rPr>
                        <a:t>Cost and risk of retailers’ forecasting errors passed back to manufacturer.</a:t>
                      </a:r>
                      <a:endParaRPr lang="en-ZA" sz="1100" dirty="0">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nvPr>
        </p:nvGraphicFramePr>
        <p:xfrm>
          <a:off x="457200" y="1600200"/>
          <a:ext cx="8229600" cy="24739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just">
                        <a:lnSpc>
                          <a:spcPct val="115000"/>
                        </a:lnSpc>
                        <a:spcAft>
                          <a:spcPts val="0"/>
                        </a:spcAft>
                      </a:pPr>
                      <a:r>
                        <a:rPr lang="en-ZA" sz="1000" b="1" dirty="0">
                          <a:latin typeface="Century Gothic"/>
                          <a:ea typeface="Calibri"/>
                          <a:cs typeface="Times New Roman"/>
                        </a:rPr>
                        <a:t>Late payments</a:t>
                      </a:r>
                      <a:endParaRPr lang="en-ZA" sz="1100" dirty="0">
                        <a:latin typeface="Calibri"/>
                        <a:ea typeface="Calibri"/>
                        <a:cs typeface="Times New Roman"/>
                      </a:endParaRPr>
                    </a:p>
                    <a:p>
                      <a:pPr algn="just">
                        <a:lnSpc>
                          <a:spcPct val="115000"/>
                        </a:lnSpc>
                        <a:spcAft>
                          <a:spcPts val="0"/>
                        </a:spcAft>
                      </a:pPr>
                      <a:r>
                        <a:rPr lang="en-ZA" sz="1000" dirty="0">
                          <a:latin typeface="Century Gothic"/>
                          <a:ea typeface="Calibri"/>
                          <a:cs typeface="Times New Roman"/>
                        </a:rPr>
                        <a:t>For products already delivered and sold</a:t>
                      </a:r>
                      <a:endParaRPr lang="en-ZA" sz="1100" dirty="0">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ZA" sz="1000">
                          <a:latin typeface="Century Gothic"/>
                          <a:ea typeface="Calibri"/>
                          <a:cs typeface="Times New Roman"/>
                        </a:rPr>
                        <a:t>Adversely affects manufacturers’ cash flow.</a:t>
                      </a:r>
                      <a:endParaRPr lang="en-ZA" sz="1100">
                        <a:latin typeface="Calibri"/>
                        <a:ea typeface="Calibri"/>
                        <a:cs typeface="Times New Roman"/>
                      </a:endParaRPr>
                    </a:p>
                    <a:p>
                      <a:pPr marL="342900" lvl="0" indent="-342900" algn="just">
                        <a:lnSpc>
                          <a:spcPct val="115000"/>
                        </a:lnSpc>
                        <a:spcAft>
                          <a:spcPts val="0"/>
                        </a:spcAft>
                        <a:buFont typeface="Symbol"/>
                        <a:buChar char=""/>
                      </a:pPr>
                      <a:r>
                        <a:rPr lang="en-ZA" sz="1000">
                          <a:latin typeface="Century Gothic"/>
                          <a:ea typeface="Calibri"/>
                          <a:cs typeface="Times New Roman"/>
                        </a:rPr>
                        <a:t>Leads to additional finance costs and uncertainty over how much they will be paid.</a:t>
                      </a:r>
                      <a:endParaRPr lang="en-ZA" sz="11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lgn="just">
                        <a:lnSpc>
                          <a:spcPct val="115000"/>
                        </a:lnSpc>
                        <a:spcAft>
                          <a:spcPts val="0"/>
                        </a:spcAft>
                      </a:pPr>
                      <a:r>
                        <a:rPr lang="en-ZA" sz="1000" b="1">
                          <a:latin typeface="Century Gothic"/>
                          <a:ea typeface="Calibri"/>
                          <a:cs typeface="Times New Roman"/>
                        </a:rPr>
                        <a:t>Influencing product availability to, or raising the costs of, other retailers</a:t>
                      </a:r>
                      <a:endParaRPr lang="en-ZA" sz="1100">
                        <a:latin typeface="Calibri"/>
                        <a:ea typeface="Calibri"/>
                        <a:cs typeface="Times New Roman"/>
                      </a:endParaRPr>
                    </a:p>
                    <a:p>
                      <a:pPr algn="just">
                        <a:lnSpc>
                          <a:spcPct val="115000"/>
                        </a:lnSpc>
                        <a:spcAft>
                          <a:spcPts val="0"/>
                        </a:spcAft>
                      </a:pPr>
                      <a:r>
                        <a:rPr lang="en-ZA" sz="1000">
                          <a:latin typeface="Century Gothic"/>
                          <a:ea typeface="Calibri"/>
                          <a:cs typeface="Times New Roman"/>
                        </a:rPr>
                        <a:t>By demanding lower buying prices than all other retailers or demanding limited supply to other retailers.</a:t>
                      </a:r>
                      <a:endParaRPr lang="en-ZA" sz="1100">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ZA" sz="1000">
                          <a:latin typeface="Century Gothic"/>
                          <a:ea typeface="Calibri"/>
                          <a:cs typeface="Times New Roman"/>
                        </a:rPr>
                        <a:t>Increases the costs to competitors, affects the availability of products to other retailers, and thus constrains the volumes available to retailers.</a:t>
                      </a:r>
                      <a:endParaRPr lang="en-ZA" sz="11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algn="just">
                        <a:lnSpc>
                          <a:spcPct val="115000"/>
                        </a:lnSpc>
                        <a:spcAft>
                          <a:spcPts val="0"/>
                        </a:spcAft>
                      </a:pPr>
                      <a:r>
                        <a:rPr lang="en-ZA" sz="1000" b="1">
                          <a:latin typeface="Century Gothic"/>
                          <a:ea typeface="Calibri"/>
                          <a:cs typeface="Times New Roman"/>
                        </a:rPr>
                        <a:t>Promotion of retailers’ own brands</a:t>
                      </a:r>
                      <a:endParaRPr lang="en-ZA" sz="1100">
                        <a:latin typeface="Calibri"/>
                        <a:ea typeface="Calibri"/>
                        <a:cs typeface="Times New Roman"/>
                      </a:endParaRPr>
                    </a:p>
                    <a:p>
                      <a:pPr algn="just">
                        <a:lnSpc>
                          <a:spcPct val="115000"/>
                        </a:lnSpc>
                        <a:spcAft>
                          <a:spcPts val="0"/>
                        </a:spcAft>
                      </a:pPr>
                      <a:r>
                        <a:rPr lang="en-ZA" sz="1000">
                          <a:latin typeface="Century Gothic"/>
                          <a:ea typeface="Calibri"/>
                          <a:cs typeface="Times New Roman"/>
                        </a:rPr>
                        <a:t>Squeezing out third-party brands; some copy-cat packaging issues; requiring brand owners to divulge development intentions so that retailers can pass them on to their own brand manufacturers</a:t>
                      </a:r>
                      <a:endParaRPr lang="en-ZA" sz="1100">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ZA" sz="1000">
                          <a:latin typeface="Century Gothic"/>
                          <a:ea typeface="Calibri"/>
                          <a:cs typeface="Times New Roman"/>
                        </a:rPr>
                        <a:t>Loss of volume and profitability.</a:t>
                      </a:r>
                      <a:endParaRPr lang="en-ZA" sz="11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algn="just">
                        <a:lnSpc>
                          <a:spcPct val="115000"/>
                        </a:lnSpc>
                        <a:spcAft>
                          <a:spcPts val="0"/>
                        </a:spcAft>
                      </a:pPr>
                      <a:r>
                        <a:rPr lang="en-ZA" sz="1000" b="1">
                          <a:latin typeface="Century Gothic"/>
                          <a:ea typeface="Calibri"/>
                          <a:cs typeface="Times New Roman"/>
                        </a:rPr>
                        <a:t>Swell Allowance</a:t>
                      </a:r>
                      <a:endParaRPr lang="en-ZA" sz="1100">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ZA" sz="1000" dirty="0">
                          <a:latin typeface="Century Gothic"/>
                          <a:ea typeface="Calibri"/>
                          <a:cs typeface="Times New Roman"/>
                        </a:rPr>
                        <a:t>Discount on spoiled or damaged goods.</a:t>
                      </a:r>
                      <a:endParaRPr lang="en-ZA" sz="11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5AB9CBCF-2C80-47CE-B879-9D17AAB18B7F}"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57200" y="1484784"/>
            <a:ext cx="8229600" cy="4824536"/>
          </a:xfrm>
        </p:spPr>
        <p:txBody>
          <a:bodyPr>
            <a:normAutofit fontScale="40000" lnSpcReduction="20000"/>
          </a:bodyPr>
          <a:lstStyle/>
          <a:p>
            <a:pPr algn="just"/>
            <a:r>
              <a:rPr lang="en-ZA" sz="3400" dirty="0"/>
              <a:t>These terms of trade are internationally recognised as common abusive strategies applied by retail stores (Explicitly these terms lower manufacturer resale price by 10 to 15%, and this does not take into account swell allowance, late payments and return of unsold goods). </a:t>
            </a:r>
          </a:p>
          <a:p>
            <a:pPr marL="0" indent="0" algn="just">
              <a:buNone/>
            </a:pPr>
            <a:endParaRPr lang="en-ZA" sz="3400" dirty="0"/>
          </a:p>
          <a:p>
            <a:pPr algn="just"/>
            <a:r>
              <a:rPr lang="en-ZA" sz="3400" dirty="0"/>
              <a:t>It is important to note that these terms apply equally to both Family and In-House brands. </a:t>
            </a:r>
          </a:p>
          <a:p>
            <a:pPr marL="0" indent="0" algn="just">
              <a:buNone/>
            </a:pPr>
            <a:endParaRPr lang="en-ZA" sz="3400" dirty="0"/>
          </a:p>
          <a:p>
            <a:pPr algn="just"/>
            <a:r>
              <a:rPr lang="en-ZA" sz="3400" dirty="0"/>
              <a:t>Manufacturers experience price taking from retailers, which is an indicator of buyer power. </a:t>
            </a:r>
          </a:p>
          <a:p>
            <a:pPr marL="0" indent="0" algn="just">
              <a:buNone/>
            </a:pPr>
            <a:endParaRPr lang="en-ZA" sz="3400" dirty="0"/>
          </a:p>
          <a:p>
            <a:pPr algn="just"/>
            <a:r>
              <a:rPr lang="en-ZA" sz="3400" dirty="0"/>
              <a:t>Notwithstanding this, retail stores also have retailer power at their disposal, this allows them to resell any product at any quantity, and the discretion is under their control.</a:t>
            </a:r>
          </a:p>
          <a:p>
            <a:pPr marL="0" indent="0" algn="just">
              <a:buNone/>
            </a:pPr>
            <a:r>
              <a:rPr lang="en-ZA" sz="3400" dirty="0"/>
              <a:t> </a:t>
            </a:r>
          </a:p>
          <a:p>
            <a:pPr algn="just"/>
            <a:r>
              <a:rPr lang="en-ZA" sz="3400" dirty="0"/>
              <a:t>Retail stores with In-House brands have now also become competitors with same manufacturers they source from. </a:t>
            </a:r>
          </a:p>
          <a:p>
            <a:pPr marL="0" indent="0" algn="just">
              <a:buNone/>
            </a:pPr>
            <a:endParaRPr lang="en-ZA" sz="3400" dirty="0"/>
          </a:p>
          <a:p>
            <a:pPr algn="just"/>
            <a:r>
              <a:rPr lang="en-ZA" sz="3400" dirty="0"/>
              <a:t>This opens up suitable conditions for abuse of a dominant position possibly through refusal to deal, margin squeeze and excessive Pricing. </a:t>
            </a:r>
          </a:p>
          <a:p>
            <a:pPr marL="0" indent="0" algn="just">
              <a:buNone/>
            </a:pPr>
            <a:endParaRPr lang="en-ZA" sz="3400" dirty="0"/>
          </a:p>
          <a:p>
            <a:pPr algn="just"/>
            <a:r>
              <a:rPr lang="en-ZA" sz="3400" dirty="0"/>
              <a:t>Consumers may benefit from the low prices of In-House brands in the short term, but if Family brands are marginalised there is possibility of Family brands exiting the market, leaving In-House brands dominant which in the long run may lead to abuse of this position as a result of reduced competition.</a:t>
            </a:r>
          </a:p>
          <a:p>
            <a:endParaRPr lang="en-ZA" sz="2800" dirty="0"/>
          </a:p>
          <a:p>
            <a:endParaRPr lang="en-ZA" sz="4000" dirty="0"/>
          </a:p>
          <a:p>
            <a:endParaRPr lang="en-ZA" dirty="0"/>
          </a:p>
        </p:txBody>
      </p:sp>
      <p:sp>
        <p:nvSpPr>
          <p:cNvPr id="4" name="Slide Number Placeholder 3"/>
          <p:cNvSpPr>
            <a:spLocks noGrp="1"/>
          </p:cNvSpPr>
          <p:nvPr>
            <p:ph type="sldNum" sz="quarter" idx="12"/>
          </p:nvPr>
        </p:nvSpPr>
        <p:spPr/>
        <p:txBody>
          <a:bodyPr/>
          <a:lstStyle/>
          <a:p>
            <a:fld id="{5AB9CBCF-2C80-47CE-B879-9D17AAB18B7F}"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r>
              <a:rPr lang="en-ZA" sz="1800" dirty="0"/>
              <a:t>It is imperative to give a general overview of the prevalent market characteristics that emerged during the inquiry. </a:t>
            </a:r>
          </a:p>
          <a:p>
            <a:endParaRPr lang="en-ZA" dirty="0"/>
          </a:p>
        </p:txBody>
      </p:sp>
      <p:sp>
        <p:nvSpPr>
          <p:cNvPr id="4" name="Slide Number Placeholder 3"/>
          <p:cNvSpPr>
            <a:spLocks noGrp="1"/>
          </p:cNvSpPr>
          <p:nvPr>
            <p:ph type="sldNum" sz="quarter" idx="12"/>
          </p:nvPr>
        </p:nvSpPr>
        <p:spPr/>
        <p:txBody>
          <a:bodyPr/>
          <a:lstStyle/>
          <a:p>
            <a:fld id="{5AB9CBCF-2C80-47CE-B879-9D17AAB18B7F}" type="slidenum">
              <a:rPr lang="en-US" smtClean="0"/>
              <a:pPr/>
              <a:t>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66527665"/>
              </p:ext>
            </p:extLst>
          </p:nvPr>
        </p:nvGraphicFramePr>
        <p:xfrm>
          <a:off x="395536" y="2204864"/>
          <a:ext cx="8424936" cy="3816424"/>
        </p:xfrm>
        <a:graphic>
          <a:graphicData uri="http://schemas.openxmlformats.org/drawingml/2006/table">
            <a:tbl>
              <a:tblPr firstRow="1" bandRow="1">
                <a:tableStyleId>{5C22544A-7EE6-4342-B048-85BDC9FD1C3A}</a:tableStyleId>
              </a:tblPr>
              <a:tblGrid>
                <a:gridCol w="597108">
                  <a:extLst>
                    <a:ext uri="{9D8B030D-6E8A-4147-A177-3AD203B41FA5}">
                      <a16:colId xmlns:a16="http://schemas.microsoft.com/office/drawing/2014/main" val="20000"/>
                    </a:ext>
                  </a:extLst>
                </a:gridCol>
                <a:gridCol w="7827828">
                  <a:extLst>
                    <a:ext uri="{9D8B030D-6E8A-4147-A177-3AD203B41FA5}">
                      <a16:colId xmlns:a16="http://schemas.microsoft.com/office/drawing/2014/main" val="20001"/>
                    </a:ext>
                  </a:extLst>
                </a:gridCol>
              </a:tblGrid>
              <a:tr h="209547">
                <a:tc gridSpan="2">
                  <a:txBody>
                    <a:bodyPr/>
                    <a:lstStyle/>
                    <a:p>
                      <a:pPr algn="ctr">
                        <a:lnSpc>
                          <a:spcPct val="115000"/>
                        </a:lnSpc>
                        <a:spcBef>
                          <a:spcPts val="1200"/>
                        </a:spcBef>
                        <a:spcAft>
                          <a:spcPts val="0"/>
                        </a:spcAft>
                      </a:pPr>
                      <a:r>
                        <a:rPr lang="en-GB" sz="900" b="1" dirty="0">
                          <a:latin typeface="Century Gothic"/>
                          <a:ea typeface="Calibri"/>
                          <a:cs typeface="Times New Roman"/>
                        </a:rPr>
                        <a:t>General</a:t>
                      </a:r>
                      <a:endParaRPr lang="en-ZA" sz="1100" dirty="0">
                        <a:latin typeface="Calibri"/>
                        <a:ea typeface="Calibri"/>
                        <a:cs typeface="Times New Roman"/>
                      </a:endParaRPr>
                    </a:p>
                  </a:txBody>
                  <a:tcPr marL="68580" marR="68580" marT="0" marB="0"/>
                </a:tc>
                <a:tc hMerge="1">
                  <a:txBody>
                    <a:bodyPr/>
                    <a:lstStyle/>
                    <a:p>
                      <a:endParaRPr lang="en-ZA"/>
                    </a:p>
                  </a:txBody>
                  <a:tcPr/>
                </a:tc>
                <a:extLst>
                  <a:ext uri="{0D108BD9-81ED-4DB2-BD59-A6C34878D82A}">
                    <a16:rowId xmlns:a16="http://schemas.microsoft.com/office/drawing/2014/main" val="10000"/>
                  </a:ext>
                </a:extLst>
              </a:tr>
              <a:tr h="190473">
                <a:tc>
                  <a:txBody>
                    <a:bodyPr/>
                    <a:lstStyle/>
                    <a:p>
                      <a:pPr algn="ctr">
                        <a:lnSpc>
                          <a:spcPct val="115000"/>
                        </a:lnSpc>
                        <a:spcBef>
                          <a:spcPts val="1200"/>
                        </a:spcBef>
                        <a:spcAft>
                          <a:spcPts val="0"/>
                        </a:spcAft>
                      </a:pPr>
                      <a:r>
                        <a:rPr lang="en-GB" sz="900">
                          <a:latin typeface="Century Gothic"/>
                          <a:ea typeface="Calibri"/>
                          <a:cs typeface="Times New Roman"/>
                        </a:rPr>
                        <a:t>1.</a:t>
                      </a:r>
                      <a:endParaRPr lang="en-ZA" sz="1100">
                        <a:latin typeface="Calibri"/>
                        <a:ea typeface="Calibri"/>
                        <a:cs typeface="Times New Roman"/>
                      </a:endParaRPr>
                    </a:p>
                  </a:txBody>
                  <a:tcPr marL="68580" marR="68580" marT="0" marB="0"/>
                </a:tc>
                <a:tc>
                  <a:txBody>
                    <a:bodyPr/>
                    <a:lstStyle/>
                    <a:p>
                      <a:pPr algn="l">
                        <a:lnSpc>
                          <a:spcPct val="115000"/>
                        </a:lnSpc>
                        <a:spcBef>
                          <a:spcPts val="1200"/>
                        </a:spcBef>
                        <a:spcAft>
                          <a:spcPts val="0"/>
                        </a:spcAft>
                      </a:pPr>
                      <a:r>
                        <a:rPr lang="en-GB" sz="900">
                          <a:latin typeface="Century Gothic"/>
                          <a:ea typeface="Calibri"/>
                          <a:cs typeface="Times New Roman"/>
                        </a:rPr>
                        <a:t>From the four millers interviewed, all stated that they mill and package In-House Brands.</a:t>
                      </a:r>
                      <a:endParaRPr lang="en-ZA" sz="11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80451">
                <a:tc>
                  <a:txBody>
                    <a:bodyPr/>
                    <a:lstStyle/>
                    <a:p>
                      <a:pPr algn="ctr">
                        <a:lnSpc>
                          <a:spcPct val="115000"/>
                        </a:lnSpc>
                        <a:spcBef>
                          <a:spcPts val="1200"/>
                        </a:spcBef>
                        <a:spcAft>
                          <a:spcPts val="0"/>
                        </a:spcAft>
                      </a:pPr>
                      <a:r>
                        <a:rPr lang="en-GB" sz="900">
                          <a:latin typeface="Century Gothic"/>
                          <a:ea typeface="Calibri"/>
                          <a:cs typeface="Times New Roman"/>
                        </a:rPr>
                        <a:t>2.</a:t>
                      </a:r>
                      <a:endParaRPr lang="en-ZA" sz="1100">
                        <a:latin typeface="Calibri"/>
                        <a:ea typeface="Calibri"/>
                        <a:cs typeface="Times New Roman"/>
                      </a:endParaRPr>
                    </a:p>
                  </a:txBody>
                  <a:tcPr marL="68580" marR="68580" marT="0" marB="0"/>
                </a:tc>
                <a:tc>
                  <a:txBody>
                    <a:bodyPr/>
                    <a:lstStyle/>
                    <a:p>
                      <a:pPr algn="l">
                        <a:lnSpc>
                          <a:spcPct val="115000"/>
                        </a:lnSpc>
                        <a:spcAft>
                          <a:spcPts val="0"/>
                        </a:spcAft>
                      </a:pPr>
                      <a:r>
                        <a:rPr lang="en-GB" sz="900" dirty="0">
                          <a:latin typeface="Century Gothic"/>
                          <a:ea typeface="Calibri"/>
                          <a:cs typeface="Times New Roman"/>
                        </a:rPr>
                        <a:t>The longest running In-House brand packaging contract is 10 years</a:t>
                      </a:r>
                      <a:endParaRPr lang="en-ZA" sz="11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70426">
                <a:tc>
                  <a:txBody>
                    <a:bodyPr/>
                    <a:lstStyle/>
                    <a:p>
                      <a:pPr algn="ctr">
                        <a:lnSpc>
                          <a:spcPct val="115000"/>
                        </a:lnSpc>
                        <a:spcAft>
                          <a:spcPts val="0"/>
                        </a:spcAft>
                      </a:pPr>
                      <a:r>
                        <a:rPr lang="en-GB" sz="900">
                          <a:latin typeface="Century Gothic"/>
                          <a:ea typeface="Calibri"/>
                          <a:cs typeface="Times New Roman"/>
                        </a:rPr>
                        <a:t>3.</a:t>
                      </a:r>
                      <a:endParaRPr lang="en-ZA" sz="1100">
                        <a:latin typeface="Calibri"/>
                        <a:ea typeface="Calibri"/>
                        <a:cs typeface="Times New Roman"/>
                      </a:endParaRPr>
                    </a:p>
                  </a:txBody>
                  <a:tcPr marL="68580" marR="68580" marT="0" marB="0"/>
                </a:tc>
                <a:tc>
                  <a:txBody>
                    <a:bodyPr/>
                    <a:lstStyle/>
                    <a:p>
                      <a:pPr algn="l">
                        <a:lnSpc>
                          <a:spcPct val="115000"/>
                        </a:lnSpc>
                        <a:spcAft>
                          <a:spcPts val="0"/>
                        </a:spcAft>
                      </a:pPr>
                      <a:r>
                        <a:rPr lang="en-GB" sz="900" dirty="0">
                          <a:latin typeface="Century Gothic"/>
                          <a:ea typeface="Calibri"/>
                          <a:cs typeface="Times New Roman"/>
                        </a:rPr>
                        <a:t>The longest operating mill is 30 years old.</a:t>
                      </a:r>
                      <a:endParaRPr lang="en-ZA" sz="11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83784">
                <a:tc>
                  <a:txBody>
                    <a:bodyPr/>
                    <a:lstStyle/>
                    <a:p>
                      <a:pPr algn="ctr">
                        <a:lnSpc>
                          <a:spcPct val="115000"/>
                        </a:lnSpc>
                        <a:spcAft>
                          <a:spcPts val="0"/>
                        </a:spcAft>
                      </a:pPr>
                      <a:r>
                        <a:rPr lang="en-GB" sz="900" dirty="0">
                          <a:latin typeface="Century Gothic"/>
                          <a:ea typeface="Calibri"/>
                          <a:cs typeface="Times New Roman"/>
                        </a:rPr>
                        <a:t>4.</a:t>
                      </a:r>
                      <a:endParaRPr lang="en-ZA" sz="1100" dirty="0">
                        <a:latin typeface="Calibri"/>
                        <a:ea typeface="Calibri"/>
                        <a:cs typeface="Times New Roman"/>
                      </a:endParaRPr>
                    </a:p>
                  </a:txBody>
                  <a:tcPr marL="68580" marR="68580" marT="0" marB="0"/>
                </a:tc>
                <a:tc>
                  <a:txBody>
                    <a:bodyPr/>
                    <a:lstStyle/>
                    <a:p>
                      <a:pPr algn="l">
                        <a:lnSpc>
                          <a:spcPct val="115000"/>
                        </a:lnSpc>
                        <a:spcAft>
                          <a:spcPts val="0"/>
                        </a:spcAft>
                      </a:pPr>
                      <a:r>
                        <a:rPr lang="en-GB" sz="900">
                          <a:latin typeface="Century Gothic"/>
                          <a:ea typeface="Calibri"/>
                          <a:cs typeface="Times New Roman"/>
                        </a:rPr>
                        <a:t>Both wholesalers and retailers utilise the packaging process with local millers.</a:t>
                      </a:r>
                      <a:endParaRPr lang="en-ZA" sz="110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00498">
                <a:tc>
                  <a:txBody>
                    <a:bodyPr/>
                    <a:lstStyle/>
                    <a:p>
                      <a:pPr algn="ctr">
                        <a:lnSpc>
                          <a:spcPct val="115000"/>
                        </a:lnSpc>
                        <a:spcAft>
                          <a:spcPts val="0"/>
                        </a:spcAft>
                      </a:pPr>
                      <a:r>
                        <a:rPr lang="en-GB" sz="900">
                          <a:latin typeface="Century Gothic"/>
                          <a:ea typeface="Calibri"/>
                          <a:cs typeface="Times New Roman"/>
                        </a:rPr>
                        <a:t>5</a:t>
                      </a:r>
                      <a:endParaRPr lang="en-ZA" sz="1100">
                        <a:latin typeface="Calibri"/>
                        <a:ea typeface="Calibri"/>
                        <a:cs typeface="Times New Roman"/>
                      </a:endParaRPr>
                    </a:p>
                  </a:txBody>
                  <a:tcPr marL="68580" marR="68580" marT="0" marB="0"/>
                </a:tc>
                <a:tc>
                  <a:txBody>
                    <a:bodyPr/>
                    <a:lstStyle/>
                    <a:p>
                      <a:pPr algn="l">
                        <a:lnSpc>
                          <a:spcPct val="115000"/>
                        </a:lnSpc>
                        <a:spcAft>
                          <a:spcPts val="0"/>
                        </a:spcAft>
                      </a:pPr>
                      <a:r>
                        <a:rPr lang="en-GB" sz="900" dirty="0">
                          <a:latin typeface="Century Gothic"/>
                          <a:ea typeface="Calibri"/>
                          <a:cs typeface="Times New Roman"/>
                        </a:rPr>
                        <a:t>The products packaged are flour, maize meal, pasta, sugar and eggs.</a:t>
                      </a:r>
                      <a:endParaRPr lang="en-ZA" sz="11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164351">
                <a:tc gridSpan="2">
                  <a:txBody>
                    <a:bodyPr/>
                    <a:lstStyle/>
                    <a:p>
                      <a:pPr algn="ctr">
                        <a:lnSpc>
                          <a:spcPct val="115000"/>
                        </a:lnSpc>
                        <a:spcAft>
                          <a:spcPts val="0"/>
                        </a:spcAft>
                      </a:pPr>
                      <a:r>
                        <a:rPr lang="en-GB" sz="900" b="1" dirty="0">
                          <a:solidFill>
                            <a:schemeClr val="tx1"/>
                          </a:solidFill>
                          <a:latin typeface="Century Gothic"/>
                          <a:ea typeface="Calibri"/>
                          <a:cs typeface="Times New Roman"/>
                        </a:rPr>
                        <a:t>Trends</a:t>
                      </a:r>
                      <a:endParaRPr lang="en-ZA" sz="1100" dirty="0">
                        <a:solidFill>
                          <a:schemeClr val="tx1"/>
                        </a:solidFill>
                        <a:latin typeface="Calibri"/>
                        <a:ea typeface="Calibri"/>
                        <a:cs typeface="Times New Roman"/>
                      </a:endParaRPr>
                    </a:p>
                  </a:txBody>
                  <a:tcPr marL="68580" marR="68580" marT="0" marB="0"/>
                </a:tc>
                <a:tc hMerge="1">
                  <a:txBody>
                    <a:bodyPr/>
                    <a:lstStyle/>
                    <a:p>
                      <a:endParaRPr lang="en-ZA"/>
                    </a:p>
                  </a:txBody>
                  <a:tcPr/>
                </a:tc>
                <a:extLst>
                  <a:ext uri="{0D108BD9-81ED-4DB2-BD59-A6C34878D82A}">
                    <a16:rowId xmlns:a16="http://schemas.microsoft.com/office/drawing/2014/main" val="10006"/>
                  </a:ext>
                </a:extLst>
              </a:tr>
              <a:tr h="469339">
                <a:tc>
                  <a:txBody>
                    <a:bodyPr/>
                    <a:lstStyle/>
                    <a:p>
                      <a:pPr algn="ctr">
                        <a:lnSpc>
                          <a:spcPct val="115000"/>
                        </a:lnSpc>
                        <a:spcAft>
                          <a:spcPts val="0"/>
                        </a:spcAft>
                      </a:pPr>
                      <a:r>
                        <a:rPr lang="en-GB" sz="900">
                          <a:latin typeface="Century Gothic"/>
                          <a:ea typeface="Calibri"/>
                          <a:cs typeface="Times New Roman"/>
                        </a:rPr>
                        <a:t>6.</a:t>
                      </a:r>
                      <a:endParaRPr lang="en-ZA" sz="1100">
                        <a:latin typeface="Calibri"/>
                        <a:ea typeface="Calibri"/>
                        <a:cs typeface="Times New Roman"/>
                      </a:endParaRPr>
                    </a:p>
                  </a:txBody>
                  <a:tcPr marL="68580" marR="68580" marT="0" marB="0"/>
                </a:tc>
                <a:tc>
                  <a:txBody>
                    <a:bodyPr/>
                    <a:lstStyle/>
                    <a:p>
                      <a:pPr algn="l">
                        <a:lnSpc>
                          <a:spcPct val="115000"/>
                        </a:lnSpc>
                        <a:spcAft>
                          <a:spcPts val="0"/>
                        </a:spcAft>
                      </a:pPr>
                      <a:r>
                        <a:rPr lang="en-GB" sz="900" dirty="0">
                          <a:latin typeface="Century Gothic"/>
                          <a:ea typeface="Calibri"/>
                          <a:cs typeface="Times New Roman"/>
                        </a:rPr>
                        <a:t>All millers stated that over the period of their packaging contracts, In-House brands are the ones that showed substantial growth. They attribute the growth of these brands to them being generally cheaper (at retail store level) and the significant shelf space they are allotted.</a:t>
                      </a:r>
                      <a:endParaRPr lang="en-ZA" sz="1100" dirty="0">
                        <a:latin typeface="Calibri"/>
                        <a:ea typeface="Calibri"/>
                        <a:cs typeface="Times New Roman"/>
                      </a:endParaRPr>
                    </a:p>
                  </a:txBody>
                  <a:tcPr marL="68580" marR="68580" marT="0" marB="0"/>
                </a:tc>
                <a:extLst>
                  <a:ext uri="{0D108BD9-81ED-4DB2-BD59-A6C34878D82A}">
                    <a16:rowId xmlns:a16="http://schemas.microsoft.com/office/drawing/2014/main" val="10007"/>
                  </a:ext>
                </a:extLst>
              </a:tr>
              <a:tr h="197997">
                <a:tc>
                  <a:txBody>
                    <a:bodyPr/>
                    <a:lstStyle/>
                    <a:p>
                      <a:pPr algn="ctr">
                        <a:lnSpc>
                          <a:spcPct val="115000"/>
                        </a:lnSpc>
                        <a:spcAft>
                          <a:spcPts val="0"/>
                        </a:spcAft>
                      </a:pPr>
                      <a:r>
                        <a:rPr lang="en-GB" sz="900">
                          <a:latin typeface="Century Gothic"/>
                          <a:ea typeface="Calibri"/>
                          <a:cs typeface="Times New Roman"/>
                        </a:rPr>
                        <a:t>7.</a:t>
                      </a:r>
                      <a:endParaRPr lang="en-ZA" sz="1100">
                        <a:latin typeface="Calibri"/>
                        <a:ea typeface="Calibri"/>
                        <a:cs typeface="Times New Roman"/>
                      </a:endParaRPr>
                    </a:p>
                  </a:txBody>
                  <a:tcPr marL="68580" marR="68580" marT="0" marB="0"/>
                </a:tc>
                <a:tc>
                  <a:txBody>
                    <a:bodyPr/>
                    <a:lstStyle/>
                    <a:p>
                      <a:pPr algn="l">
                        <a:lnSpc>
                          <a:spcPct val="115000"/>
                        </a:lnSpc>
                        <a:spcAft>
                          <a:spcPts val="0"/>
                        </a:spcAft>
                      </a:pPr>
                      <a:r>
                        <a:rPr lang="en-GB" sz="900" dirty="0">
                          <a:latin typeface="Century Gothic"/>
                          <a:ea typeface="Calibri"/>
                          <a:cs typeface="Times New Roman"/>
                        </a:rPr>
                        <a:t>Nonetheless, millers stated that production of Family brands is more profitable to their operation than In-House brands.</a:t>
                      </a:r>
                      <a:endParaRPr lang="en-ZA" sz="900" dirty="0">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47658">
                <a:tc>
                  <a:txBody>
                    <a:bodyPr/>
                    <a:lstStyle/>
                    <a:p>
                      <a:pPr algn="ctr">
                        <a:lnSpc>
                          <a:spcPct val="115000"/>
                        </a:lnSpc>
                        <a:spcAft>
                          <a:spcPts val="0"/>
                        </a:spcAft>
                      </a:pPr>
                      <a:r>
                        <a:rPr lang="en-GB" sz="900" dirty="0">
                          <a:latin typeface="Century Gothic"/>
                          <a:ea typeface="Calibri"/>
                          <a:cs typeface="Times New Roman"/>
                        </a:rPr>
                        <a:t>8.</a:t>
                      </a:r>
                      <a:endParaRPr lang="en-ZA" sz="1100" dirty="0">
                        <a:latin typeface="Calibri"/>
                        <a:ea typeface="Calibri"/>
                        <a:cs typeface="Times New Roman"/>
                      </a:endParaRPr>
                    </a:p>
                  </a:txBody>
                  <a:tcPr marL="68580" marR="68580" marT="0" marB="0"/>
                </a:tc>
                <a:tc>
                  <a:txBody>
                    <a:bodyPr/>
                    <a:lstStyle/>
                    <a:p>
                      <a:pPr algn="l">
                        <a:lnSpc>
                          <a:spcPct val="115000"/>
                        </a:lnSpc>
                        <a:spcAft>
                          <a:spcPts val="0"/>
                        </a:spcAft>
                      </a:pPr>
                      <a:r>
                        <a:rPr lang="en-GB" sz="900" dirty="0">
                          <a:latin typeface="Century Gothic"/>
                          <a:ea typeface="Calibri"/>
                          <a:cs typeface="Times New Roman"/>
                        </a:rPr>
                        <a:t>Millers indicated that the cost of milling and packaging In-House brands is the same as that of </a:t>
                      </a:r>
                      <a:r>
                        <a:rPr lang="en-GB" sz="900" dirty="0">
                          <a:latin typeface="Century Gothic" panose="020B0502020202020204" pitchFamily="34" charset="0"/>
                          <a:ea typeface="Calibri"/>
                          <a:cs typeface="Times New Roman"/>
                        </a:rPr>
                        <a:t>Family Brands but </a:t>
                      </a:r>
                      <a:r>
                        <a:rPr lang="en-GB" sz="900" dirty="0">
                          <a:latin typeface="Century Gothic"/>
                          <a:ea typeface="Calibri"/>
                          <a:cs typeface="Times New Roman"/>
                        </a:rPr>
                        <a:t>rebates and discounts augment resale prices on store shelves.</a:t>
                      </a:r>
                      <a:endParaRPr lang="en-ZA" sz="900" dirty="0">
                        <a:latin typeface="Calibri"/>
                        <a:ea typeface="Calibri"/>
                        <a:cs typeface="Times New Roman"/>
                      </a:endParaRPr>
                    </a:p>
                  </a:txBody>
                  <a:tcPr marL="68580" marR="68580" marT="0" marB="0"/>
                </a:tc>
                <a:extLst>
                  <a:ext uri="{0D108BD9-81ED-4DB2-BD59-A6C34878D82A}">
                    <a16:rowId xmlns:a16="http://schemas.microsoft.com/office/drawing/2014/main" val="10009"/>
                  </a:ext>
                </a:extLst>
              </a:tr>
              <a:tr h="344187">
                <a:tc>
                  <a:txBody>
                    <a:bodyPr/>
                    <a:lstStyle/>
                    <a:p>
                      <a:pPr algn="ctr">
                        <a:lnSpc>
                          <a:spcPct val="115000"/>
                        </a:lnSpc>
                        <a:spcAft>
                          <a:spcPts val="0"/>
                        </a:spcAft>
                      </a:pPr>
                      <a:r>
                        <a:rPr lang="en-GB" sz="900">
                          <a:latin typeface="Century Gothic"/>
                          <a:ea typeface="Calibri"/>
                          <a:cs typeface="Times New Roman"/>
                        </a:rPr>
                        <a:t>9.</a:t>
                      </a:r>
                      <a:endParaRPr lang="en-ZA" sz="1100">
                        <a:latin typeface="Calibri"/>
                        <a:ea typeface="Calibri"/>
                        <a:cs typeface="Times New Roman"/>
                      </a:endParaRPr>
                    </a:p>
                  </a:txBody>
                  <a:tcPr marL="68580" marR="68580" marT="0" marB="0"/>
                </a:tc>
                <a:tc>
                  <a:txBody>
                    <a:bodyPr/>
                    <a:lstStyle/>
                    <a:p>
                      <a:pPr algn="l">
                        <a:lnSpc>
                          <a:spcPct val="115000"/>
                        </a:lnSpc>
                        <a:spcAft>
                          <a:spcPts val="0"/>
                        </a:spcAft>
                      </a:pPr>
                      <a:r>
                        <a:rPr lang="en-GB" sz="900" dirty="0">
                          <a:latin typeface="Century Gothic"/>
                          <a:ea typeface="Calibri"/>
                          <a:cs typeface="Times New Roman"/>
                        </a:rPr>
                        <a:t>Millers indicated that retailers control the volume and type of product supplied in the market and as such have the leverage to push In-House brands at the detriment of Family brands.</a:t>
                      </a:r>
                      <a:endParaRPr lang="en-ZA" sz="1100" dirty="0">
                        <a:latin typeface="Calibri"/>
                        <a:ea typeface="Calibri"/>
                        <a:cs typeface="Times New Roman"/>
                      </a:endParaRPr>
                    </a:p>
                  </a:txBody>
                  <a:tcPr marL="68580" marR="68580" marT="0" marB="0"/>
                </a:tc>
                <a:extLst>
                  <a:ext uri="{0D108BD9-81ED-4DB2-BD59-A6C34878D82A}">
                    <a16:rowId xmlns:a16="http://schemas.microsoft.com/office/drawing/2014/main" val="10010"/>
                  </a:ext>
                </a:extLst>
              </a:tr>
              <a:tr h="469339">
                <a:tc>
                  <a:txBody>
                    <a:bodyPr/>
                    <a:lstStyle/>
                    <a:p>
                      <a:pPr algn="ctr">
                        <a:lnSpc>
                          <a:spcPct val="115000"/>
                        </a:lnSpc>
                        <a:spcAft>
                          <a:spcPts val="0"/>
                        </a:spcAft>
                      </a:pPr>
                      <a:r>
                        <a:rPr lang="en-GB" sz="900" dirty="0">
                          <a:latin typeface="Century Gothic"/>
                          <a:ea typeface="Calibri"/>
                          <a:cs typeface="Times New Roman"/>
                        </a:rPr>
                        <a:t>10.</a:t>
                      </a:r>
                      <a:endParaRPr lang="en-ZA" sz="1100" dirty="0">
                        <a:latin typeface="Calibri"/>
                        <a:ea typeface="Calibri"/>
                        <a:cs typeface="Times New Roman"/>
                      </a:endParaRPr>
                    </a:p>
                  </a:txBody>
                  <a:tcPr marL="68580" marR="68580" marT="0" marB="0"/>
                </a:tc>
                <a:tc>
                  <a:txBody>
                    <a:bodyPr/>
                    <a:lstStyle/>
                    <a:p>
                      <a:pPr algn="l">
                        <a:lnSpc>
                          <a:spcPct val="115000"/>
                        </a:lnSpc>
                        <a:spcAft>
                          <a:spcPts val="0"/>
                        </a:spcAft>
                      </a:pPr>
                      <a:r>
                        <a:rPr lang="en-GB" sz="900" dirty="0">
                          <a:latin typeface="Century Gothic"/>
                          <a:ea typeface="Calibri"/>
                          <a:cs typeface="Times New Roman"/>
                        </a:rPr>
                        <a:t>In-House brands are of equal quality to that of Family brands as they are manufactured and packaged by Family brand manufacturers using the same production quality specifications and standards. That is, Family brands and In-House brand products are produced from the same pot and the only difference is the packaging.</a:t>
                      </a:r>
                      <a:endParaRPr lang="en-ZA" sz="1100" dirty="0">
                        <a:latin typeface="Calibri"/>
                        <a:ea typeface="Calibri"/>
                        <a:cs typeface="Times New Roman"/>
                      </a:endParaRPr>
                    </a:p>
                  </a:txBody>
                  <a:tcPr marL="68580" marR="68580" marT="0" marB="0"/>
                </a:tc>
                <a:extLst>
                  <a:ext uri="{0D108BD9-81ED-4DB2-BD59-A6C34878D82A}">
                    <a16:rowId xmlns:a16="http://schemas.microsoft.com/office/drawing/2014/main" val="10011"/>
                  </a:ext>
                </a:extLst>
              </a:tr>
              <a:tr h="344187">
                <a:tc>
                  <a:txBody>
                    <a:bodyPr/>
                    <a:lstStyle/>
                    <a:p>
                      <a:pPr algn="ctr">
                        <a:lnSpc>
                          <a:spcPct val="115000"/>
                        </a:lnSpc>
                        <a:spcAft>
                          <a:spcPts val="0"/>
                        </a:spcAft>
                      </a:pPr>
                      <a:r>
                        <a:rPr lang="en-GB" sz="900">
                          <a:latin typeface="Century Gothic"/>
                          <a:ea typeface="Calibri"/>
                          <a:cs typeface="Times New Roman"/>
                        </a:rPr>
                        <a:t>11.</a:t>
                      </a:r>
                      <a:endParaRPr lang="en-ZA" sz="1100">
                        <a:latin typeface="Calibri"/>
                        <a:ea typeface="Calibri"/>
                        <a:cs typeface="Times New Roman"/>
                      </a:endParaRPr>
                    </a:p>
                  </a:txBody>
                  <a:tcPr marL="68580" marR="68580" marT="0" marB="0"/>
                </a:tc>
                <a:tc>
                  <a:txBody>
                    <a:bodyPr/>
                    <a:lstStyle/>
                    <a:p>
                      <a:pPr algn="l">
                        <a:lnSpc>
                          <a:spcPct val="115000"/>
                        </a:lnSpc>
                        <a:spcAft>
                          <a:spcPts val="0"/>
                        </a:spcAft>
                      </a:pPr>
                      <a:r>
                        <a:rPr lang="en-GB" sz="900" dirty="0">
                          <a:latin typeface="Century Gothic"/>
                          <a:ea typeface="Calibri"/>
                          <a:cs typeface="Times New Roman"/>
                        </a:rPr>
                        <a:t>In House branding as the latest marketing strategy is not only done by retailers but also wholesalers and the conditions are generally similar.</a:t>
                      </a:r>
                      <a:endParaRPr lang="en-ZA" sz="1100" dirty="0">
                        <a:latin typeface="Calibri"/>
                        <a:ea typeface="Calibri"/>
                        <a:cs typeface="Times New Roman"/>
                      </a:endParaRPr>
                    </a:p>
                  </a:txBody>
                  <a:tcPr marL="68580" marR="68580" marT="0" marB="0"/>
                </a:tc>
                <a:extLst>
                  <a:ext uri="{0D108BD9-81ED-4DB2-BD59-A6C34878D82A}">
                    <a16:rowId xmlns:a16="http://schemas.microsoft.com/office/drawing/2014/main" val="10012"/>
                  </a:ext>
                </a:extLst>
              </a:tr>
              <a:tr h="344187">
                <a:tc>
                  <a:txBody>
                    <a:bodyPr/>
                    <a:lstStyle/>
                    <a:p>
                      <a:pPr algn="ctr">
                        <a:lnSpc>
                          <a:spcPct val="115000"/>
                        </a:lnSpc>
                        <a:spcAft>
                          <a:spcPts val="0"/>
                        </a:spcAft>
                      </a:pPr>
                      <a:r>
                        <a:rPr lang="en-GB" sz="900" dirty="0">
                          <a:latin typeface="Century Gothic"/>
                          <a:ea typeface="Calibri"/>
                          <a:cs typeface="Times New Roman"/>
                        </a:rPr>
                        <a:t>12.</a:t>
                      </a:r>
                      <a:endParaRPr lang="en-ZA" sz="1100" dirty="0">
                        <a:latin typeface="Calibri"/>
                        <a:ea typeface="Calibri"/>
                        <a:cs typeface="Times New Roman"/>
                      </a:endParaRPr>
                    </a:p>
                  </a:txBody>
                  <a:tcPr marL="68580" marR="68580" marT="0" marB="0"/>
                </a:tc>
                <a:tc>
                  <a:txBody>
                    <a:bodyPr/>
                    <a:lstStyle/>
                    <a:p>
                      <a:pPr algn="l">
                        <a:lnSpc>
                          <a:spcPct val="115000"/>
                        </a:lnSpc>
                        <a:spcAft>
                          <a:spcPts val="0"/>
                        </a:spcAft>
                      </a:pPr>
                      <a:r>
                        <a:rPr lang="en-GB" sz="900" dirty="0">
                          <a:latin typeface="Century Gothic"/>
                          <a:ea typeface="Calibri"/>
                          <a:cs typeface="Times New Roman"/>
                        </a:rPr>
                        <a:t>Local consumers are generally loyal to a brand but a price difference of 5% or more in favour of a competing brand may result in a switch to the latter.</a:t>
                      </a:r>
                      <a:endParaRPr lang="en-ZA" sz="1100" dirty="0">
                        <a:latin typeface="Calibri"/>
                        <a:ea typeface="Calibri"/>
                        <a:cs typeface="Times New Roman"/>
                      </a:endParaRPr>
                    </a:p>
                  </a:txBody>
                  <a:tcPr marL="68580" marR="68580" marT="0" marB="0"/>
                </a:tc>
                <a:extLst>
                  <a:ext uri="{0D108BD9-81ED-4DB2-BD59-A6C34878D82A}">
                    <a16:rowId xmlns:a16="http://schemas.microsoft.com/office/drawing/2014/main" val="10013"/>
                  </a:ext>
                </a:extLst>
              </a:tr>
            </a:tbl>
          </a:graphicData>
        </a:graphic>
      </p:graphicFrame>
    </p:spTree>
  </p:cSld>
  <p:clrMapOvr>
    <a:masterClrMapping/>
  </p:clrMapOvr>
</p:sld>
</file>

<file path=ppt/theme/theme1.xml><?xml version="1.0" encoding="utf-8"?>
<a:theme xmlns:a="http://schemas.openxmlformats.org/drawingml/2006/main" name="CompetitionAutho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B825E9E6E9404D8C3281BF9032A1E0" ma:contentTypeVersion="0" ma:contentTypeDescription="Create a new document." ma:contentTypeScope="" ma:versionID="da9eb3a740c88c8974a3a97724ecc3d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CF19317-633A-4DD1-9707-61AA02FBED4B}">
  <ds:schemaRefs>
    <ds:schemaRef ds:uri="http://schemas.microsoft.com/sharepoint/v3/contenttype/forms"/>
  </ds:schemaRefs>
</ds:datastoreItem>
</file>

<file path=customXml/itemProps2.xml><?xml version="1.0" encoding="utf-8"?>
<ds:datastoreItem xmlns:ds="http://schemas.openxmlformats.org/officeDocument/2006/customXml" ds:itemID="{2BE5316C-B113-4E78-841E-19F91F4BBA77}">
  <ds:schemaRef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terms/"/>
    <ds:schemaRef ds:uri="http://purl.org/dc/dcmitype/"/>
    <ds:schemaRef ds:uri="http://www.w3.org/XML/1998/namespace"/>
  </ds:schemaRefs>
</ds:datastoreItem>
</file>

<file path=customXml/itemProps3.xml><?xml version="1.0" encoding="utf-8"?>
<ds:datastoreItem xmlns:ds="http://schemas.openxmlformats.org/officeDocument/2006/customXml" ds:itemID="{F7F4CD46-BD2E-48AF-BBA7-27D5E5DC2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CompetitionAuthority</Template>
  <TotalTime>25556</TotalTime>
  <Words>3128</Words>
  <Application>Microsoft Macintosh PowerPoint</Application>
  <PresentationFormat>On-screen Show (4:3)</PresentationFormat>
  <Paragraphs>320</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Symbol</vt:lpstr>
      <vt:lpstr>Times New Roman</vt:lpstr>
      <vt:lpstr>CompetitionAuthority</vt:lpstr>
      <vt:lpstr>In-House brands  by retail chain stores in Botswana  Presentation to   2ND ANNUAL COMPETITION AND REGULATION (ACER) WEEK 2016 By  Ernest B. L. Bagopi –  Acting Director Competition and research analysis   11-12 MARCH 2016 </vt:lpstr>
      <vt:lpstr>Presentation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can easily go here!</dc:title>
  <dc:creator>PETROMAS</dc:creator>
  <cp:lastModifiedBy>Kevin Reddell</cp:lastModifiedBy>
  <cp:revision>104</cp:revision>
  <dcterms:created xsi:type="dcterms:W3CDTF">2012-03-14T07:05:22Z</dcterms:created>
  <dcterms:modified xsi:type="dcterms:W3CDTF">2024-04-08T11:25:37Z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0x0101007AB825E9E6E9404D8C3281BF9032A1E0</vt:lpwstr>
  </property>
</Properties>
</file>