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5"/>
  </p:notesMasterIdLst>
  <p:handoutMasterIdLst>
    <p:handoutMasterId r:id="rId16"/>
  </p:handoutMasterIdLst>
  <p:sldIdLst>
    <p:sldId id="266" r:id="rId2"/>
    <p:sldId id="313" r:id="rId3"/>
    <p:sldId id="322" r:id="rId4"/>
    <p:sldId id="323" r:id="rId5"/>
    <p:sldId id="314" r:id="rId6"/>
    <p:sldId id="308" r:id="rId7"/>
    <p:sldId id="335" r:id="rId8"/>
    <p:sldId id="324" r:id="rId9"/>
    <p:sldId id="330" r:id="rId10"/>
    <p:sldId id="332" r:id="rId11"/>
    <p:sldId id="317" r:id="rId12"/>
    <p:sldId id="333" r:id="rId13"/>
    <p:sldId id="316" r:id="rId14"/>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658" autoAdjust="0"/>
    <p:restoredTop sz="83946" autoAdjust="0"/>
  </p:normalViewPr>
  <p:slideViewPr>
    <p:cSldViewPr snapToGrid="0">
      <p:cViewPr varScale="1">
        <p:scale>
          <a:sx n="102" d="100"/>
          <a:sy n="102" d="100"/>
        </p:scale>
        <p:origin x="140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sz="quarter" idx="1"/>
          </p:nvPr>
        </p:nvSpPr>
        <p:spPr>
          <a:xfrm>
            <a:off x="3848645" y="0"/>
            <a:ext cx="2944283" cy="498295"/>
          </a:xfrm>
          <a:prstGeom prst="rect">
            <a:avLst/>
          </a:prstGeom>
        </p:spPr>
        <p:txBody>
          <a:bodyPr vert="horz" lIns="91440" tIns="45720" rIns="91440" bIns="45720" rtlCol="0"/>
          <a:lstStyle>
            <a:lvl1pPr algn="r">
              <a:defRPr sz="1200"/>
            </a:lvl1pPr>
          </a:lstStyle>
          <a:p>
            <a:fld id="{7B8FF1E7-3574-4063-8C9E-8EA45FB506B5}" type="datetimeFigureOut">
              <a:rPr lang="en-ZA" smtClean="0"/>
              <a:t>2024/04/08</a:t>
            </a:fld>
            <a:endParaRPr lang="en-ZA" dirty="0"/>
          </a:p>
        </p:txBody>
      </p:sp>
      <p:sp>
        <p:nvSpPr>
          <p:cNvPr id="4" name="Footer Placeholder 3"/>
          <p:cNvSpPr>
            <a:spLocks noGrp="1"/>
          </p:cNvSpPr>
          <p:nvPr>
            <p:ph type="ftr" sz="quarter" idx="2"/>
          </p:nvPr>
        </p:nvSpPr>
        <p:spPr>
          <a:xfrm>
            <a:off x="0" y="9433107"/>
            <a:ext cx="2944283" cy="498294"/>
          </a:xfrm>
          <a:prstGeom prst="rect">
            <a:avLst/>
          </a:prstGeom>
        </p:spPr>
        <p:txBody>
          <a:bodyPr vert="horz" lIns="91440" tIns="45720" rIns="91440" bIns="45720" rtlCol="0" anchor="b"/>
          <a:lstStyle>
            <a:lvl1pPr algn="l">
              <a:defRPr sz="1200"/>
            </a:lvl1pPr>
          </a:lstStyle>
          <a:p>
            <a:endParaRPr lang="en-ZA" dirty="0"/>
          </a:p>
        </p:txBody>
      </p:sp>
      <p:sp>
        <p:nvSpPr>
          <p:cNvPr id="5" name="Slide Number Placeholder 4"/>
          <p:cNvSpPr>
            <a:spLocks noGrp="1"/>
          </p:cNvSpPr>
          <p:nvPr>
            <p:ph type="sldNum" sz="quarter" idx="3"/>
          </p:nvPr>
        </p:nvSpPr>
        <p:spPr>
          <a:xfrm>
            <a:off x="3848645" y="9433107"/>
            <a:ext cx="2944283" cy="498294"/>
          </a:xfrm>
          <a:prstGeom prst="rect">
            <a:avLst/>
          </a:prstGeom>
        </p:spPr>
        <p:txBody>
          <a:bodyPr vert="horz" lIns="91440" tIns="45720" rIns="91440" bIns="45720" rtlCol="0" anchor="b"/>
          <a:lstStyle>
            <a:lvl1pPr algn="r">
              <a:defRPr sz="1200"/>
            </a:lvl1pPr>
          </a:lstStyle>
          <a:p>
            <a:fld id="{5791E523-33B1-4C23-8D42-13E9F2704235}" type="slidenum">
              <a:rPr lang="en-ZA" smtClean="0"/>
              <a:t>‹#›</a:t>
            </a:fld>
            <a:endParaRPr lang="en-ZA" dirty="0"/>
          </a:p>
        </p:txBody>
      </p:sp>
    </p:spTree>
    <p:extLst>
      <p:ext uri="{BB962C8B-B14F-4D97-AF65-F5344CB8AC3E}">
        <p14:creationId xmlns:p14="http://schemas.microsoft.com/office/powerpoint/2010/main" val="11017261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idx="1"/>
          </p:nvPr>
        </p:nvSpPr>
        <p:spPr>
          <a:xfrm>
            <a:off x="3848645" y="0"/>
            <a:ext cx="2944283" cy="498295"/>
          </a:xfrm>
          <a:prstGeom prst="rect">
            <a:avLst/>
          </a:prstGeom>
        </p:spPr>
        <p:txBody>
          <a:bodyPr vert="horz" lIns="91440" tIns="45720" rIns="91440" bIns="45720" rtlCol="0"/>
          <a:lstStyle>
            <a:lvl1pPr algn="r">
              <a:defRPr sz="1200"/>
            </a:lvl1pPr>
          </a:lstStyle>
          <a:p>
            <a:fld id="{E88215D6-38C6-41EB-A859-42236C216792}" type="datetimeFigureOut">
              <a:rPr lang="en-ZA" smtClean="0"/>
              <a:t>2024/04/08</a:t>
            </a:fld>
            <a:endParaRPr lang="en-ZA" dirty="0"/>
          </a:p>
        </p:txBody>
      </p:sp>
      <p:sp>
        <p:nvSpPr>
          <p:cNvPr id="4" name="Slide Image Placeholder 3"/>
          <p:cNvSpPr>
            <a:spLocks noGrp="1" noRot="1" noChangeAspect="1"/>
          </p:cNvSpPr>
          <p:nvPr>
            <p:ph type="sldImg" idx="2"/>
          </p:nvPr>
        </p:nvSpPr>
        <p:spPr>
          <a:xfrm>
            <a:off x="1163638" y="1241425"/>
            <a:ext cx="4467225" cy="3351213"/>
          </a:xfrm>
          <a:prstGeom prst="rect">
            <a:avLst/>
          </a:prstGeom>
          <a:noFill/>
          <a:ln w="12700">
            <a:solidFill>
              <a:prstClr val="black"/>
            </a:solidFill>
          </a:ln>
        </p:spPr>
        <p:txBody>
          <a:bodyPr vert="horz" lIns="91440" tIns="45720" rIns="91440" bIns="45720" rtlCol="0" anchor="ctr"/>
          <a:lstStyle/>
          <a:p>
            <a:endParaRPr lang="en-ZA" dirty="0"/>
          </a:p>
        </p:txBody>
      </p:sp>
      <p:sp>
        <p:nvSpPr>
          <p:cNvPr id="5" name="Notes Placeholder 4"/>
          <p:cNvSpPr>
            <a:spLocks noGrp="1"/>
          </p:cNvSpPr>
          <p:nvPr>
            <p:ph type="body" sz="quarter" idx="3"/>
          </p:nvPr>
        </p:nvSpPr>
        <p:spPr>
          <a:xfrm>
            <a:off x="679450" y="4779486"/>
            <a:ext cx="5435600" cy="3910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433107"/>
            <a:ext cx="2944283" cy="498294"/>
          </a:xfrm>
          <a:prstGeom prst="rect">
            <a:avLst/>
          </a:prstGeom>
        </p:spPr>
        <p:txBody>
          <a:bodyPr vert="horz" lIns="91440" tIns="45720" rIns="91440" bIns="45720"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48645" y="9433107"/>
            <a:ext cx="2944283" cy="498294"/>
          </a:xfrm>
          <a:prstGeom prst="rect">
            <a:avLst/>
          </a:prstGeom>
        </p:spPr>
        <p:txBody>
          <a:bodyPr vert="horz" lIns="91440" tIns="45720" rIns="91440" bIns="45720" rtlCol="0" anchor="b"/>
          <a:lstStyle>
            <a:lvl1pPr algn="r">
              <a:defRPr sz="1200"/>
            </a:lvl1pPr>
          </a:lstStyle>
          <a:p>
            <a:fld id="{89AE31D8-F579-434C-8853-D695BE7616D8}" type="slidenum">
              <a:rPr lang="en-ZA" smtClean="0"/>
              <a:t>‹#›</a:t>
            </a:fld>
            <a:endParaRPr lang="en-ZA" dirty="0"/>
          </a:p>
        </p:txBody>
      </p:sp>
    </p:spTree>
    <p:extLst>
      <p:ext uri="{BB962C8B-B14F-4D97-AF65-F5344CB8AC3E}">
        <p14:creationId xmlns:p14="http://schemas.microsoft.com/office/powerpoint/2010/main" val="3268090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financialmail.co.za/business/2012/07/18/fruit-veg-city-grows-market-share"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89AE31D8-F579-434C-8853-D695BE7616D8}" type="slidenum">
              <a:rPr lang="en-ZA" smtClean="0"/>
              <a:t>1</a:t>
            </a:fld>
            <a:endParaRPr lang="en-ZA" dirty="0"/>
          </a:p>
        </p:txBody>
      </p:sp>
    </p:spTree>
    <p:extLst>
      <p:ext uri="{BB962C8B-B14F-4D97-AF65-F5344CB8AC3E}">
        <p14:creationId xmlns:p14="http://schemas.microsoft.com/office/powerpoint/2010/main" val="26811575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ZA" dirty="0"/>
          </a:p>
        </p:txBody>
      </p:sp>
      <p:sp>
        <p:nvSpPr>
          <p:cNvPr id="4" name="Slide Number Placeholder 3"/>
          <p:cNvSpPr>
            <a:spLocks noGrp="1"/>
          </p:cNvSpPr>
          <p:nvPr>
            <p:ph type="sldNum" sz="quarter" idx="10"/>
          </p:nvPr>
        </p:nvSpPr>
        <p:spPr/>
        <p:txBody>
          <a:bodyPr/>
          <a:lstStyle/>
          <a:p>
            <a:fld id="{89AE31D8-F579-434C-8853-D695BE7616D8}" type="slidenum">
              <a:rPr lang="en-ZA" smtClean="0"/>
              <a:t>10</a:t>
            </a:fld>
            <a:endParaRPr lang="en-ZA" dirty="0"/>
          </a:p>
        </p:txBody>
      </p:sp>
    </p:spTree>
    <p:extLst>
      <p:ext uri="{BB962C8B-B14F-4D97-AF65-F5344CB8AC3E}">
        <p14:creationId xmlns:p14="http://schemas.microsoft.com/office/powerpoint/2010/main" val="157886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kern="1200" dirty="0">
                <a:solidFill>
                  <a:schemeClr val="tx1"/>
                </a:solidFill>
                <a:effectLst/>
                <a:latin typeface="+mn-lt"/>
                <a:ea typeface="+mn-ea"/>
                <a:cs typeface="+mn-cs"/>
              </a:rPr>
              <a:t>Shopping centres of 12,000m</a:t>
            </a:r>
            <a:r>
              <a:rPr lang="en-ZA" sz="1200" kern="1200" baseline="30000" dirty="0">
                <a:solidFill>
                  <a:schemeClr val="tx1"/>
                </a:solidFill>
                <a:effectLst/>
                <a:latin typeface="+mn-lt"/>
                <a:ea typeface="+mn-ea"/>
                <a:cs typeface="+mn-cs"/>
              </a:rPr>
              <a:t>2</a:t>
            </a:r>
            <a:r>
              <a:rPr lang="en-ZA" sz="1200" kern="1200" dirty="0">
                <a:solidFill>
                  <a:schemeClr val="tx1"/>
                </a:solidFill>
                <a:effectLst/>
                <a:latin typeface="+mn-lt"/>
                <a:ea typeface="+mn-ea"/>
                <a:cs typeface="+mn-cs"/>
              </a:rPr>
              <a:t> can usually only support one anchor tenant; &gt;25,000m</a:t>
            </a:r>
            <a:r>
              <a:rPr lang="en-ZA" sz="1200" kern="1200" baseline="30000" dirty="0">
                <a:solidFill>
                  <a:schemeClr val="tx1"/>
                </a:solidFill>
                <a:effectLst/>
                <a:latin typeface="+mn-lt"/>
                <a:ea typeface="+mn-ea"/>
                <a:cs typeface="+mn-cs"/>
              </a:rPr>
              <a:t>2</a:t>
            </a:r>
            <a:r>
              <a:rPr lang="en-ZA" sz="1200" kern="1200" dirty="0">
                <a:solidFill>
                  <a:schemeClr val="tx1"/>
                </a:solidFill>
                <a:effectLst/>
                <a:latin typeface="+mn-lt"/>
                <a:ea typeface="+mn-ea"/>
                <a:cs typeface="+mn-cs"/>
              </a:rPr>
              <a:t> can support two  centres of &gt;40,000m</a:t>
            </a:r>
            <a:r>
              <a:rPr lang="en-ZA" sz="1200" kern="1200" baseline="30000" dirty="0">
                <a:solidFill>
                  <a:schemeClr val="tx1"/>
                </a:solidFill>
                <a:effectLst/>
                <a:latin typeface="+mn-lt"/>
                <a:ea typeface="+mn-ea"/>
                <a:cs typeface="+mn-cs"/>
              </a:rPr>
              <a:t>2</a:t>
            </a:r>
            <a:r>
              <a:rPr lang="en-ZA" sz="1200" kern="1200" dirty="0">
                <a:solidFill>
                  <a:schemeClr val="tx1"/>
                </a:solidFill>
                <a:effectLst/>
                <a:latin typeface="+mn-lt"/>
                <a:ea typeface="+mn-ea"/>
                <a:cs typeface="+mn-cs"/>
              </a:rPr>
              <a:t> can support up to three supermarkets. Exclusive leases are more likely to be insisted upon when the size of the centre is between 12,000 and 12,500m</a:t>
            </a:r>
            <a:r>
              <a:rPr lang="en-ZA" sz="1200" kern="1200" baseline="30000" dirty="0">
                <a:solidFill>
                  <a:schemeClr val="tx1"/>
                </a:solidFill>
                <a:effectLst/>
                <a:latin typeface="+mn-lt"/>
                <a:ea typeface="+mn-ea"/>
                <a:cs typeface="+mn-cs"/>
              </a:rPr>
              <a:t>2</a:t>
            </a:r>
            <a:r>
              <a:rPr lang="en-ZA" sz="1200" kern="1200" dirty="0">
                <a:solidFill>
                  <a:schemeClr val="tx1"/>
                </a:solidFill>
                <a:effectLst/>
                <a:latin typeface="+mn-lt"/>
                <a:ea typeface="+mn-ea"/>
                <a:cs typeface="+mn-cs"/>
              </a:rPr>
              <a:t>. Other estimates are that </a:t>
            </a:r>
            <a:r>
              <a:rPr lang="en-US" sz="1200" kern="1200" dirty="0">
                <a:solidFill>
                  <a:schemeClr val="tx1"/>
                </a:solidFill>
                <a:effectLst/>
                <a:latin typeface="+mn-lt"/>
                <a:ea typeface="+mn-ea"/>
                <a:cs typeface="+mn-cs"/>
              </a:rPr>
              <a:t>shopping centres between 14,000 and 20,000m</a:t>
            </a:r>
            <a:r>
              <a:rPr lang="en-US" sz="1200" kern="1200" baseline="30000" dirty="0">
                <a:solidFill>
                  <a:schemeClr val="tx1"/>
                </a:solidFill>
                <a:effectLst/>
                <a:latin typeface="+mn-lt"/>
                <a:ea typeface="+mn-ea"/>
                <a:cs typeface="+mn-cs"/>
              </a:rPr>
              <a:t>2</a:t>
            </a:r>
          </a:p>
          <a:p>
            <a:endParaRPr lang="en-US" sz="1200" kern="1200" baseline="30000" dirty="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has led to butchery, Roots, being denied access in malls</a:t>
            </a:r>
            <a:endParaRPr lang="en-US" dirty="0">
              <a:latin typeface="Arial" panose="020B0604020202020204" pitchFamily="34" charset="0"/>
              <a:cs typeface="Arial" panose="020B0604020202020204" pitchFamily="34" charset="0"/>
            </a:endParaRPr>
          </a:p>
          <a:p>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Australia:</a:t>
            </a:r>
            <a:r>
              <a:rPr lang="en-US" sz="1200" kern="1200" baseline="0" dirty="0">
                <a:solidFill>
                  <a:schemeClr val="tx1"/>
                </a:solidFill>
                <a:effectLst/>
                <a:latin typeface="+mn-lt"/>
                <a:ea typeface="+mn-ea"/>
                <a:cs typeface="+mn-cs"/>
              </a:rPr>
              <a:t> voluntarily undertook to phase out EL, enforceable; new leases no exclusivity</a:t>
            </a:r>
          </a:p>
          <a:p>
            <a:pPr marL="171450" indent="-171450">
              <a:buFont typeface="Arial" panose="020B0604020202020204" pitchFamily="34" charset="0"/>
              <a:buChar char="•"/>
            </a:pPr>
            <a:r>
              <a:rPr lang="en-US" sz="1200" kern="1200" baseline="0" dirty="0">
                <a:solidFill>
                  <a:schemeClr val="tx1"/>
                </a:solidFill>
                <a:effectLst/>
                <a:latin typeface="+mn-lt"/>
                <a:ea typeface="+mn-ea"/>
                <a:cs typeface="+mn-cs"/>
              </a:rPr>
              <a:t>UK: 5 year exclusivity limit</a:t>
            </a:r>
            <a:endParaRPr lang="en-US" sz="1200" kern="1200" dirty="0">
              <a:solidFill>
                <a:schemeClr val="tx1"/>
              </a:solidFill>
              <a:effectLst/>
              <a:latin typeface="+mn-lt"/>
              <a:ea typeface="+mn-ea"/>
              <a:cs typeface="+mn-cs"/>
            </a:endParaRPr>
          </a:p>
          <a:p>
            <a:endParaRPr lang="en-ZA" sz="1200" kern="1200" dirty="0">
              <a:solidFill>
                <a:schemeClr val="tx1"/>
              </a:solidFill>
              <a:effectLst/>
              <a:latin typeface="+mn-lt"/>
              <a:ea typeface="+mn-ea"/>
              <a:cs typeface="+mn-cs"/>
            </a:endParaRPr>
          </a:p>
          <a:p>
            <a:endParaRPr lang="en-ZA"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9AE31D8-F579-434C-8853-D695BE7616D8}" type="slidenum">
              <a:rPr lang="en-ZA" smtClean="0"/>
              <a:t>11</a:t>
            </a:fld>
            <a:endParaRPr lang="en-ZA" dirty="0"/>
          </a:p>
        </p:txBody>
      </p:sp>
    </p:spTree>
    <p:extLst>
      <p:ext uri="{BB962C8B-B14F-4D97-AF65-F5344CB8AC3E}">
        <p14:creationId xmlns:p14="http://schemas.microsoft.com/office/powerpoint/2010/main" val="26263280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a:latin typeface="Arial" panose="020B0604020202020204" pitchFamily="34" charset="0"/>
                <a:cs typeface="Arial" panose="020B0604020202020204" pitchFamily="34" charset="0"/>
              </a:rPr>
              <a:t>Supermarkets are a key route to market for suppliers</a:t>
            </a:r>
          </a:p>
          <a:p>
            <a:r>
              <a:rPr lang="en-US" sz="2400" dirty="0">
                <a:latin typeface="Arial" panose="020B0604020202020204" pitchFamily="34" charset="0"/>
                <a:cs typeface="Arial" panose="020B0604020202020204" pitchFamily="34" charset="0"/>
              </a:rPr>
              <a:t>Long-term offtake commitments from supermarkets crucial for suppliers to invest and grow</a:t>
            </a:r>
          </a:p>
          <a:p>
            <a:r>
              <a:rPr lang="en-US" sz="2400" dirty="0">
                <a:latin typeface="Arial" panose="020B0604020202020204" pitchFamily="34" charset="0"/>
                <a:cs typeface="Arial" panose="020B0604020202020204" pitchFamily="34" charset="0"/>
              </a:rPr>
              <a:t>Examples of retailer-led SDPs:</a:t>
            </a:r>
          </a:p>
          <a:p>
            <a:pPr marL="800100" lvl="1" indent="-358775">
              <a:buFont typeface="Courier New" panose="02070309020205020404" pitchFamily="49" charset="0"/>
              <a:buChar char="o"/>
            </a:pPr>
            <a:r>
              <a:rPr lang="en-US" sz="2000" dirty="0">
                <a:latin typeface="Arial" panose="020B0604020202020204" pitchFamily="34" charset="0"/>
                <a:cs typeface="Arial" panose="020B0604020202020204" pitchFamily="34" charset="0"/>
              </a:rPr>
              <a:t>Lethabo Milling, a new entrant producing super maize meal,  samp, maize rice, white grits </a:t>
            </a:r>
          </a:p>
          <a:p>
            <a:pPr marL="800100" lvl="2" indent="-34290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Entered through Massmart support (Supplier Development Fund from Walmart merger - R240mill) </a:t>
            </a:r>
          </a:p>
          <a:p>
            <a:pPr marL="1257300" lvl="3" indent="-342900">
              <a:lnSpc>
                <a:spcPct val="100000"/>
              </a:lnSpc>
              <a:spcBef>
                <a:spcPts val="0"/>
              </a:spcBef>
              <a:buFont typeface="Wingdings" panose="05000000000000000000" pitchFamily="2" charset="2"/>
              <a:buChar char="§"/>
            </a:pPr>
            <a:r>
              <a:rPr lang="en-US" dirty="0">
                <a:latin typeface="Arial" panose="020B0604020202020204" pitchFamily="34" charset="0"/>
                <a:cs typeface="Arial" panose="020B0604020202020204" pitchFamily="34" charset="0"/>
              </a:rPr>
              <a:t>1.6mn grant by Massmart and R8.2mn loan from ABSA </a:t>
            </a:r>
          </a:p>
          <a:p>
            <a:pPr marL="800100" lvl="2" indent="-34290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Massmart provided additional support, e.g. training program, waiving listing fees, fast-track payments, and assisting with pricing model </a:t>
            </a:r>
          </a:p>
          <a:p>
            <a:pPr marL="800100" lvl="2" indent="-34290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Cash-flow and working capital management still challenging </a:t>
            </a:r>
          </a:p>
          <a:p>
            <a:r>
              <a:rPr lang="en-US" sz="2400" dirty="0">
                <a:latin typeface="Arial" panose="020B0604020202020204" pitchFamily="34" charset="0"/>
                <a:cs typeface="Arial" panose="020B0604020202020204" pitchFamily="34" charset="0"/>
              </a:rPr>
              <a:t>Agro-Processing Competitiveness Fund (ACPF): from Pioneer settlement – R250mill; substantial IDC co-funding</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mn-lt"/>
              </a:rPr>
              <a:t>Lethabo Milling:</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mn-lt"/>
              </a:rPr>
              <a:t>Main competitors: Ace (Tiger), Iwisa (Pioneer)</a:t>
            </a:r>
            <a:endParaRPr lang="en-ZA" sz="240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mn-lt"/>
              </a:rPr>
              <a:t>Total capital of </a:t>
            </a:r>
            <a:r>
              <a:rPr lang="en-US" sz="2400" b="1" dirty="0">
                <a:latin typeface="+mn-lt"/>
              </a:rPr>
              <a:t>R9.8mn</a:t>
            </a:r>
            <a:r>
              <a:rPr lang="en-US" sz="2400" dirty="0">
                <a:latin typeface="+mn-lt"/>
              </a:rPr>
              <a:t> required to refurbish plant and purchase inputs</a:t>
            </a:r>
            <a:r>
              <a:rPr lang="en-US" sz="2400" baseline="30000" dirty="0">
                <a:latin typeface="+mn-lt"/>
              </a:rPr>
              <a:t>.</a:t>
            </a:r>
            <a:r>
              <a:rPr lang="en-US" sz="2400" baseline="0" dirty="0">
                <a:latin typeface="+mn-lt"/>
              </a:rPr>
              <a:t> </a:t>
            </a:r>
            <a:r>
              <a:rPr lang="en-US" sz="2400" dirty="0">
                <a:latin typeface="+mn-lt"/>
              </a:rPr>
              <a:t>Comprised of 1.6mn grant by Massmart and R8.2mn loan from ABSA </a:t>
            </a:r>
            <a:endParaRPr lang="en-ZA" sz="240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2400" baseline="3000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mn-lt"/>
              </a:rPr>
              <a:t>Took 4 year to obtain funding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240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mn-lt"/>
              </a:rPr>
              <a:t>Massmart Supplier Development Fund: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latin typeface="+mn-lt"/>
              </a:rPr>
              <a:t>Support</a:t>
            </a:r>
            <a:r>
              <a:rPr lang="en-US" sz="2400" baseline="0" dirty="0">
                <a:latin typeface="+mn-lt"/>
              </a:rPr>
              <a:t> agricultural projects (Ezemvelo Direct Farm Programme)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aseline="0" dirty="0">
                <a:latin typeface="+mn-lt"/>
              </a:rPr>
              <a:t>Manufacturing (SMME’s programme)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aseline="0" dirty="0">
                <a:latin typeface="+mn-lt"/>
              </a:rPr>
              <a:t>Support services</a:t>
            </a:r>
            <a:endParaRPr lang="en-US" sz="240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240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latin typeface="+mn-lt"/>
              </a:rPr>
              <a:t>ACPF: support</a:t>
            </a:r>
            <a:r>
              <a:rPr lang="en-US" sz="2400" baseline="0" dirty="0">
                <a:latin typeface="+mn-lt"/>
              </a:rPr>
              <a:t> to non-dominant players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aseline="0" dirty="0">
                <a:latin typeface="+mn-lt"/>
              </a:rPr>
              <a:t>250mill split into Investment, Business support and research grants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aseline="0" dirty="0">
                <a:latin typeface="+mn-lt"/>
              </a:rPr>
              <a:t>Soweto Gold</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400" baseline="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240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2400" dirty="0">
              <a:latin typeface="+mn-lt"/>
            </a:endParaRPr>
          </a:p>
          <a:p>
            <a:endParaRPr lang="en-ZA" sz="2400" dirty="0"/>
          </a:p>
          <a:p>
            <a:endParaRPr lang="en-ZA" sz="2400" dirty="0">
              <a:latin typeface="Arial" panose="020B0604020202020204" pitchFamily="34" charset="0"/>
              <a:cs typeface="Arial" panose="020B0604020202020204" pitchFamily="34" charset="0"/>
            </a:endParaRPr>
          </a:p>
          <a:p>
            <a:endParaRPr lang="en-ZA" dirty="0"/>
          </a:p>
        </p:txBody>
      </p:sp>
      <p:sp>
        <p:nvSpPr>
          <p:cNvPr id="4" name="Slide Number Placeholder 3"/>
          <p:cNvSpPr>
            <a:spLocks noGrp="1"/>
          </p:cNvSpPr>
          <p:nvPr>
            <p:ph type="sldNum" sz="quarter" idx="10"/>
          </p:nvPr>
        </p:nvSpPr>
        <p:spPr/>
        <p:txBody>
          <a:bodyPr/>
          <a:lstStyle/>
          <a:p>
            <a:fld id="{89AE31D8-F579-434C-8853-D695BE7616D8}" type="slidenum">
              <a:rPr lang="en-ZA" smtClean="0"/>
              <a:t>12</a:t>
            </a:fld>
            <a:endParaRPr lang="en-ZA" dirty="0"/>
          </a:p>
        </p:txBody>
      </p:sp>
    </p:spTree>
    <p:extLst>
      <p:ext uri="{BB962C8B-B14F-4D97-AF65-F5344CB8AC3E}">
        <p14:creationId xmlns:p14="http://schemas.microsoft.com/office/powerpoint/2010/main" val="1041137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0" lvl="0" indent="-571500">
              <a:buFont typeface="Arial" panose="020B0604020202020204" pitchFamily="34" charset="0"/>
              <a:buChar char="•"/>
            </a:pPr>
            <a:r>
              <a:rPr lang="en-US" sz="1100" dirty="0">
                <a:latin typeface="+mn-lt"/>
              </a:rPr>
              <a:t>For instance, Pick n Pay in an initiative with </a:t>
            </a:r>
            <a:r>
              <a:rPr lang="en-GB" sz="1100" dirty="0">
                <a:latin typeface="+mn-lt"/>
              </a:rPr>
              <a:t>Gauteng Department of Economic Development, </a:t>
            </a:r>
            <a:r>
              <a:rPr lang="en-US" sz="1100" dirty="0">
                <a:latin typeface="+mn-lt"/>
              </a:rPr>
              <a:t>recently announced that it would open up its </a:t>
            </a:r>
            <a:r>
              <a:rPr lang="en-GB" sz="1100" dirty="0">
                <a:latin typeface="+mn-lt"/>
              </a:rPr>
              <a:t>distribution channels to township spaza shops, giving them access to stock at competitive pricing.</a:t>
            </a:r>
          </a:p>
          <a:p>
            <a:pPr marL="571500" lvl="0" indent="-571500">
              <a:buFont typeface="Arial" panose="020B0604020202020204" pitchFamily="34" charset="0"/>
              <a:buChar char="•"/>
            </a:pPr>
            <a:r>
              <a:rPr lang="en-ZA" sz="1100" kern="1200" dirty="0">
                <a:solidFill>
                  <a:schemeClr val="tx1"/>
                </a:solidFill>
                <a:effectLst/>
                <a:latin typeface="+mn-lt"/>
                <a:ea typeface="+mn-ea"/>
                <a:cs typeface="+mn-cs"/>
              </a:rPr>
              <a:t>***Brom (2006) “argues that in many developing countries a private code may well be the most practical and useful approach in the short-to-medium run because it harnesses private sector interest, will, and resources and can be implemented when commercial laws and institutions are still in the development stage. Variants of the Argentine code proved attractive in Latin America, rapidly spreading to Colombia (signed in 2005), Costa Rica (under discussion), and Mexico (signed in June 2006)” Reardon and Gulati, 2008</a:t>
            </a:r>
            <a:endParaRPr lang="en-ZA" sz="1100" dirty="0">
              <a:latin typeface="+mn-lt"/>
            </a:endParaRPr>
          </a:p>
          <a:p>
            <a:endParaRPr lang="en-US" sz="110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ZA" sz="1100" b="1" i="0" kern="1200" dirty="0">
                <a:solidFill>
                  <a:schemeClr val="tx1"/>
                </a:solidFill>
                <a:effectLst/>
                <a:latin typeface="+mn-lt"/>
                <a:ea typeface="+mn-ea"/>
                <a:cs typeface="+mn-cs"/>
              </a:rPr>
              <a:t>Manufacturing Competitiveness Enhancement Programme (MCEP)</a:t>
            </a:r>
          </a:p>
          <a:p>
            <a:endParaRPr lang="en-ZA" sz="1100" dirty="0">
              <a:latin typeface="+mn-lt"/>
            </a:endParaRPr>
          </a:p>
          <a:p>
            <a:endParaRPr lang="en-Z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89AE31D8-F579-434C-8853-D695BE7616D8}" type="slidenum">
              <a:rPr lang="en-ZA" smtClean="0"/>
              <a:t>13</a:t>
            </a:fld>
            <a:endParaRPr lang="en-ZA" dirty="0"/>
          </a:p>
        </p:txBody>
      </p:sp>
    </p:spTree>
    <p:extLst>
      <p:ext uri="{BB962C8B-B14F-4D97-AF65-F5344CB8AC3E}">
        <p14:creationId xmlns:p14="http://schemas.microsoft.com/office/powerpoint/2010/main" val="623872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5500" dirty="0">
                <a:latin typeface="Arial" panose="020B0604020202020204" pitchFamily="34" charset="0"/>
                <a:cs typeface="Arial" panose="020B0604020202020204" pitchFamily="34" charset="0"/>
              </a:rPr>
              <a:t>Mainly SA supermarket chains, but this trend is changing</a:t>
            </a:r>
          </a:p>
          <a:p>
            <a:endParaRPr lang="en-ZA" dirty="0"/>
          </a:p>
        </p:txBody>
      </p:sp>
      <p:sp>
        <p:nvSpPr>
          <p:cNvPr id="4" name="Slide Number Placeholder 3"/>
          <p:cNvSpPr>
            <a:spLocks noGrp="1"/>
          </p:cNvSpPr>
          <p:nvPr>
            <p:ph type="sldNum" sz="quarter" idx="10"/>
          </p:nvPr>
        </p:nvSpPr>
        <p:spPr/>
        <p:txBody>
          <a:bodyPr/>
          <a:lstStyle/>
          <a:p>
            <a:fld id="{89AE31D8-F579-434C-8853-D695BE7616D8}" type="slidenum">
              <a:rPr lang="en-ZA" smtClean="0"/>
              <a:t>2</a:t>
            </a:fld>
            <a:endParaRPr lang="en-ZA" dirty="0"/>
          </a:p>
        </p:txBody>
      </p:sp>
    </p:spTree>
    <p:extLst>
      <p:ext uri="{BB962C8B-B14F-4D97-AF65-F5344CB8AC3E}">
        <p14:creationId xmlns:p14="http://schemas.microsoft.com/office/powerpoint/2010/main" val="1035210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Although some are converting</a:t>
            </a:r>
            <a:r>
              <a:rPr lang="en-US" sz="1000" baseline="0" dirty="0"/>
              <a:t> franchised into corporate: FVC, Woolies</a:t>
            </a:r>
            <a:endParaRPr lang="en-ZA" sz="1000" dirty="0"/>
          </a:p>
        </p:txBody>
      </p:sp>
      <p:sp>
        <p:nvSpPr>
          <p:cNvPr id="4" name="Slide Number Placeholder 3"/>
          <p:cNvSpPr>
            <a:spLocks noGrp="1"/>
          </p:cNvSpPr>
          <p:nvPr>
            <p:ph type="sldNum" sz="quarter" idx="10"/>
          </p:nvPr>
        </p:nvSpPr>
        <p:spPr/>
        <p:txBody>
          <a:bodyPr/>
          <a:lstStyle/>
          <a:p>
            <a:fld id="{89AE31D8-F579-434C-8853-D695BE7616D8}" type="slidenum">
              <a:rPr lang="en-ZA" smtClean="0"/>
              <a:t>3</a:t>
            </a:fld>
            <a:endParaRPr lang="en-ZA" dirty="0"/>
          </a:p>
        </p:txBody>
      </p:sp>
    </p:spTree>
    <p:extLst>
      <p:ext uri="{BB962C8B-B14F-4D97-AF65-F5344CB8AC3E}">
        <p14:creationId xmlns:p14="http://schemas.microsoft.com/office/powerpoint/2010/main" val="1014350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89AE31D8-F579-434C-8853-D695BE7616D8}" type="slidenum">
              <a:rPr lang="en-ZA" smtClean="0"/>
              <a:t>4</a:t>
            </a:fld>
            <a:endParaRPr lang="en-ZA" dirty="0"/>
          </a:p>
        </p:txBody>
      </p:sp>
    </p:spTree>
    <p:extLst>
      <p:ext uri="{BB962C8B-B14F-4D97-AF65-F5344CB8AC3E}">
        <p14:creationId xmlns:p14="http://schemas.microsoft.com/office/powerpoint/2010/main" val="199229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89AE31D8-F579-434C-8853-D695BE7616D8}" type="slidenum">
              <a:rPr lang="en-ZA" smtClean="0"/>
              <a:t>5</a:t>
            </a:fld>
            <a:endParaRPr lang="en-ZA" dirty="0"/>
          </a:p>
        </p:txBody>
      </p:sp>
    </p:spTree>
    <p:extLst>
      <p:ext uri="{BB962C8B-B14F-4D97-AF65-F5344CB8AC3E}">
        <p14:creationId xmlns:p14="http://schemas.microsoft.com/office/powerpoint/2010/main" val="12606045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89AE31D8-F579-434C-8853-D695BE7616D8}" type="slidenum">
              <a:rPr lang="en-ZA" smtClean="0"/>
              <a:t>6</a:t>
            </a:fld>
            <a:endParaRPr lang="en-ZA" dirty="0"/>
          </a:p>
        </p:txBody>
      </p:sp>
    </p:spTree>
    <p:extLst>
      <p:ext uri="{BB962C8B-B14F-4D97-AF65-F5344CB8AC3E}">
        <p14:creationId xmlns:p14="http://schemas.microsoft.com/office/powerpoint/2010/main" val="2321173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kern="1200" dirty="0">
                <a:solidFill>
                  <a:schemeClr val="tx1"/>
                </a:solidFill>
                <a:effectLst/>
                <a:latin typeface="+mn-lt"/>
                <a:ea typeface="+mn-ea"/>
                <a:cs typeface="+mn-cs"/>
              </a:rPr>
              <a:t>Growth rates of the major listed supermarket chains were reported at about 15% per year between 2006 and 2012, while that of FVC was 20% per year. </a:t>
            </a:r>
            <a:r>
              <a:rPr lang="en-ZA" sz="1200" u="sng" kern="1200" dirty="0">
                <a:solidFill>
                  <a:schemeClr val="tx1"/>
                </a:solidFill>
                <a:effectLst/>
                <a:latin typeface="+mn-lt"/>
                <a:ea typeface="+mn-ea"/>
                <a:cs typeface="+mn-cs"/>
                <a:hlinkClick r:id="rId3"/>
              </a:rPr>
              <a:t>http://www.financialmail.co.za/business/2012/07/18/fruit-veg-city-grows-market-share</a:t>
            </a:r>
            <a:r>
              <a:rPr lang="en-ZA" sz="1200" kern="1200" dirty="0">
                <a:solidFill>
                  <a:schemeClr val="tx1"/>
                </a:solidFill>
                <a:effectLst/>
                <a:latin typeface="+mn-lt"/>
                <a:ea typeface="+mn-ea"/>
                <a:cs typeface="+mn-cs"/>
              </a:rPr>
              <a:t>, accessed 15/01/2015.</a:t>
            </a:r>
          </a:p>
          <a:p>
            <a:endParaRPr lang="en-US" sz="1200" kern="1200" dirty="0">
              <a:solidFill>
                <a:schemeClr val="tx1"/>
              </a:solidFill>
              <a:effectLst/>
              <a:latin typeface="+mn-lt"/>
              <a:ea typeface="+mn-ea"/>
              <a:cs typeface="+mn-cs"/>
            </a:endParaRPr>
          </a:p>
          <a:p>
            <a:r>
              <a:rPr lang="en-US" dirty="0"/>
              <a:t>Stores</a:t>
            </a:r>
            <a:r>
              <a:rPr lang="en-US" baseline="0" dirty="0"/>
              <a:t> in CPT and JHB : wanted them to be corporate</a:t>
            </a:r>
          </a:p>
          <a:p>
            <a:r>
              <a:rPr lang="en-US" baseline="0" dirty="0"/>
              <a:t>1</a:t>
            </a:r>
            <a:r>
              <a:rPr lang="en-US" baseline="30000" dirty="0"/>
              <a:t>st</a:t>
            </a:r>
            <a:r>
              <a:rPr lang="en-US" baseline="0" dirty="0"/>
              <a:t> store in Bruma Lake: hugely profitable</a:t>
            </a:r>
            <a:endParaRPr lang="en-ZA" dirty="0"/>
          </a:p>
        </p:txBody>
      </p:sp>
      <p:sp>
        <p:nvSpPr>
          <p:cNvPr id="4" name="Slide Number Placeholder 3"/>
          <p:cNvSpPr>
            <a:spLocks noGrp="1"/>
          </p:cNvSpPr>
          <p:nvPr>
            <p:ph type="sldNum" sz="quarter" idx="10"/>
          </p:nvPr>
        </p:nvSpPr>
        <p:spPr/>
        <p:txBody>
          <a:bodyPr/>
          <a:lstStyle/>
          <a:p>
            <a:fld id="{89AE31D8-F579-434C-8853-D695BE7616D8}" type="slidenum">
              <a:rPr lang="en-ZA" smtClean="0"/>
              <a:t>7</a:t>
            </a:fld>
            <a:endParaRPr lang="en-ZA" dirty="0"/>
          </a:p>
        </p:txBody>
      </p:sp>
    </p:spTree>
    <p:extLst>
      <p:ext uri="{BB962C8B-B14F-4D97-AF65-F5344CB8AC3E}">
        <p14:creationId xmlns:p14="http://schemas.microsoft.com/office/powerpoint/2010/main" val="3650006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kern="1200" dirty="0">
                <a:solidFill>
                  <a:schemeClr val="tx1"/>
                </a:solidFill>
                <a:effectLst/>
                <a:latin typeface="+mn-lt"/>
                <a:ea typeface="+mn-ea"/>
                <a:cs typeface="+mn-cs"/>
              </a:rPr>
              <a:t>Botswana</a:t>
            </a:r>
            <a:r>
              <a:rPr lang="en-US" sz="1100" kern="1200" dirty="0">
                <a:solidFill>
                  <a:schemeClr val="tx1"/>
                </a:solidFill>
                <a:effectLst/>
                <a:latin typeface="+mn-lt"/>
                <a:ea typeface="+mn-ea"/>
                <a:cs typeface="+mn-cs"/>
              </a:rPr>
              <a:t>: Mainly organic growth in urban and rural areas; some acquisitions</a:t>
            </a:r>
            <a:endParaRPr lang="en-ZA" sz="1100" kern="1200" dirty="0">
              <a:solidFill>
                <a:schemeClr val="tx1"/>
              </a:solidFill>
              <a:effectLst/>
              <a:latin typeface="+mn-lt"/>
              <a:ea typeface="+mn-ea"/>
              <a:cs typeface="+mn-cs"/>
            </a:endParaRPr>
          </a:p>
          <a:p>
            <a:r>
              <a:rPr lang="en-US" sz="1100" b="1" kern="1200" dirty="0">
                <a:solidFill>
                  <a:schemeClr val="tx1"/>
                </a:solidFill>
                <a:effectLst/>
                <a:latin typeface="+mn-lt"/>
                <a:ea typeface="+mn-ea"/>
                <a:cs typeface="+mn-cs"/>
              </a:rPr>
              <a:t>South Africa</a:t>
            </a:r>
            <a:r>
              <a:rPr lang="en-US" sz="1100" kern="1200" dirty="0">
                <a:solidFill>
                  <a:schemeClr val="tx1"/>
                </a:solidFill>
                <a:effectLst/>
                <a:latin typeface="+mn-lt"/>
                <a:ea typeface="+mn-ea"/>
                <a:cs typeface="+mn-cs"/>
              </a:rPr>
              <a:t>: Organic growth; located in the small towns along the JHB-Gaborone route, and in mining towns</a:t>
            </a:r>
            <a:endParaRPr lang="en-ZA" sz="1100" kern="1200" dirty="0">
              <a:solidFill>
                <a:schemeClr val="tx1"/>
              </a:solidFill>
              <a:effectLst/>
              <a:latin typeface="+mn-lt"/>
              <a:ea typeface="+mn-ea"/>
              <a:cs typeface="+mn-cs"/>
            </a:endParaRPr>
          </a:p>
          <a:p>
            <a:r>
              <a:rPr lang="en-US" sz="1100" b="1" kern="1200" dirty="0">
                <a:solidFill>
                  <a:schemeClr val="tx1"/>
                </a:solidFill>
                <a:effectLst/>
                <a:latin typeface="+mn-lt"/>
                <a:ea typeface="+mn-ea"/>
                <a:cs typeface="+mn-cs"/>
              </a:rPr>
              <a:t>Zimbabwe</a:t>
            </a:r>
            <a:r>
              <a:rPr lang="en-US" sz="1100" kern="1200" dirty="0">
                <a:solidFill>
                  <a:schemeClr val="tx1"/>
                </a:solidFill>
                <a:effectLst/>
                <a:latin typeface="+mn-lt"/>
                <a:ea typeface="+mn-ea"/>
                <a:cs typeface="+mn-cs"/>
              </a:rPr>
              <a:t>: acquired 10 SPAR stores in Bulawayo; smaller store offering</a:t>
            </a:r>
            <a:endParaRPr lang="en-ZA" sz="1100" kern="1200" dirty="0">
              <a:solidFill>
                <a:schemeClr val="tx1"/>
              </a:solidFill>
              <a:effectLst/>
              <a:latin typeface="+mn-lt"/>
              <a:ea typeface="+mn-ea"/>
              <a:cs typeface="+mn-cs"/>
            </a:endParaRPr>
          </a:p>
          <a:p>
            <a:endParaRPr lang="en-US" sz="1100" dirty="0"/>
          </a:p>
          <a:p>
            <a:endParaRPr lang="en-US" sz="1100" dirty="0"/>
          </a:p>
          <a:p>
            <a:endParaRPr lang="en-ZA" sz="1100" dirty="0"/>
          </a:p>
        </p:txBody>
      </p:sp>
      <p:sp>
        <p:nvSpPr>
          <p:cNvPr id="4" name="Slide Number Placeholder 3"/>
          <p:cNvSpPr>
            <a:spLocks noGrp="1"/>
          </p:cNvSpPr>
          <p:nvPr>
            <p:ph type="sldNum" sz="quarter" idx="10"/>
          </p:nvPr>
        </p:nvSpPr>
        <p:spPr/>
        <p:txBody>
          <a:bodyPr/>
          <a:lstStyle/>
          <a:p>
            <a:fld id="{89AE31D8-F579-434C-8853-D695BE7616D8}" type="slidenum">
              <a:rPr lang="en-ZA" smtClean="0"/>
              <a:t>8</a:t>
            </a:fld>
            <a:endParaRPr lang="en-ZA" dirty="0"/>
          </a:p>
        </p:txBody>
      </p:sp>
    </p:spTree>
    <p:extLst>
      <p:ext uri="{BB962C8B-B14F-4D97-AF65-F5344CB8AC3E}">
        <p14:creationId xmlns:p14="http://schemas.microsoft.com/office/powerpoint/2010/main" val="21643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mn-lt"/>
              <a:cs typeface="Arial" panose="020B0604020202020204" pitchFamily="34" charset="0"/>
            </a:endParaRPr>
          </a:p>
          <a:p>
            <a:pPr marL="2857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ZA" sz="1100" dirty="0">
              <a:latin typeface="+mn-lt"/>
              <a:cs typeface="Arial" panose="020B0604020202020204" pitchFamily="34" charset="0"/>
            </a:endParaRPr>
          </a:p>
          <a:p>
            <a:pPr>
              <a:lnSpc>
                <a:spcPct val="100000"/>
              </a:lnSpc>
            </a:pPr>
            <a:r>
              <a:rPr lang="en-ZA" sz="2600" dirty="0">
                <a:latin typeface="Arial" panose="020B0604020202020204" pitchFamily="34" charset="0"/>
                <a:cs typeface="Arial" panose="020B0604020202020204" pitchFamily="34" charset="0"/>
              </a:rPr>
              <a:t>Shopping patterns of low-income consumers in townships:</a:t>
            </a:r>
          </a:p>
          <a:p>
            <a:pPr lvl="1">
              <a:buFont typeface="Courier New" panose="02070309020205020404" pitchFamily="49" charset="0"/>
              <a:buChar char="o"/>
            </a:pPr>
            <a:r>
              <a:rPr lang="en-ZA" sz="2200" dirty="0">
                <a:latin typeface="Arial" panose="020B0604020202020204" pitchFamily="34" charset="0"/>
                <a:cs typeface="Arial" panose="020B0604020202020204" pitchFamily="34" charset="0"/>
              </a:rPr>
              <a:t>Month start - Shoprite, Boxer, Cambridge etc.</a:t>
            </a:r>
          </a:p>
          <a:p>
            <a:pPr lvl="1">
              <a:buFont typeface="Courier New" panose="02070309020205020404" pitchFamily="49" charset="0"/>
              <a:buChar char="o"/>
            </a:pPr>
            <a:r>
              <a:rPr lang="en-ZA" sz="2200" dirty="0">
                <a:latin typeface="Arial" panose="020B0604020202020204" pitchFamily="34" charset="0"/>
                <a:cs typeface="Arial" panose="020B0604020202020204" pitchFamily="34" charset="0"/>
              </a:rPr>
              <a:t>Mid-month - local chain retailer in suburb</a:t>
            </a:r>
          </a:p>
          <a:p>
            <a:pPr lvl="1">
              <a:buFont typeface="Courier New" panose="02070309020205020404" pitchFamily="49" charset="0"/>
              <a:buChar char="o"/>
            </a:pPr>
            <a:r>
              <a:rPr lang="en-ZA" sz="2200" dirty="0">
                <a:latin typeface="Arial" panose="020B0604020202020204" pitchFamily="34" charset="0"/>
                <a:cs typeface="Arial" panose="020B0604020202020204" pitchFamily="34" charset="0"/>
              </a:rPr>
              <a:t>Weekly - spazarette or general dealer</a:t>
            </a:r>
            <a:endParaRPr lang="en-US" sz="2200"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ZA" sz="2200" dirty="0">
                <a:latin typeface="Arial" panose="020B0604020202020204" pitchFamily="34" charset="0"/>
                <a:cs typeface="Arial" panose="020B0604020202020204" pitchFamily="34" charset="0"/>
              </a:rPr>
              <a:t>Daily - spaza &amp; hawker</a:t>
            </a:r>
          </a:p>
          <a:p>
            <a:endParaRPr lang="en-ZA" sz="1100" dirty="0">
              <a:latin typeface="+mn-lt"/>
              <a:cs typeface="Arial" panose="020B0604020202020204" pitchFamily="34" charset="0"/>
            </a:endParaRPr>
          </a:p>
        </p:txBody>
      </p:sp>
      <p:sp>
        <p:nvSpPr>
          <p:cNvPr id="4" name="Slide Number Placeholder 3"/>
          <p:cNvSpPr>
            <a:spLocks noGrp="1"/>
          </p:cNvSpPr>
          <p:nvPr>
            <p:ph type="sldNum" sz="quarter" idx="10"/>
          </p:nvPr>
        </p:nvSpPr>
        <p:spPr/>
        <p:txBody>
          <a:bodyPr/>
          <a:lstStyle/>
          <a:p>
            <a:fld id="{89AE31D8-F579-434C-8853-D695BE7616D8}" type="slidenum">
              <a:rPr lang="en-ZA" smtClean="0"/>
              <a:t>9</a:t>
            </a:fld>
            <a:endParaRPr lang="en-ZA" dirty="0"/>
          </a:p>
        </p:txBody>
      </p:sp>
    </p:spTree>
    <p:extLst>
      <p:ext uri="{BB962C8B-B14F-4D97-AF65-F5344CB8AC3E}">
        <p14:creationId xmlns:p14="http://schemas.microsoft.com/office/powerpoint/2010/main" val="1165056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4FC400C-7990-44F6-ADB1-D8F38EEBC466}" type="datetime1">
              <a:rPr lang="en-ZA" smtClean="0"/>
              <a:t>2024/04/08</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3654827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785B36-2357-42E5-9E7C-512B511EE9A6}" type="datetime1">
              <a:rPr lang="en-ZA" smtClean="0"/>
              <a:t>2024/04/08</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3464241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4AA35E-8A9F-4674-9F70-D180E5FB89ED}" type="datetime1">
              <a:rPr lang="en-ZA" smtClean="0"/>
              <a:t>2024/04/08</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2429100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75F171-EE4F-43C9-B558-1E9A30284BCA}" type="datetime1">
              <a:rPr lang="en-ZA" smtClean="0"/>
              <a:t>2024/04/08</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1217029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974B10-2DE9-4B7F-8840-861783EF7394}" type="datetime1">
              <a:rPr lang="en-ZA" smtClean="0"/>
              <a:t>2024/04/08</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3552785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1171A5-6775-431D-9554-96C7598BB7BC}" type="datetime1">
              <a:rPr lang="en-ZA" smtClean="0"/>
              <a:t>2024/04/08</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1706188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2EF925-2389-481A-8C9E-C5990AF10CE0}" type="datetime1">
              <a:rPr lang="en-ZA" smtClean="0"/>
              <a:t>2024/04/08</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334090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2156E3-4CE9-4ED5-90BB-3DF00F86E6F7}" type="datetime1">
              <a:rPr lang="en-ZA" smtClean="0"/>
              <a:t>2024/04/08</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2209420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49EE6-D054-42C9-B4C9-798ED7DB8CE5}" type="datetime1">
              <a:rPr lang="en-ZA" smtClean="0"/>
              <a:t>2024/04/08</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1783767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6895F4-697A-4DA1-A82B-51B91C8933FD}" type="datetime1">
              <a:rPr lang="en-ZA" smtClean="0"/>
              <a:t>2024/04/08</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4262330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42736B-FAC3-4A46-9DFF-08F0DE6010FD}" type="datetime1">
              <a:rPr lang="en-ZA" smtClean="0"/>
              <a:t>2024/04/08</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2426083D-7723-4C31-AB1D-AA9CCFAA9AF3}" type="slidenum">
              <a:rPr lang="en-ZA" smtClean="0"/>
              <a:t>‹#›</a:t>
            </a:fld>
            <a:endParaRPr lang="en-ZA" dirty="0"/>
          </a:p>
        </p:txBody>
      </p:sp>
    </p:spTree>
    <p:extLst>
      <p:ext uri="{BB962C8B-B14F-4D97-AF65-F5344CB8AC3E}">
        <p14:creationId xmlns:p14="http://schemas.microsoft.com/office/powerpoint/2010/main" val="3158367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FA256A-234E-4AF6-9904-6388A708ADF5}" type="datetime1">
              <a:rPr lang="en-ZA" smtClean="0"/>
              <a:t>2024/04/08</a:t>
            </a:fld>
            <a:endParaRPr lang="en-ZA"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26083D-7723-4C31-AB1D-AA9CCFAA9AF3}" type="slidenum">
              <a:rPr lang="en-ZA" smtClean="0"/>
              <a:t>‹#›</a:t>
            </a:fld>
            <a:endParaRPr lang="en-ZA" dirty="0"/>
          </a:p>
        </p:txBody>
      </p:sp>
    </p:spTree>
    <p:extLst>
      <p:ext uri="{BB962C8B-B14F-4D97-AF65-F5344CB8AC3E}">
        <p14:creationId xmlns:p14="http://schemas.microsoft.com/office/powerpoint/2010/main" val="2004585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714498" y="2531764"/>
            <a:ext cx="7772400" cy="3291519"/>
          </a:xfrm>
        </p:spPr>
        <p:txBody>
          <a:bodyPr>
            <a:noAutofit/>
          </a:bodyPr>
          <a:lstStyle/>
          <a:p>
            <a:br>
              <a:rPr lang="en-ZA" sz="2800" b="1" dirty="0">
                <a:solidFill>
                  <a:srgbClr val="D95900"/>
                </a:solidFill>
                <a:latin typeface="Arial"/>
                <a:ea typeface="ＭＳ Ｐゴシック" pitchFamily="26" charset="-128"/>
                <a:cs typeface="Arial"/>
              </a:rPr>
            </a:br>
            <a:br>
              <a:rPr lang="en-ZA" sz="2800" b="1" dirty="0">
                <a:solidFill>
                  <a:srgbClr val="D95900"/>
                </a:solidFill>
                <a:latin typeface="Arial"/>
                <a:ea typeface="ＭＳ Ｐゴシック" pitchFamily="26" charset="-128"/>
                <a:cs typeface="Arial"/>
              </a:rPr>
            </a:br>
            <a:br>
              <a:rPr lang="en-ZA" sz="2800" b="1" dirty="0">
                <a:solidFill>
                  <a:srgbClr val="D95900"/>
                </a:solidFill>
                <a:latin typeface="Arial"/>
                <a:ea typeface="ＭＳ Ｐゴシック" pitchFamily="26" charset="-128"/>
                <a:cs typeface="Arial"/>
              </a:rPr>
            </a:br>
            <a:br>
              <a:rPr lang="en-ZA" sz="2800" b="1" dirty="0">
                <a:solidFill>
                  <a:srgbClr val="D95900"/>
                </a:solidFill>
                <a:latin typeface="Arial"/>
                <a:ea typeface="ＭＳ Ｐゴシック" pitchFamily="26" charset="-128"/>
                <a:cs typeface="Arial"/>
              </a:rPr>
            </a:br>
            <a:br>
              <a:rPr lang="en-ZA" sz="2800" b="1" dirty="0">
                <a:solidFill>
                  <a:srgbClr val="D95900"/>
                </a:solidFill>
                <a:latin typeface="Arial"/>
                <a:ea typeface="ＭＳ Ｐゴシック" pitchFamily="26" charset="-128"/>
                <a:cs typeface="Arial"/>
              </a:rPr>
            </a:br>
            <a:br>
              <a:rPr lang="en-ZA" sz="2800" b="1" dirty="0">
                <a:solidFill>
                  <a:srgbClr val="D95900"/>
                </a:solidFill>
                <a:latin typeface="Arial"/>
                <a:ea typeface="ＭＳ Ｐゴシック" pitchFamily="26" charset="-128"/>
                <a:cs typeface="Arial"/>
              </a:rPr>
            </a:br>
            <a:br>
              <a:rPr lang="en-ZA" sz="2800" b="1" dirty="0">
                <a:solidFill>
                  <a:srgbClr val="D95900"/>
                </a:solidFill>
                <a:latin typeface="Arial"/>
                <a:ea typeface="ＭＳ Ｐゴシック" pitchFamily="26" charset="-128"/>
                <a:cs typeface="Arial"/>
              </a:rPr>
            </a:br>
            <a:br>
              <a:rPr lang="en-ZA" sz="2800" dirty="0"/>
            </a:br>
            <a:r>
              <a:rPr lang="en-ZA" sz="2800" b="1" dirty="0"/>
              <a:t> </a:t>
            </a:r>
            <a:br>
              <a:rPr lang="en-ZA" sz="2800" dirty="0"/>
            </a:br>
            <a:br>
              <a:rPr lang="en-ZA" sz="2800" dirty="0"/>
            </a:br>
            <a:br>
              <a:rPr lang="en-ZA" sz="2800" dirty="0"/>
            </a:br>
            <a:br>
              <a:rPr lang="en-ZA" sz="2800" b="1" dirty="0">
                <a:solidFill>
                  <a:srgbClr val="D95900"/>
                </a:solidFill>
                <a:latin typeface="Arial"/>
                <a:ea typeface="ＭＳ Ｐゴシック" pitchFamily="26" charset="-128"/>
                <a:cs typeface="Arial"/>
              </a:rPr>
            </a:br>
            <a:br>
              <a:rPr lang="en-ZA" sz="2800" dirty="0">
                <a:solidFill>
                  <a:srgbClr val="D95900"/>
                </a:solidFill>
                <a:latin typeface="Arial"/>
                <a:ea typeface="ＭＳ Ｐゴシック" pitchFamily="26" charset="-128"/>
                <a:cs typeface="Arial"/>
              </a:rPr>
            </a:br>
            <a:br>
              <a:rPr lang="en-ZA" sz="2400" b="1" dirty="0"/>
            </a:br>
            <a:endParaRPr lang="en-ZA" sz="2400" dirty="0"/>
          </a:p>
        </p:txBody>
      </p:sp>
      <p:sp>
        <p:nvSpPr>
          <p:cNvPr id="3" name="Content Placeholder 2"/>
          <p:cNvSpPr>
            <a:spLocks noGrp="1"/>
          </p:cNvSpPr>
          <p:nvPr>
            <p:ph type="subTitle" idx="1"/>
          </p:nvPr>
        </p:nvSpPr>
        <p:spPr>
          <a:xfrm>
            <a:off x="1154968" y="2407206"/>
            <a:ext cx="6858000" cy="2512159"/>
          </a:xfrm>
        </p:spPr>
        <p:txBody>
          <a:bodyPr>
            <a:normAutofit fontScale="40000" lnSpcReduction="20000"/>
          </a:bodyPr>
          <a:lstStyle/>
          <a:p>
            <a:pPr marL="0" indent="0">
              <a:buNone/>
            </a:pPr>
            <a:endParaRPr lang="en-US" sz="2200" dirty="0">
              <a:solidFill>
                <a:schemeClr val="accent2"/>
              </a:solidFill>
              <a:latin typeface="Arial" panose="020B0604020202020204" pitchFamily="34" charset="0"/>
              <a:cs typeface="Arial" panose="020B0604020202020204" pitchFamily="34" charset="0"/>
            </a:endParaRPr>
          </a:p>
          <a:p>
            <a:pPr>
              <a:lnSpc>
                <a:spcPct val="120000"/>
              </a:lnSpc>
              <a:spcAft>
                <a:spcPts val="600"/>
              </a:spcAft>
            </a:pPr>
            <a:r>
              <a:rPr lang="en-ZA" sz="3800" b="1" dirty="0"/>
              <a:t> </a:t>
            </a:r>
            <a:endParaRPr lang="en-ZA" sz="3800" dirty="0"/>
          </a:p>
          <a:p>
            <a:pPr>
              <a:lnSpc>
                <a:spcPct val="120000"/>
              </a:lnSpc>
              <a:spcAft>
                <a:spcPts val="600"/>
              </a:spcAft>
            </a:pPr>
            <a:r>
              <a:rPr lang="en-ZA" sz="5900" b="1" dirty="0">
                <a:solidFill>
                  <a:srgbClr val="D95900"/>
                </a:solidFill>
                <a:latin typeface="Arial"/>
                <a:ea typeface="ＭＳ Ｐゴシック" pitchFamily="26" charset="-128"/>
                <a:cs typeface="Arial"/>
              </a:rPr>
              <a:t>Competition in Supermarkets: A South African perspective </a:t>
            </a:r>
            <a:endParaRPr lang="en-US" sz="5900" b="1" dirty="0">
              <a:solidFill>
                <a:srgbClr val="D95900"/>
              </a:solidFill>
              <a:latin typeface="Arial"/>
              <a:ea typeface="ＭＳ Ｐゴシック" pitchFamily="26" charset="-128"/>
              <a:cs typeface="Arial"/>
            </a:endParaRPr>
          </a:p>
          <a:p>
            <a:endParaRPr lang="en-US" sz="2800" b="1" dirty="0">
              <a:solidFill>
                <a:srgbClr val="D95900"/>
              </a:solidFill>
              <a:latin typeface="Arial"/>
              <a:ea typeface="ＭＳ Ｐゴシック" pitchFamily="26" charset="-128"/>
              <a:cs typeface="Arial"/>
            </a:endParaRPr>
          </a:p>
          <a:p>
            <a:r>
              <a:rPr lang="en-US" sz="5000" b="1" dirty="0">
                <a:latin typeface="Arial"/>
                <a:ea typeface="ＭＳ Ｐゴシック" pitchFamily="26" charset="-128"/>
                <a:cs typeface="Arial"/>
              </a:rPr>
              <a:t>Reena das Nair</a:t>
            </a:r>
          </a:p>
          <a:p>
            <a:r>
              <a:rPr lang="en-US" sz="5000" dirty="0">
                <a:latin typeface="Arial"/>
                <a:ea typeface="ＭＳ Ｐゴシック" pitchFamily="26" charset="-128"/>
                <a:cs typeface="Arial"/>
              </a:rPr>
              <a:t> March 2016</a:t>
            </a:r>
            <a:endParaRPr lang="en-ZA" sz="5000" dirty="0">
              <a:latin typeface="Arial"/>
              <a:ea typeface="ＭＳ Ｐゴシック" pitchFamily="26" charset="-128"/>
              <a:cs typeface="Arial"/>
            </a:endParaRPr>
          </a:p>
        </p:txBody>
      </p:sp>
      <p:pic>
        <p:nvPicPr>
          <p:cNvPr id="4" name="Picture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36670" y="5499847"/>
            <a:ext cx="1516947" cy="1160964"/>
          </a:xfrm>
          <a:prstGeom prst="rect">
            <a:avLst/>
          </a:prstGeom>
          <a:noFill/>
          <a:ln>
            <a:noFill/>
          </a:ln>
        </p:spPr>
      </p:pic>
      <p:pic>
        <p:nvPicPr>
          <p:cNvPr id="5" name="Shape 121"/>
          <p:cNvPicPr preferRelativeResize="0"/>
          <p:nvPr/>
        </p:nvPicPr>
        <p:blipFill rotWithShape="1">
          <a:blip r:embed="rId4">
            <a:alphaModFix/>
          </a:blip>
          <a:srcRect/>
          <a:stretch/>
        </p:blipFill>
        <p:spPr>
          <a:xfrm>
            <a:off x="344656" y="5632111"/>
            <a:ext cx="2152649" cy="1028700"/>
          </a:xfrm>
          <a:prstGeom prst="rect">
            <a:avLst/>
          </a:prstGeom>
          <a:noFill/>
          <a:ln>
            <a:noFill/>
          </a:ln>
        </p:spPr>
      </p:pic>
      <p:sp>
        <p:nvSpPr>
          <p:cNvPr id="2" name="Rectangle 1"/>
          <p:cNvSpPr/>
          <p:nvPr/>
        </p:nvSpPr>
        <p:spPr>
          <a:xfrm>
            <a:off x="681038" y="1430635"/>
            <a:ext cx="7805860" cy="830997"/>
          </a:xfrm>
          <a:prstGeom prst="rect">
            <a:avLst/>
          </a:prstGeom>
        </p:spPr>
        <p:txBody>
          <a:bodyPr wrap="square">
            <a:spAutoFit/>
          </a:bodyPr>
          <a:lstStyle/>
          <a:p>
            <a:pPr algn="ctr"/>
            <a:r>
              <a:rPr lang="en-ZA" sz="2400" b="1" dirty="0"/>
              <a:t>2</a:t>
            </a:r>
            <a:r>
              <a:rPr lang="en-ZA" sz="2400" b="1" baseline="30000" dirty="0"/>
              <a:t>nd</a:t>
            </a:r>
            <a:r>
              <a:rPr lang="en-ZA" sz="2400" b="1" dirty="0"/>
              <a:t> ANNUAL COMPETITION AND ECONOMIC REGULATION (ACER) WEEK, SOUTHERN AFRICA</a:t>
            </a:r>
            <a:endParaRPr lang="en-ZA" sz="2400" dirty="0"/>
          </a:p>
        </p:txBody>
      </p:sp>
    </p:spTree>
    <p:extLst>
      <p:ext uri="{BB962C8B-B14F-4D97-AF65-F5344CB8AC3E}">
        <p14:creationId xmlns:p14="http://schemas.microsoft.com/office/powerpoint/2010/main" val="4215688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6" y="157716"/>
            <a:ext cx="8649893" cy="835769"/>
          </a:xfrm>
        </p:spPr>
        <p:txBody>
          <a:bodyPr>
            <a:noAutofit/>
          </a:bodyPr>
          <a:lstStyle/>
          <a:p>
            <a:r>
              <a:rPr lang="en-US" sz="2800" dirty="0">
                <a:solidFill>
                  <a:srgbClr val="D95900"/>
                </a:solidFill>
                <a:latin typeface="Arial"/>
                <a:ea typeface="ＭＳ Ｐゴシック" pitchFamily="26" charset="-128"/>
                <a:cs typeface="Arial"/>
              </a:rPr>
              <a:t>Strategic behaviour of supermarkets with market power can create barriers to entry</a:t>
            </a:r>
            <a:endParaRPr lang="en-ZA" sz="3200" dirty="0">
              <a:solidFill>
                <a:srgbClr val="D95900"/>
              </a:solidFill>
              <a:latin typeface="Arial"/>
              <a:ea typeface="ＭＳ Ｐゴシック" pitchFamily="26" charset="-128"/>
              <a:cs typeface="Arial"/>
            </a:endParaRPr>
          </a:p>
        </p:txBody>
      </p:sp>
      <p:sp>
        <p:nvSpPr>
          <p:cNvPr id="3" name="Content Placeholder 2"/>
          <p:cNvSpPr>
            <a:spLocks noGrp="1"/>
          </p:cNvSpPr>
          <p:nvPr>
            <p:ph idx="1"/>
          </p:nvPr>
        </p:nvSpPr>
        <p:spPr>
          <a:xfrm>
            <a:off x="257906" y="1108567"/>
            <a:ext cx="8601075" cy="5864515"/>
          </a:xfrm>
        </p:spPr>
        <p:txBody>
          <a:bodyPr>
            <a:noAutofit/>
          </a:bodyPr>
          <a:lstStyle/>
          <a:p>
            <a:pPr>
              <a:lnSpc>
                <a:spcPct val="100000"/>
              </a:lnSpc>
              <a:spcBef>
                <a:spcPts val="0"/>
              </a:spcBef>
            </a:pPr>
            <a:r>
              <a:rPr lang="en-US" sz="2000" dirty="0">
                <a:latin typeface="Arial" panose="020B0604020202020204" pitchFamily="34" charset="0"/>
                <a:cs typeface="Arial" panose="020B0604020202020204" pitchFamily="34" charset="0"/>
              </a:rPr>
              <a:t>Anchor tenants in malls enter into leases with property owners with </a:t>
            </a:r>
            <a:r>
              <a:rPr lang="en-US" sz="2000" b="1" dirty="0">
                <a:solidFill>
                  <a:schemeClr val="accent2"/>
                </a:solidFill>
                <a:latin typeface="Arial" panose="020B0604020202020204" pitchFamily="34" charset="0"/>
                <a:cs typeface="Arial" panose="020B0604020202020204" pitchFamily="34" charset="0"/>
              </a:rPr>
              <a:t>exclusivity clauses </a:t>
            </a:r>
            <a:endParaRPr lang="en-US" sz="2000" dirty="0">
              <a:latin typeface="Arial" panose="020B0604020202020204" pitchFamily="34" charset="0"/>
              <a:cs typeface="Arial" panose="020B0604020202020204" pitchFamily="34" charset="0"/>
            </a:endParaRPr>
          </a:p>
          <a:p>
            <a:pPr lvl="1">
              <a:lnSpc>
                <a:spcPct val="10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Anchors are a ‘must-have’ for property developers; bring in valuable footfall – market power</a:t>
            </a:r>
          </a:p>
          <a:p>
            <a:pPr lvl="1">
              <a:lnSpc>
                <a:spcPct val="10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Types:</a:t>
            </a:r>
          </a:p>
          <a:p>
            <a:pPr lvl="2">
              <a:lnSpc>
                <a:spcPct val="100000"/>
              </a:lnSpc>
              <a:spcBef>
                <a:spcPts val="0"/>
              </a:spcBef>
              <a:buFont typeface="Courier New" panose="02070309020205020404" pitchFamily="49" charset="0"/>
              <a:buChar char="o"/>
            </a:pPr>
            <a:r>
              <a:rPr lang="en-US" sz="1800" dirty="0">
                <a:latin typeface="Arial" panose="020B0604020202020204" pitchFamily="34" charset="0"/>
                <a:cs typeface="Arial" panose="020B0604020202020204" pitchFamily="34" charset="0"/>
              </a:rPr>
              <a:t>leases with blanket exclusivity clauses or over particular product lines (butchery, bakery etc.) </a:t>
            </a:r>
          </a:p>
          <a:p>
            <a:pPr lvl="2">
              <a:lnSpc>
                <a:spcPct val="100000"/>
              </a:lnSpc>
              <a:spcBef>
                <a:spcPts val="0"/>
              </a:spcBef>
              <a:buFont typeface="Courier New" panose="02070309020205020404" pitchFamily="49" charset="0"/>
              <a:buChar char="o"/>
            </a:pPr>
            <a:r>
              <a:rPr lang="en-US" sz="1800" dirty="0">
                <a:latin typeface="Arial" panose="020B0604020202020204" pitchFamily="34" charset="0"/>
                <a:cs typeface="Arial" panose="020B0604020202020204" pitchFamily="34" charset="0"/>
              </a:rPr>
              <a:t>leases that mandate rival product lines cannot be greater than a stipulated size: e.g. specialist independent butchery cannot be in excess of 300-400m</a:t>
            </a:r>
            <a:r>
              <a:rPr lang="en-US" sz="1800" baseline="30000" dirty="0">
                <a:latin typeface="Arial" panose="020B0604020202020204" pitchFamily="34" charset="0"/>
                <a:cs typeface="Arial" panose="020B0604020202020204" pitchFamily="34" charset="0"/>
              </a:rPr>
              <a:t>2</a:t>
            </a:r>
            <a:r>
              <a:rPr lang="en-US" sz="1800" dirty="0">
                <a:latin typeface="Arial" panose="020B0604020202020204" pitchFamily="34" charset="0"/>
                <a:cs typeface="Arial" panose="020B0604020202020204" pitchFamily="34" charset="0"/>
              </a:rPr>
              <a:t> </a:t>
            </a:r>
          </a:p>
          <a:p>
            <a:pPr>
              <a:lnSpc>
                <a:spcPct val="100000"/>
              </a:lnSpc>
              <a:spcBef>
                <a:spcPts val="0"/>
              </a:spcBef>
            </a:pPr>
            <a:r>
              <a:rPr lang="en-US" sz="2000" dirty="0">
                <a:latin typeface="Arial" panose="020B0604020202020204" pitchFamily="34" charset="0"/>
                <a:cs typeface="Arial" panose="020B0604020202020204" pitchFamily="34" charset="0"/>
              </a:rPr>
              <a:t>Competition Commission SA noted exclusivity lessened competition and created barriers (2009 complaint)</a:t>
            </a:r>
          </a:p>
          <a:p>
            <a:pPr lvl="1">
              <a:lnSpc>
                <a:spcPct val="10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Non-referred due to lack of evidence (high threshold for burden of proof for investigations:</a:t>
            </a:r>
            <a:r>
              <a:rPr lang="en-US" sz="2000" b="1" i="1" dirty="0">
                <a:latin typeface="Arial" panose="020B0604020202020204" pitchFamily="34" charset="0"/>
                <a:cs typeface="Arial" panose="020B0604020202020204" pitchFamily="34" charset="0"/>
              </a:rPr>
              <a:t> </a:t>
            </a:r>
            <a:r>
              <a:rPr lang="en-US" sz="2000" b="1" i="1" u="sng" dirty="0">
                <a:latin typeface="Arial" panose="020B0604020202020204" pitchFamily="34" charset="0"/>
                <a:cs typeface="Arial" panose="020B0604020202020204" pitchFamily="34" charset="0"/>
              </a:rPr>
              <a:t>substantial</a:t>
            </a:r>
            <a:r>
              <a:rPr lang="en-US" sz="2000" b="1" i="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lessening or prevention of competition )</a:t>
            </a:r>
          </a:p>
          <a:p>
            <a:pPr lvl="1">
              <a:lnSpc>
                <a:spcPct val="10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Softer measures: advocacy around duration etc. which has not worked</a:t>
            </a:r>
          </a:p>
          <a:p>
            <a:pPr lvl="1">
              <a:lnSpc>
                <a:spcPct val="10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New complaints by SAPOA, Game etc.; CCSA launched retail market inquiry in 2015</a:t>
            </a:r>
          </a:p>
        </p:txBody>
      </p:sp>
      <p:sp>
        <p:nvSpPr>
          <p:cNvPr id="4" name="Slide Number Placeholder 3"/>
          <p:cNvSpPr>
            <a:spLocks noGrp="1"/>
          </p:cNvSpPr>
          <p:nvPr>
            <p:ph type="sldNum" sz="quarter" idx="12"/>
          </p:nvPr>
        </p:nvSpPr>
        <p:spPr>
          <a:xfrm>
            <a:off x="7085824" y="6492875"/>
            <a:ext cx="2057400" cy="365125"/>
          </a:xfrm>
        </p:spPr>
        <p:txBody>
          <a:bodyPr/>
          <a:lstStyle/>
          <a:p>
            <a:pPr>
              <a:defRPr/>
            </a:pPr>
            <a:endParaRPr lang="en-CA" dirty="0"/>
          </a:p>
          <a:p>
            <a:pPr>
              <a:defRPr/>
            </a:pPr>
            <a:r>
              <a:rPr lang="en-CA" dirty="0"/>
              <a:t>13</a:t>
            </a:r>
          </a:p>
          <a:p>
            <a:pPr>
              <a:defRPr/>
            </a:pPr>
            <a:endParaRPr lang="en-CA" dirty="0"/>
          </a:p>
        </p:txBody>
      </p:sp>
    </p:spTree>
    <p:extLst>
      <p:ext uri="{BB962C8B-B14F-4D97-AF65-F5344CB8AC3E}">
        <p14:creationId xmlns:p14="http://schemas.microsoft.com/office/powerpoint/2010/main" val="1653729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428" y="0"/>
            <a:ext cx="7886700" cy="866274"/>
          </a:xfrm>
        </p:spPr>
        <p:txBody>
          <a:bodyPr>
            <a:normAutofit/>
          </a:bodyPr>
          <a:lstStyle/>
          <a:p>
            <a:r>
              <a:rPr lang="en-US" sz="3200" dirty="0">
                <a:solidFill>
                  <a:srgbClr val="D95900"/>
                </a:solidFill>
                <a:latin typeface="Arial"/>
                <a:ea typeface="ＭＳ Ｐゴシック" pitchFamily="26" charset="-128"/>
                <a:cs typeface="Arial"/>
              </a:rPr>
              <a:t>Exclusive leases in SA</a:t>
            </a:r>
            <a:endParaRPr lang="en-ZA" sz="3200" dirty="0">
              <a:solidFill>
                <a:srgbClr val="D95900"/>
              </a:solidFill>
              <a:latin typeface="Arial"/>
              <a:ea typeface="ＭＳ Ｐゴシック" pitchFamily="26" charset="-128"/>
              <a:cs typeface="Arial"/>
            </a:endParaRPr>
          </a:p>
        </p:txBody>
      </p:sp>
      <p:sp>
        <p:nvSpPr>
          <p:cNvPr id="3" name="Content Placeholder 2"/>
          <p:cNvSpPr>
            <a:spLocks noGrp="1"/>
          </p:cNvSpPr>
          <p:nvPr>
            <p:ph idx="1"/>
          </p:nvPr>
        </p:nvSpPr>
        <p:spPr>
          <a:xfrm>
            <a:off x="388018" y="729917"/>
            <a:ext cx="8611602" cy="6128083"/>
          </a:xfrm>
        </p:spPr>
        <p:txBody>
          <a:bodyPr>
            <a:normAutofit fontScale="85000" lnSpcReduction="20000"/>
          </a:bodyPr>
          <a:lstStyle/>
          <a:p>
            <a:pPr>
              <a:lnSpc>
                <a:spcPct val="110000"/>
              </a:lnSpc>
              <a:spcBef>
                <a:spcPts val="600"/>
              </a:spcBef>
            </a:pPr>
            <a:r>
              <a:rPr lang="en-US" dirty="0">
                <a:latin typeface="Arial" panose="020B0604020202020204" pitchFamily="34" charset="0"/>
                <a:cs typeface="Arial" panose="020B0604020202020204" pitchFamily="34" charset="0"/>
              </a:rPr>
              <a:t>Insisted upon by supermarkets, not banks - banks care about number and types of lessees</a:t>
            </a:r>
          </a:p>
          <a:p>
            <a:pPr>
              <a:lnSpc>
                <a:spcPct val="110000"/>
              </a:lnSpc>
              <a:spcBef>
                <a:spcPts val="600"/>
              </a:spcBef>
            </a:pPr>
            <a:r>
              <a:rPr lang="en-US" dirty="0">
                <a:latin typeface="Arial" panose="020B0604020202020204" pitchFamily="34" charset="0"/>
                <a:cs typeface="Arial" panose="020B0604020202020204" pitchFamily="34" charset="0"/>
              </a:rPr>
              <a:t>Not favoured by property owners. Prevents landlords from:</a:t>
            </a:r>
          </a:p>
          <a:p>
            <a:pPr lvl="1">
              <a:lnSpc>
                <a:spcPct val="110000"/>
              </a:lnSpc>
              <a:spcBef>
                <a:spcPts val="600"/>
              </a:spcBef>
              <a:buFont typeface="Courier New" panose="02070309020205020404" pitchFamily="49" charset="0"/>
              <a:buChar char="o"/>
            </a:pPr>
            <a:r>
              <a:rPr lang="en-US" dirty="0">
                <a:latin typeface="Arial" panose="020B0604020202020204" pitchFamily="34" charset="0"/>
                <a:cs typeface="Arial" panose="020B0604020202020204" pitchFamily="34" charset="0"/>
              </a:rPr>
              <a:t>placing free-standing bakeries, butcheries or green grocers; excludes independent retailers</a:t>
            </a:r>
          </a:p>
          <a:p>
            <a:pPr lvl="1">
              <a:lnSpc>
                <a:spcPct val="110000"/>
              </a:lnSpc>
              <a:spcBef>
                <a:spcPts val="600"/>
              </a:spcBef>
              <a:buFont typeface="Courier New" panose="02070309020205020404" pitchFamily="49" charset="0"/>
              <a:buChar char="o"/>
            </a:pPr>
            <a:r>
              <a:rPr lang="en-US" dirty="0">
                <a:latin typeface="Arial" panose="020B0604020202020204" pitchFamily="34" charset="0"/>
                <a:cs typeface="Arial" panose="020B0604020202020204" pitchFamily="34" charset="0"/>
              </a:rPr>
              <a:t>optimising best tenant mix suited for shoppers coming to centre; limits expanding centre etc.</a:t>
            </a:r>
            <a:endParaRPr lang="en-US" sz="2000" dirty="0">
              <a:latin typeface="Arial" panose="020B0604020202020204" pitchFamily="34" charset="0"/>
              <a:cs typeface="Arial" panose="020B0604020202020204" pitchFamily="34" charset="0"/>
            </a:endParaRPr>
          </a:p>
          <a:p>
            <a:pPr>
              <a:lnSpc>
                <a:spcPct val="110000"/>
              </a:lnSpc>
              <a:spcBef>
                <a:spcPts val="600"/>
              </a:spcBef>
            </a:pPr>
            <a:r>
              <a:rPr lang="en-US" dirty="0">
                <a:latin typeface="Arial" panose="020B0604020202020204" pitchFamily="34" charset="0"/>
                <a:cs typeface="Arial" panose="020B0604020202020204" pitchFamily="34" charset="0"/>
              </a:rPr>
              <a:t>Historically highly prevalent; less prevalent in recent year, possibly due to increased competition awareness?</a:t>
            </a:r>
          </a:p>
          <a:p>
            <a:pPr lvl="1">
              <a:lnSpc>
                <a:spcPct val="110000"/>
              </a:lnSpc>
              <a:spcBef>
                <a:spcPts val="600"/>
              </a:spcBef>
              <a:buFont typeface="Courier New" panose="02070309020205020404" pitchFamily="49" charset="0"/>
              <a:buChar char="o"/>
            </a:pPr>
            <a:r>
              <a:rPr lang="en-US" dirty="0">
                <a:latin typeface="Arial" panose="020B0604020202020204" pitchFamily="34" charset="0"/>
                <a:cs typeface="Arial" panose="020B0604020202020204" pitchFamily="34" charset="0"/>
              </a:rPr>
              <a:t>current complaints may be legacy issues in old centres – 10yr leases, renewable</a:t>
            </a:r>
          </a:p>
          <a:p>
            <a:pPr lvl="1">
              <a:lnSpc>
                <a:spcPct val="110000"/>
              </a:lnSpc>
              <a:spcBef>
                <a:spcPts val="600"/>
              </a:spcBef>
              <a:buFont typeface="Courier New" panose="02070309020205020404" pitchFamily="49" charset="0"/>
              <a:buChar char="o"/>
            </a:pPr>
            <a:r>
              <a:rPr lang="en-US" dirty="0">
                <a:latin typeface="Arial" panose="020B0604020202020204" pitchFamily="34" charset="0"/>
                <a:cs typeface="Arial" panose="020B0604020202020204" pitchFamily="34" charset="0"/>
              </a:rPr>
              <a:t>but initial investment often recouped in less than this time</a:t>
            </a:r>
          </a:p>
          <a:p>
            <a:pPr>
              <a:lnSpc>
                <a:spcPct val="110000"/>
              </a:lnSpc>
              <a:spcBef>
                <a:spcPts val="600"/>
              </a:spcBef>
            </a:pPr>
            <a:r>
              <a:rPr lang="en-US" dirty="0">
                <a:latin typeface="Arial" panose="020B0604020202020204" pitchFamily="34" charset="0"/>
                <a:cs typeface="Arial" panose="020B0604020202020204" pitchFamily="34" charset="0"/>
              </a:rPr>
              <a:t>Also a function of size (generally more prevalent in smaller centres </a:t>
            </a:r>
            <a:r>
              <a:rPr lang="en-ZA" dirty="0">
                <a:latin typeface="Arial" panose="020B0604020202020204" pitchFamily="34" charset="0"/>
                <a:cs typeface="Arial" panose="020B0604020202020204" pitchFamily="34" charset="0"/>
              </a:rPr>
              <a:t>&lt;12,500m</a:t>
            </a:r>
            <a:r>
              <a:rPr lang="en-ZA" baseline="30000" dirty="0">
                <a:latin typeface="Arial" panose="020B0604020202020204" pitchFamily="34" charset="0"/>
                <a:cs typeface="Arial" panose="020B0604020202020204" pitchFamily="34" charset="0"/>
              </a:rPr>
              <a:t>2</a:t>
            </a:r>
            <a:r>
              <a:rPr lang="en-ZA" dirty="0">
                <a:latin typeface="Arial" panose="020B0604020202020204" pitchFamily="34" charset="0"/>
                <a:cs typeface="Arial" panose="020B0604020202020204" pitchFamily="34" charset="0"/>
              </a:rPr>
              <a:t>)</a:t>
            </a:r>
          </a:p>
          <a:p>
            <a:pPr>
              <a:lnSpc>
                <a:spcPct val="110000"/>
              </a:lnSpc>
              <a:spcBef>
                <a:spcPts val="600"/>
              </a:spcBef>
            </a:pPr>
            <a:r>
              <a:rPr lang="en-US" dirty="0">
                <a:latin typeface="Arial" panose="020B0604020202020204" pitchFamily="34" charset="0"/>
                <a:cs typeface="Arial" panose="020B0604020202020204" pitchFamily="34" charset="0"/>
              </a:rPr>
              <a:t>Function of whether corporate or franchise stores</a:t>
            </a:r>
          </a:p>
          <a:p>
            <a:pPr>
              <a:lnSpc>
                <a:spcPct val="110000"/>
              </a:lnSpc>
              <a:spcBef>
                <a:spcPts val="600"/>
              </a:spcBef>
            </a:pPr>
            <a:r>
              <a:rPr lang="en-US" dirty="0">
                <a:latin typeface="Arial" panose="020B0604020202020204" pitchFamily="34" charset="0"/>
                <a:cs typeface="Arial" panose="020B0604020202020204" pitchFamily="34" charset="0"/>
              </a:rPr>
              <a:t>Still an issue in rural areas for specialised retailers (e.g. Roots Butchery)</a:t>
            </a:r>
            <a:endParaRPr lang="en-ZA" dirty="0">
              <a:latin typeface="Arial" panose="020B0604020202020204" pitchFamily="34" charset="0"/>
              <a:cs typeface="Arial" panose="020B0604020202020204" pitchFamily="34" charset="0"/>
            </a:endParaRPr>
          </a:p>
          <a:p>
            <a:pPr marL="0" indent="0">
              <a:buNone/>
            </a:pPr>
            <a:endParaRPr lang="en-US" dirty="0"/>
          </a:p>
          <a:p>
            <a:pPr lvl="1"/>
            <a:endParaRPr lang="en-US" dirty="0"/>
          </a:p>
          <a:p>
            <a:endParaRPr lang="en-ZA"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2426083D-7723-4C31-AB1D-AA9CCFAA9AF3}" type="slidenum">
              <a:rPr lang="en-ZA" smtClean="0"/>
              <a:t>11</a:t>
            </a:fld>
            <a:endParaRPr lang="en-ZA" dirty="0"/>
          </a:p>
        </p:txBody>
      </p:sp>
    </p:spTree>
    <p:extLst>
      <p:ext uri="{BB962C8B-B14F-4D97-AF65-F5344CB8AC3E}">
        <p14:creationId xmlns:p14="http://schemas.microsoft.com/office/powerpoint/2010/main" val="2211385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716" y="-212271"/>
            <a:ext cx="7886700" cy="1325563"/>
          </a:xfrm>
        </p:spPr>
        <p:txBody>
          <a:bodyPr>
            <a:normAutofit/>
          </a:bodyPr>
          <a:lstStyle/>
          <a:p>
            <a:r>
              <a:rPr lang="en-US" sz="3200" dirty="0">
                <a:solidFill>
                  <a:srgbClr val="D95900"/>
                </a:solidFill>
                <a:latin typeface="Arial"/>
                <a:ea typeface="ＭＳ Ｐゴシック" pitchFamily="26" charset="-128"/>
                <a:cs typeface="Arial"/>
              </a:rPr>
              <a:t>Impact on suppliers</a:t>
            </a:r>
            <a:endParaRPr lang="en-ZA" sz="3200" dirty="0">
              <a:solidFill>
                <a:srgbClr val="D95900"/>
              </a:solidFill>
              <a:latin typeface="Arial"/>
              <a:ea typeface="ＭＳ Ｐゴシック" pitchFamily="26" charset="-128"/>
              <a:cs typeface="Arial"/>
            </a:endParaRPr>
          </a:p>
        </p:txBody>
      </p:sp>
      <p:sp>
        <p:nvSpPr>
          <p:cNvPr id="3" name="Content Placeholder 2"/>
          <p:cNvSpPr>
            <a:spLocks noGrp="1"/>
          </p:cNvSpPr>
          <p:nvPr>
            <p:ph idx="1"/>
          </p:nvPr>
        </p:nvSpPr>
        <p:spPr>
          <a:xfrm>
            <a:off x="213716" y="746694"/>
            <a:ext cx="8705695" cy="6111306"/>
          </a:xfrm>
        </p:spPr>
        <p:txBody>
          <a:bodyPr>
            <a:normAutofit lnSpcReduction="10000"/>
          </a:bodyPr>
          <a:lstStyle/>
          <a:p>
            <a:pPr marL="342900" lvl="1" indent="-342900">
              <a:lnSpc>
                <a:spcPct val="100000"/>
              </a:lnSpc>
              <a:spcBef>
                <a:spcPts val="0"/>
              </a:spcBef>
            </a:pPr>
            <a:r>
              <a:rPr lang="en-US" sz="2000" dirty="0">
                <a:latin typeface="Arial" panose="020B0604020202020204" pitchFamily="34" charset="0"/>
                <a:cs typeface="Arial" panose="020B0604020202020204" pitchFamily="34" charset="0"/>
              </a:rPr>
              <a:t>Significant </a:t>
            </a:r>
            <a:r>
              <a:rPr lang="en-US" sz="2000" b="1" dirty="0">
                <a:solidFill>
                  <a:schemeClr val="accent2"/>
                </a:solidFill>
                <a:latin typeface="Arial" panose="020B0604020202020204" pitchFamily="34" charset="0"/>
                <a:cs typeface="Arial" panose="020B0604020202020204" pitchFamily="34" charset="0"/>
              </a:rPr>
              <a:t>buyer power </a:t>
            </a:r>
            <a:r>
              <a:rPr lang="en-US" sz="2000" dirty="0">
                <a:latin typeface="Arial" panose="020B0604020202020204" pitchFamily="34" charset="0"/>
                <a:cs typeface="Arial" panose="020B0604020202020204" pitchFamily="34" charset="0"/>
              </a:rPr>
              <a:t>of supermarkets: </a:t>
            </a:r>
          </a:p>
          <a:p>
            <a:pPr marL="742950" lvl="2" indent="-285750">
              <a:lnSpc>
                <a:spcPct val="11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Increasing requirements &amp; private standards imposed on suppliers – Requires capabilities;  Supplier Development Programmes to develop capabilities (Massmart SDF)</a:t>
            </a:r>
          </a:p>
          <a:p>
            <a:pPr marL="742950" lvl="2" indent="-285750">
              <a:lnSpc>
                <a:spcPct val="11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Able to control trading terms, significant impact on cash flow</a:t>
            </a:r>
          </a:p>
          <a:p>
            <a:pPr marL="742950" lvl="2" indent="-285750">
              <a:lnSpc>
                <a:spcPct val="11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Impose various costs (listing fees, slotting fees, advertising &amp; promotion costs, swell allowances etc.)</a:t>
            </a:r>
          </a:p>
          <a:p>
            <a:pPr marL="742950" lvl="2" indent="-285750">
              <a:lnSpc>
                <a:spcPct val="11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But large suppliers have some countervailing power; small suppliers most impacted </a:t>
            </a:r>
          </a:p>
          <a:p>
            <a:pPr marL="457200" lvl="2" indent="0">
              <a:lnSpc>
                <a:spcPct val="110000"/>
              </a:lnSpc>
              <a:spcBef>
                <a:spcPts val="0"/>
              </a:spcBef>
              <a:buNone/>
            </a:pPr>
            <a:endParaRPr lang="en-US" dirty="0">
              <a:latin typeface="Arial" panose="020B0604020202020204" pitchFamily="34" charset="0"/>
              <a:cs typeface="Arial" panose="020B0604020202020204" pitchFamily="34" charset="0"/>
            </a:endParaRPr>
          </a:p>
          <a:p>
            <a:pPr marL="228600" lvl="1">
              <a:lnSpc>
                <a:spcPct val="100000"/>
              </a:lnSpc>
              <a:spcBef>
                <a:spcPts val="0"/>
              </a:spcBef>
            </a:pPr>
            <a:r>
              <a:rPr lang="en-US" sz="2000" dirty="0">
                <a:latin typeface="Arial" panose="020B0604020202020204" pitchFamily="34" charset="0"/>
                <a:cs typeface="Arial" panose="020B0604020202020204" pitchFamily="34" charset="0"/>
              </a:rPr>
              <a:t>Supermarkets increasingly investing in private labels/house brands</a:t>
            </a:r>
          </a:p>
          <a:p>
            <a:pPr marL="742950" lvl="2" indent="-28575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All major supermarkets have house brands </a:t>
            </a:r>
          </a:p>
          <a:p>
            <a:pPr marL="742950" lvl="2" indent="-28575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Suppliers may be ‘forced’ into supplying house brands at lower margins; used as a tool to negotiate down prices for branded products</a:t>
            </a:r>
          </a:p>
          <a:p>
            <a:pPr marL="742950" lvl="2" indent="-28575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But, opportunity for small/medium suppliers </a:t>
            </a:r>
          </a:p>
          <a:p>
            <a:pPr marL="742950" lvl="2" indent="-28575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An indication of increasing rivalry between supermarkets?</a:t>
            </a:r>
          </a:p>
          <a:p>
            <a:pPr marL="457200" lvl="2" indent="0">
              <a:lnSpc>
                <a:spcPct val="100000"/>
              </a:lnSpc>
              <a:spcBef>
                <a:spcPts val="0"/>
              </a:spcBef>
              <a:buNone/>
            </a:pPr>
            <a:endParaRPr lang="en-US" dirty="0">
              <a:latin typeface="Arial" panose="020B0604020202020204" pitchFamily="34" charset="0"/>
              <a:cs typeface="Arial" panose="020B0604020202020204" pitchFamily="34" charset="0"/>
            </a:endParaRPr>
          </a:p>
          <a:p>
            <a:pPr marL="342900" lvl="1" indent="-342900">
              <a:lnSpc>
                <a:spcPct val="100000"/>
              </a:lnSpc>
              <a:spcBef>
                <a:spcPts val="0"/>
              </a:spcBef>
            </a:pPr>
            <a:r>
              <a:rPr lang="en-ZA" sz="2000" dirty="0">
                <a:latin typeface="Arial" panose="020B0604020202020204" pitchFamily="34" charset="0"/>
                <a:cs typeface="Arial" panose="020B0604020202020204" pitchFamily="34" charset="0"/>
              </a:rPr>
              <a:t>Increased competition from entrants, niche retailers and independents?</a:t>
            </a:r>
            <a:r>
              <a:rPr lang="en-US" sz="2000" dirty="0">
                <a:latin typeface="Arial"/>
                <a:ea typeface="ＭＳ Ｐゴシック" pitchFamily="26" charset="-128"/>
                <a:cs typeface="Arial"/>
              </a:rPr>
              <a:t> </a:t>
            </a:r>
          </a:p>
          <a:p>
            <a:pPr marL="800100" lvl="2" indent="-34290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P</a:t>
            </a:r>
            <a:r>
              <a:rPr lang="en-US">
                <a:latin typeface="Arial" panose="020B0604020202020204" pitchFamily="34" charset="0"/>
                <a:cs typeface="Arial" panose="020B0604020202020204" pitchFamily="34" charset="0"/>
              </a:rPr>
              <a:t>rovides </a:t>
            </a:r>
            <a:r>
              <a:rPr lang="en-US" dirty="0">
                <a:latin typeface="Arial" panose="020B0604020202020204" pitchFamily="34" charset="0"/>
                <a:cs typeface="Arial" panose="020B0604020202020204" pitchFamily="34" charset="0"/>
              </a:rPr>
              <a:t>an alternative route to market for suppliers</a:t>
            </a:r>
          </a:p>
          <a:p>
            <a:pPr marL="457200" lvl="2" indent="0">
              <a:lnSpc>
                <a:spcPct val="110000"/>
              </a:lnSpc>
              <a:spcBef>
                <a:spcPts val="0"/>
              </a:spcBef>
              <a:buNone/>
            </a:pPr>
            <a:endParaRPr lang="en-US" sz="1900" dirty="0">
              <a:latin typeface="Arial" panose="020B0604020202020204" pitchFamily="34" charset="0"/>
              <a:cs typeface="Arial" panose="020B0604020202020204" pitchFamily="34" charset="0"/>
            </a:endParaRPr>
          </a:p>
          <a:p>
            <a:pPr marL="0" lvl="1" indent="0">
              <a:lnSpc>
                <a:spcPct val="100000"/>
              </a:lnSpc>
              <a:spcBef>
                <a:spcPts val="0"/>
              </a:spcBef>
              <a:buNone/>
            </a:pPr>
            <a:endParaRPr lang="en-US" dirty="0">
              <a:latin typeface="Arial" panose="020B0604020202020204" pitchFamily="34" charset="0"/>
              <a:cs typeface="Arial" panose="020B0604020202020204" pitchFamily="34" charset="0"/>
            </a:endParaRPr>
          </a:p>
          <a:p>
            <a:endParaRPr lang="en-ZA" dirty="0"/>
          </a:p>
        </p:txBody>
      </p:sp>
      <p:sp>
        <p:nvSpPr>
          <p:cNvPr id="4" name="Slide Number Placeholder 3"/>
          <p:cNvSpPr>
            <a:spLocks noGrp="1"/>
          </p:cNvSpPr>
          <p:nvPr>
            <p:ph type="sldNum" sz="quarter" idx="12"/>
          </p:nvPr>
        </p:nvSpPr>
        <p:spPr>
          <a:xfrm>
            <a:off x="6862011" y="6356350"/>
            <a:ext cx="2057400" cy="365125"/>
          </a:xfrm>
        </p:spPr>
        <p:txBody>
          <a:bodyPr/>
          <a:lstStyle/>
          <a:p>
            <a:fld id="{2426083D-7723-4C31-AB1D-AA9CCFAA9AF3}" type="slidenum">
              <a:rPr lang="en-ZA" smtClean="0"/>
              <a:t>12</a:t>
            </a:fld>
            <a:endParaRPr lang="en-ZA" dirty="0"/>
          </a:p>
        </p:txBody>
      </p:sp>
    </p:spTree>
    <p:extLst>
      <p:ext uri="{BB962C8B-B14F-4D97-AF65-F5344CB8AC3E}">
        <p14:creationId xmlns:p14="http://schemas.microsoft.com/office/powerpoint/2010/main" val="62851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588" y="1"/>
            <a:ext cx="8662737" cy="842044"/>
          </a:xfrm>
        </p:spPr>
        <p:txBody>
          <a:bodyPr>
            <a:normAutofit fontScale="90000"/>
          </a:bodyPr>
          <a:lstStyle/>
          <a:p>
            <a:r>
              <a:rPr lang="en-US" sz="3200" dirty="0">
                <a:solidFill>
                  <a:srgbClr val="D95900"/>
                </a:solidFill>
                <a:latin typeface="Arial"/>
                <a:ea typeface="ＭＳ Ｐゴシック" pitchFamily="26" charset="-128"/>
                <a:cs typeface="Arial"/>
              </a:rPr>
              <a:t>Conclusion: Is there a role for competition policy?</a:t>
            </a:r>
            <a:endParaRPr lang="en-ZA" sz="3200" dirty="0">
              <a:solidFill>
                <a:srgbClr val="D95900"/>
              </a:solidFill>
              <a:latin typeface="Arial"/>
              <a:ea typeface="ＭＳ Ｐゴシック" pitchFamily="26" charset="-128"/>
              <a:cs typeface="Arial"/>
            </a:endParaRPr>
          </a:p>
        </p:txBody>
      </p:sp>
      <p:sp>
        <p:nvSpPr>
          <p:cNvPr id="3" name="Content Placeholder 2"/>
          <p:cNvSpPr>
            <a:spLocks noGrp="1"/>
          </p:cNvSpPr>
          <p:nvPr>
            <p:ph idx="1"/>
          </p:nvPr>
        </p:nvSpPr>
        <p:spPr>
          <a:xfrm>
            <a:off x="224589" y="721895"/>
            <a:ext cx="8534400" cy="6136105"/>
          </a:xfrm>
        </p:spPr>
        <p:txBody>
          <a:bodyPr>
            <a:normAutofit fontScale="25000" lnSpcReduction="20000"/>
          </a:bodyPr>
          <a:lstStyle/>
          <a:p>
            <a:pPr>
              <a:lnSpc>
                <a:spcPct val="120000"/>
              </a:lnSpc>
              <a:spcBef>
                <a:spcPts val="600"/>
              </a:spcBef>
            </a:pPr>
            <a:r>
              <a:rPr lang="en-US" sz="7200" dirty="0">
                <a:latin typeface="Arial" panose="020B0604020202020204" pitchFamily="34" charset="0"/>
                <a:cs typeface="Arial" panose="020B0604020202020204" pitchFamily="34" charset="0"/>
              </a:rPr>
              <a:t>Barriers and scale economies suggest that there should only be a few large supermarket chains</a:t>
            </a:r>
          </a:p>
          <a:p>
            <a:pPr>
              <a:lnSpc>
                <a:spcPct val="120000"/>
              </a:lnSpc>
              <a:spcBef>
                <a:spcPts val="600"/>
              </a:spcBef>
            </a:pPr>
            <a:r>
              <a:rPr lang="en-US" sz="7200" dirty="0">
                <a:latin typeface="Arial" panose="020B0604020202020204" pitchFamily="34" charset="0"/>
                <a:cs typeface="Arial" panose="020B0604020202020204" pitchFamily="34" charset="0"/>
              </a:rPr>
              <a:t>But new entry of FVC, Choppies &amp; independents has several clear benefits</a:t>
            </a:r>
          </a:p>
          <a:p>
            <a:pPr>
              <a:lnSpc>
                <a:spcPct val="120000"/>
              </a:lnSpc>
              <a:spcBef>
                <a:spcPts val="600"/>
              </a:spcBef>
            </a:pPr>
            <a:r>
              <a:rPr lang="en-US" sz="7200" dirty="0">
                <a:latin typeface="Arial" panose="020B0604020202020204" pitchFamily="34" charset="0"/>
                <a:cs typeface="Arial" panose="020B0604020202020204" pitchFamily="34" charset="0"/>
              </a:rPr>
              <a:t>There </a:t>
            </a:r>
            <a:r>
              <a:rPr lang="en-US" sz="7200" b="1" u="sng" dirty="0">
                <a:latin typeface="Arial" panose="020B0604020202020204" pitchFamily="34" charset="0"/>
                <a:cs typeface="Arial" panose="020B0604020202020204" pitchFamily="34" charset="0"/>
              </a:rPr>
              <a:t>is</a:t>
            </a:r>
            <a:r>
              <a:rPr lang="en-US" sz="7200" dirty="0">
                <a:latin typeface="Arial" panose="020B0604020202020204" pitchFamily="34" charset="0"/>
                <a:cs typeface="Arial" panose="020B0604020202020204" pitchFamily="34" charset="0"/>
              </a:rPr>
              <a:t> a role for competition policy to level the playing field &amp; reduce barriers to entry:</a:t>
            </a:r>
          </a:p>
          <a:p>
            <a:pPr lvl="1">
              <a:lnSpc>
                <a:spcPct val="120000"/>
              </a:lnSpc>
              <a:spcBef>
                <a:spcPts val="600"/>
              </a:spcBef>
            </a:pPr>
            <a:r>
              <a:rPr lang="en-US" sz="7200" dirty="0">
                <a:latin typeface="Arial" panose="020B0604020202020204" pitchFamily="34" charset="0"/>
                <a:cs typeface="Arial" panose="020B0604020202020204" pitchFamily="34" charset="0"/>
              </a:rPr>
              <a:t>Stronger ‘enforcement’ on exclusive leases; advocacy not worked in the past in SA; require a revision of the wording in the Act under S8?</a:t>
            </a:r>
          </a:p>
          <a:p>
            <a:pPr lvl="1">
              <a:lnSpc>
                <a:spcPct val="120000"/>
              </a:lnSpc>
              <a:spcBef>
                <a:spcPts val="600"/>
              </a:spcBef>
            </a:pPr>
            <a:r>
              <a:rPr lang="en-US" sz="7200" dirty="0">
                <a:latin typeface="Arial" panose="020B0604020202020204" pitchFamily="34" charset="0"/>
                <a:cs typeface="Arial" panose="020B0604020202020204" pitchFamily="34" charset="0"/>
              </a:rPr>
              <a:t>Facilitate voluntary and legally enforceable undertakings by incumbent supermarkets (e.g. Australia; UK; Latin America) – through market inquiry</a:t>
            </a:r>
          </a:p>
          <a:p>
            <a:pPr lvl="1">
              <a:lnSpc>
                <a:spcPct val="120000"/>
              </a:lnSpc>
              <a:spcBef>
                <a:spcPts val="600"/>
              </a:spcBef>
            </a:pPr>
            <a:r>
              <a:rPr lang="en-US" sz="7200" dirty="0">
                <a:latin typeface="Arial" panose="020B0604020202020204" pitchFamily="34" charset="0"/>
                <a:cs typeface="Arial" panose="020B0604020202020204" pitchFamily="34" charset="0"/>
              </a:rPr>
              <a:t>Coordinate with municipalities on open and flexible retail space in urban planning to ensure mix of formats </a:t>
            </a:r>
          </a:p>
          <a:p>
            <a:pPr lvl="1">
              <a:lnSpc>
                <a:spcPct val="120000"/>
              </a:lnSpc>
              <a:spcBef>
                <a:spcPts val="600"/>
              </a:spcBef>
            </a:pPr>
            <a:r>
              <a:rPr lang="en-US" sz="7200" dirty="0">
                <a:latin typeface="Arial" panose="020B0604020202020204" pitchFamily="34" charset="0"/>
                <a:cs typeface="Arial" panose="020B0604020202020204" pitchFamily="34" charset="0"/>
              </a:rPr>
              <a:t>Level playing field for new entrants/independents by encouraging suppliers to offer them fair prices and terms of supply </a:t>
            </a:r>
          </a:p>
          <a:p>
            <a:pPr lvl="2">
              <a:lnSpc>
                <a:spcPct val="120000"/>
              </a:lnSpc>
              <a:spcBef>
                <a:spcPts val="600"/>
              </a:spcBef>
            </a:pPr>
            <a:r>
              <a:rPr lang="en-US" sz="7200" dirty="0">
                <a:latin typeface="Arial" panose="020B0604020202020204" pitchFamily="34" charset="0"/>
                <a:cs typeface="Arial" panose="020B0604020202020204" pitchFamily="34" charset="0"/>
              </a:rPr>
              <a:t>Encourage voluntary or stipulate mandatory codes of conduct</a:t>
            </a:r>
          </a:p>
          <a:p>
            <a:pPr lvl="1">
              <a:lnSpc>
                <a:spcPct val="120000"/>
              </a:lnSpc>
              <a:spcBef>
                <a:spcPts val="600"/>
              </a:spcBef>
            </a:pPr>
            <a:r>
              <a:rPr lang="en-US" sz="7200" dirty="0">
                <a:latin typeface="Arial" panose="020B0604020202020204" pitchFamily="34" charset="0"/>
                <a:cs typeface="Arial" panose="020B0604020202020204" pitchFamily="34" charset="0"/>
              </a:rPr>
              <a:t>Encourage long-term SDPs</a:t>
            </a:r>
          </a:p>
          <a:p>
            <a:pPr>
              <a:lnSpc>
                <a:spcPct val="120000"/>
              </a:lnSpc>
              <a:spcBef>
                <a:spcPts val="600"/>
              </a:spcBef>
            </a:pPr>
            <a:r>
              <a:rPr lang="en-US" sz="7200" dirty="0">
                <a:latin typeface="Arial" panose="020B0604020202020204" pitchFamily="34" charset="0"/>
                <a:cs typeface="Arial" panose="020B0604020202020204" pitchFamily="34" charset="0"/>
              </a:rPr>
              <a:t>Other government efforts?</a:t>
            </a:r>
          </a:p>
          <a:p>
            <a:pPr lvl="1">
              <a:lnSpc>
                <a:spcPct val="120000"/>
              </a:lnSpc>
              <a:spcBef>
                <a:spcPts val="600"/>
              </a:spcBef>
            </a:pPr>
            <a:r>
              <a:rPr lang="en-US" sz="7200" dirty="0">
                <a:latin typeface="Arial" panose="020B0604020202020204" pitchFamily="34" charset="0"/>
                <a:cs typeface="Arial" panose="020B0604020202020204" pitchFamily="34" charset="0"/>
              </a:rPr>
              <a:t>Govt. funding for DC construction, operations, management etc.</a:t>
            </a:r>
          </a:p>
          <a:p>
            <a:pPr lvl="1">
              <a:lnSpc>
                <a:spcPct val="120000"/>
              </a:lnSpc>
              <a:spcBef>
                <a:spcPts val="600"/>
              </a:spcBef>
            </a:pPr>
            <a:r>
              <a:rPr lang="en-US" sz="7200" dirty="0">
                <a:latin typeface="Arial" panose="020B0604020202020204" pitchFamily="34" charset="0"/>
                <a:cs typeface="Arial" panose="020B0604020202020204" pitchFamily="34" charset="0"/>
              </a:rPr>
              <a:t>Retail skills training for independent retailers</a:t>
            </a:r>
          </a:p>
          <a:p>
            <a:pPr lvl="1">
              <a:lnSpc>
                <a:spcPct val="120000"/>
              </a:lnSpc>
              <a:spcBef>
                <a:spcPts val="600"/>
              </a:spcBef>
            </a:pPr>
            <a:endParaRPr lang="en-US" sz="7200" dirty="0">
              <a:latin typeface="Arial" panose="020B0604020202020204" pitchFamily="34" charset="0"/>
              <a:cs typeface="Arial" panose="020B0604020202020204" pitchFamily="34" charset="0"/>
            </a:endParaRPr>
          </a:p>
          <a:p>
            <a:pPr lvl="1">
              <a:lnSpc>
                <a:spcPct val="120000"/>
              </a:lnSpc>
              <a:spcBef>
                <a:spcPts val="600"/>
              </a:spcBef>
            </a:pPr>
            <a:endParaRPr lang="en-US" sz="7200" dirty="0">
              <a:latin typeface="Arial" panose="020B0604020202020204" pitchFamily="34" charset="0"/>
              <a:cs typeface="Arial" panose="020B0604020202020204" pitchFamily="34" charset="0"/>
            </a:endParaRPr>
          </a:p>
          <a:p>
            <a:pPr marL="457200" lvl="1" indent="0">
              <a:lnSpc>
                <a:spcPct val="120000"/>
              </a:lnSpc>
              <a:spcBef>
                <a:spcPts val="600"/>
              </a:spcBef>
              <a:buNone/>
            </a:pPr>
            <a:endParaRPr lang="en-US" sz="7200" dirty="0">
              <a:latin typeface="Arial" panose="020B0604020202020204" pitchFamily="34" charset="0"/>
              <a:cs typeface="Arial" panose="020B0604020202020204" pitchFamily="34" charset="0"/>
            </a:endParaRPr>
          </a:p>
          <a:p>
            <a:pPr lvl="2">
              <a:lnSpc>
                <a:spcPct val="120000"/>
              </a:lnSpc>
              <a:spcBef>
                <a:spcPts val="600"/>
              </a:spcBef>
              <a:buFont typeface="Courier New" panose="02070309020205020404" pitchFamily="49" charset="0"/>
              <a:buChar char="o"/>
            </a:pPr>
            <a:endParaRPr lang="en-US" sz="7200" dirty="0">
              <a:latin typeface="Arial" panose="020B0604020202020204" pitchFamily="34" charset="0"/>
              <a:cs typeface="Arial" panose="020B0604020202020204" pitchFamily="34" charset="0"/>
            </a:endParaRPr>
          </a:p>
          <a:p>
            <a:pPr marL="0" indent="0">
              <a:lnSpc>
                <a:spcPct val="120000"/>
              </a:lnSpc>
              <a:spcBef>
                <a:spcPts val="600"/>
              </a:spcBef>
              <a:buNone/>
            </a:pPr>
            <a:endParaRPr lang="en-US" sz="7200" dirty="0">
              <a:latin typeface="Arial" panose="020B0604020202020204" pitchFamily="34" charset="0"/>
              <a:cs typeface="Arial" panose="020B0604020202020204" pitchFamily="34" charset="0"/>
            </a:endParaRPr>
          </a:p>
          <a:p>
            <a:pPr>
              <a:lnSpc>
                <a:spcPct val="120000"/>
              </a:lnSpc>
              <a:spcBef>
                <a:spcPts val="600"/>
              </a:spcBef>
            </a:pPr>
            <a:endParaRPr lang="en-US" sz="7200" dirty="0">
              <a:latin typeface="Arial" panose="020B0604020202020204" pitchFamily="34" charset="0"/>
              <a:cs typeface="Arial" panose="020B0604020202020204" pitchFamily="34" charset="0"/>
            </a:endParaRPr>
          </a:p>
          <a:p>
            <a:pPr>
              <a:lnSpc>
                <a:spcPct val="120000"/>
              </a:lnSpc>
              <a:spcBef>
                <a:spcPts val="600"/>
              </a:spcBef>
            </a:pPr>
            <a:endParaRPr lang="en-US" sz="7200" dirty="0">
              <a:latin typeface="Arial" panose="020B0604020202020204" pitchFamily="34" charset="0"/>
              <a:cs typeface="Arial" panose="020B0604020202020204" pitchFamily="34" charset="0"/>
            </a:endParaRPr>
          </a:p>
          <a:p>
            <a:pPr lvl="0"/>
            <a:endParaRPr lang="en-US" sz="7200" dirty="0">
              <a:latin typeface="Arial" panose="020B0604020202020204" pitchFamily="34" charset="0"/>
              <a:cs typeface="Arial" panose="020B0604020202020204" pitchFamily="34" charset="0"/>
            </a:endParaRPr>
          </a:p>
          <a:p>
            <a:pPr lvl="0"/>
            <a:endParaRPr lang="en-US" sz="7200" dirty="0">
              <a:latin typeface="Arial" panose="020B0604020202020204" pitchFamily="34" charset="0"/>
              <a:cs typeface="Arial" panose="020B0604020202020204" pitchFamily="34" charset="0"/>
            </a:endParaRPr>
          </a:p>
          <a:p>
            <a:pPr marL="0" lvl="0" indent="0">
              <a:buNone/>
            </a:pPr>
            <a:endParaRPr lang="en-ZA" sz="7200" dirty="0">
              <a:latin typeface="Arial" panose="020B0604020202020204" pitchFamily="34" charset="0"/>
              <a:cs typeface="Arial" panose="020B0604020202020204" pitchFamily="34" charset="0"/>
            </a:endParaRPr>
          </a:p>
          <a:p>
            <a:pPr lvl="0"/>
            <a:endParaRPr lang="en-ZA" sz="7200" dirty="0">
              <a:latin typeface="Arial" panose="020B0604020202020204" pitchFamily="34" charset="0"/>
              <a:cs typeface="Arial" panose="020B0604020202020204" pitchFamily="34" charset="0"/>
            </a:endParaRPr>
          </a:p>
          <a:p>
            <a:pPr lvl="0"/>
            <a:endParaRPr lang="en-ZA" dirty="0"/>
          </a:p>
          <a:p>
            <a:endParaRPr lang="en-ZA" dirty="0"/>
          </a:p>
        </p:txBody>
      </p:sp>
      <p:sp>
        <p:nvSpPr>
          <p:cNvPr id="6" name="Slide Number Placeholder 5"/>
          <p:cNvSpPr>
            <a:spLocks noGrp="1"/>
          </p:cNvSpPr>
          <p:nvPr>
            <p:ph type="sldNum" sz="quarter" idx="12"/>
          </p:nvPr>
        </p:nvSpPr>
        <p:spPr/>
        <p:txBody>
          <a:bodyPr/>
          <a:lstStyle/>
          <a:p>
            <a:fld id="{2426083D-7723-4C31-AB1D-AA9CCFAA9AF3}" type="slidenum">
              <a:rPr lang="en-ZA" smtClean="0"/>
              <a:t>13</a:t>
            </a:fld>
            <a:endParaRPr lang="en-ZA" dirty="0"/>
          </a:p>
        </p:txBody>
      </p:sp>
    </p:spTree>
    <p:extLst>
      <p:ext uri="{BB962C8B-B14F-4D97-AF65-F5344CB8AC3E}">
        <p14:creationId xmlns:p14="http://schemas.microsoft.com/office/powerpoint/2010/main" val="4158932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1976" y="64168"/>
            <a:ext cx="7886700" cy="922497"/>
          </a:xfrm>
        </p:spPr>
        <p:txBody>
          <a:bodyPr>
            <a:normAutofit/>
          </a:bodyPr>
          <a:lstStyle/>
          <a:p>
            <a:r>
              <a:rPr lang="en-US" sz="4000" dirty="0">
                <a:solidFill>
                  <a:srgbClr val="D95900"/>
                </a:solidFill>
                <a:latin typeface="Arial"/>
                <a:ea typeface="ＭＳ Ｐゴシック" pitchFamily="26" charset="-128"/>
                <a:cs typeface="Arial"/>
              </a:rPr>
              <a:t>Introduction</a:t>
            </a:r>
            <a:endParaRPr lang="en-ZA" sz="4000" dirty="0">
              <a:solidFill>
                <a:srgbClr val="D95900"/>
              </a:solidFill>
              <a:latin typeface="Arial"/>
              <a:ea typeface="ＭＳ Ｐゴシック" pitchFamily="26" charset="-128"/>
              <a:cs typeface="Arial"/>
            </a:endParaRPr>
          </a:p>
        </p:txBody>
      </p:sp>
      <p:sp>
        <p:nvSpPr>
          <p:cNvPr id="3" name="Content Placeholder 2"/>
          <p:cNvSpPr>
            <a:spLocks noGrp="1"/>
          </p:cNvSpPr>
          <p:nvPr>
            <p:ph idx="1"/>
          </p:nvPr>
        </p:nvSpPr>
        <p:spPr>
          <a:xfrm>
            <a:off x="371976" y="884556"/>
            <a:ext cx="8483265" cy="5836920"/>
          </a:xfrm>
        </p:spPr>
        <p:txBody>
          <a:bodyPr>
            <a:normAutofit fontScale="32500" lnSpcReduction="20000"/>
          </a:bodyPr>
          <a:lstStyle/>
          <a:p>
            <a:pPr>
              <a:lnSpc>
                <a:spcPct val="110000"/>
              </a:lnSpc>
              <a:spcBef>
                <a:spcPts val="0"/>
              </a:spcBef>
            </a:pPr>
            <a:r>
              <a:rPr lang="en-US" sz="5500" dirty="0">
                <a:latin typeface="Arial" panose="020B0604020202020204" pitchFamily="34" charset="0"/>
                <a:cs typeface="Arial" panose="020B0604020202020204" pitchFamily="34" charset="0"/>
              </a:rPr>
              <a:t>Rapid growth and spread of supermarkets into southern Africa in past 15 -20 years</a:t>
            </a:r>
          </a:p>
          <a:p>
            <a:pPr marL="457200" lvl="1" indent="0">
              <a:lnSpc>
                <a:spcPct val="110000"/>
              </a:lnSpc>
              <a:spcBef>
                <a:spcPts val="0"/>
              </a:spcBef>
              <a:buNone/>
            </a:pPr>
            <a:endParaRPr lang="en-US" sz="5500" dirty="0">
              <a:latin typeface="Arial" panose="020B0604020202020204" pitchFamily="34" charset="0"/>
              <a:cs typeface="Arial" panose="020B0604020202020204" pitchFamily="34" charset="0"/>
            </a:endParaRPr>
          </a:p>
          <a:p>
            <a:pPr>
              <a:lnSpc>
                <a:spcPct val="110000"/>
              </a:lnSpc>
              <a:spcBef>
                <a:spcPts val="0"/>
              </a:spcBef>
            </a:pPr>
            <a:r>
              <a:rPr lang="en-US" sz="5500" dirty="0">
                <a:latin typeface="Arial" panose="020B0604020202020204" pitchFamily="34" charset="0"/>
                <a:cs typeface="Arial" panose="020B0604020202020204" pitchFamily="34" charset="0"/>
              </a:rPr>
              <a:t>Reasons:</a:t>
            </a:r>
          </a:p>
          <a:p>
            <a:pPr lvl="1">
              <a:lnSpc>
                <a:spcPct val="110000"/>
              </a:lnSpc>
              <a:spcBef>
                <a:spcPts val="0"/>
              </a:spcBef>
              <a:buFont typeface="Courier New" panose="02070309020205020404" pitchFamily="49" charset="0"/>
              <a:buChar char="o"/>
            </a:pPr>
            <a:r>
              <a:rPr lang="en-US" sz="5500" dirty="0">
                <a:latin typeface="Arial" panose="020B0604020202020204" pitchFamily="34" charset="0"/>
                <a:cs typeface="Arial" panose="020B0604020202020204" pitchFamily="34" charset="0"/>
              </a:rPr>
              <a:t>Increased regional and international FDI</a:t>
            </a:r>
          </a:p>
          <a:p>
            <a:pPr lvl="1">
              <a:lnSpc>
                <a:spcPct val="110000"/>
              </a:lnSpc>
              <a:spcBef>
                <a:spcPts val="0"/>
              </a:spcBef>
              <a:buFont typeface="Courier New" panose="02070309020205020404" pitchFamily="49" charset="0"/>
              <a:buChar char="o"/>
            </a:pPr>
            <a:r>
              <a:rPr lang="en-ZA" sz="5500" dirty="0">
                <a:latin typeface="Arial" panose="020B0604020202020204" pitchFamily="34" charset="0"/>
                <a:cs typeface="Arial" panose="020B0604020202020204" pitchFamily="34" charset="0"/>
              </a:rPr>
              <a:t>Increasing urbanisation &amp; per capita income; rise of the middle class; lower unit costs due to economies of scale and scope; transport economies etc.</a:t>
            </a:r>
          </a:p>
          <a:p>
            <a:pPr lvl="1">
              <a:lnSpc>
                <a:spcPct val="110000"/>
              </a:lnSpc>
              <a:spcBef>
                <a:spcPts val="0"/>
              </a:spcBef>
              <a:buFont typeface="Courier New" panose="02070309020205020404" pitchFamily="49" charset="0"/>
              <a:buChar char="o"/>
            </a:pPr>
            <a:r>
              <a:rPr lang="en-ZA" sz="5500" dirty="0">
                <a:latin typeface="Arial" panose="020B0604020202020204" pitchFamily="34" charset="0"/>
                <a:cs typeface="Arial" panose="020B0604020202020204" pitchFamily="34" charset="0"/>
              </a:rPr>
              <a:t>Better infrastructure; construction of shopping malls</a:t>
            </a:r>
          </a:p>
          <a:p>
            <a:pPr marL="0" indent="0">
              <a:lnSpc>
                <a:spcPct val="110000"/>
              </a:lnSpc>
              <a:spcBef>
                <a:spcPts val="0"/>
              </a:spcBef>
              <a:buNone/>
            </a:pPr>
            <a:endParaRPr lang="en-US" sz="5500" dirty="0">
              <a:latin typeface="Arial" panose="020B0604020202020204" pitchFamily="34" charset="0"/>
              <a:cs typeface="Arial" panose="020B0604020202020204" pitchFamily="34" charset="0"/>
            </a:endParaRPr>
          </a:p>
          <a:p>
            <a:pPr>
              <a:lnSpc>
                <a:spcPct val="110000"/>
              </a:lnSpc>
              <a:spcBef>
                <a:spcPts val="0"/>
              </a:spcBef>
            </a:pPr>
            <a:r>
              <a:rPr lang="en-US" sz="5500" dirty="0">
                <a:latin typeface="Arial" panose="020B0604020202020204" pitchFamily="34" charset="0"/>
                <a:cs typeface="Arial" panose="020B0604020202020204" pitchFamily="34" charset="0"/>
              </a:rPr>
              <a:t>Paper evaluates:</a:t>
            </a:r>
          </a:p>
          <a:p>
            <a:pPr lvl="1">
              <a:lnSpc>
                <a:spcPct val="110000"/>
              </a:lnSpc>
              <a:spcBef>
                <a:spcPts val="0"/>
              </a:spcBef>
              <a:buFont typeface="Courier New" panose="02070309020205020404" pitchFamily="49" charset="0"/>
              <a:buChar char="o"/>
            </a:pPr>
            <a:r>
              <a:rPr lang="en-US" sz="5500" dirty="0">
                <a:latin typeface="Arial" panose="020B0604020202020204" pitchFamily="34" charset="0"/>
                <a:cs typeface="Arial" panose="020B0604020202020204" pitchFamily="34" charset="0"/>
              </a:rPr>
              <a:t>Nature and extent of barriers to entry caused by the very characteristics of supermarkets</a:t>
            </a:r>
          </a:p>
          <a:p>
            <a:pPr lvl="1">
              <a:lnSpc>
                <a:spcPct val="110000"/>
              </a:lnSpc>
              <a:spcBef>
                <a:spcPts val="0"/>
              </a:spcBef>
              <a:buFont typeface="Courier New" panose="02070309020205020404" pitchFamily="49" charset="0"/>
              <a:buChar char="o"/>
            </a:pPr>
            <a:r>
              <a:rPr lang="en-US" sz="5500" dirty="0">
                <a:latin typeface="Arial" panose="020B0604020202020204" pitchFamily="34" charset="0"/>
                <a:cs typeface="Arial" panose="020B0604020202020204" pitchFamily="34" charset="0"/>
              </a:rPr>
              <a:t>Competition issues arising from the strategic behaviour of incumbents</a:t>
            </a:r>
          </a:p>
          <a:p>
            <a:pPr lvl="1">
              <a:lnSpc>
                <a:spcPct val="110000"/>
              </a:lnSpc>
              <a:spcBef>
                <a:spcPts val="0"/>
              </a:spcBef>
              <a:buFont typeface="Courier New" panose="02070309020205020404" pitchFamily="49" charset="0"/>
              <a:buChar char="o"/>
            </a:pPr>
            <a:r>
              <a:rPr lang="en-US" sz="5500" dirty="0">
                <a:latin typeface="Arial" panose="020B0604020202020204" pitchFamily="34" charset="0"/>
                <a:cs typeface="Arial" panose="020B0604020202020204" pitchFamily="34" charset="0"/>
              </a:rPr>
              <a:t>Impact on independent retailers and on suppliers in SA </a:t>
            </a:r>
          </a:p>
          <a:p>
            <a:pPr marL="0" indent="0">
              <a:lnSpc>
                <a:spcPct val="110000"/>
              </a:lnSpc>
              <a:spcBef>
                <a:spcPts val="0"/>
              </a:spcBef>
              <a:buNone/>
            </a:pPr>
            <a:endParaRPr lang="en-US" sz="5500" dirty="0">
              <a:latin typeface="Arial" panose="020B0604020202020204" pitchFamily="34" charset="0"/>
              <a:cs typeface="Arial" panose="020B0604020202020204" pitchFamily="34" charset="0"/>
            </a:endParaRPr>
          </a:p>
          <a:p>
            <a:pPr>
              <a:lnSpc>
                <a:spcPct val="110000"/>
              </a:lnSpc>
              <a:spcBef>
                <a:spcPts val="0"/>
              </a:spcBef>
            </a:pPr>
            <a:r>
              <a:rPr lang="en-US" sz="5500" dirty="0">
                <a:latin typeface="Arial" panose="020B0604020202020204" pitchFamily="34" charset="0"/>
                <a:cs typeface="Arial" panose="020B0604020202020204" pitchFamily="34" charset="0"/>
              </a:rPr>
              <a:t>Key questions:</a:t>
            </a:r>
          </a:p>
          <a:p>
            <a:pPr lvl="1">
              <a:lnSpc>
                <a:spcPct val="110000"/>
              </a:lnSpc>
              <a:spcBef>
                <a:spcPts val="0"/>
              </a:spcBef>
              <a:buFont typeface="Courier New" panose="02070309020205020404" pitchFamily="49" charset="0"/>
              <a:buChar char="o"/>
            </a:pPr>
            <a:r>
              <a:rPr lang="en-ZA" sz="5500" b="1" i="1" dirty="0">
                <a:solidFill>
                  <a:schemeClr val="accent2"/>
                </a:solidFill>
                <a:latin typeface="Arial" panose="020B0604020202020204" pitchFamily="34" charset="0"/>
                <a:cs typeface="Arial" panose="020B0604020202020204" pitchFamily="34" charset="0"/>
              </a:rPr>
              <a:t>Do scale economies mean that only a few large supermarket chains can effectively operate in a given market? </a:t>
            </a:r>
          </a:p>
          <a:p>
            <a:pPr lvl="1">
              <a:lnSpc>
                <a:spcPct val="110000"/>
              </a:lnSpc>
              <a:spcBef>
                <a:spcPts val="0"/>
              </a:spcBef>
              <a:buFont typeface="Courier New" panose="02070309020205020404" pitchFamily="49" charset="0"/>
              <a:buChar char="o"/>
            </a:pPr>
            <a:r>
              <a:rPr lang="en-ZA" sz="5500" b="1" i="1" dirty="0">
                <a:solidFill>
                  <a:schemeClr val="accent2"/>
                </a:solidFill>
                <a:latin typeface="Arial" panose="020B0604020202020204" pitchFamily="34" charset="0"/>
                <a:cs typeface="Arial" panose="020B0604020202020204" pitchFamily="34" charset="0"/>
              </a:rPr>
              <a:t>How important then is competition from niche retailers and small entrants? </a:t>
            </a:r>
          </a:p>
          <a:p>
            <a:pPr lvl="1">
              <a:lnSpc>
                <a:spcPct val="110000"/>
              </a:lnSpc>
              <a:spcBef>
                <a:spcPts val="0"/>
              </a:spcBef>
              <a:buFont typeface="Courier New" panose="02070309020205020404" pitchFamily="49" charset="0"/>
              <a:buChar char="o"/>
            </a:pPr>
            <a:r>
              <a:rPr lang="en-ZA" sz="5500" b="1" i="1" dirty="0">
                <a:solidFill>
                  <a:schemeClr val="accent2"/>
                </a:solidFill>
                <a:latin typeface="Arial" panose="020B0604020202020204" pitchFamily="34" charset="0"/>
                <a:cs typeface="Arial" panose="020B0604020202020204" pitchFamily="34" charset="0"/>
              </a:rPr>
              <a:t>Is there a role for competition policy?</a:t>
            </a:r>
          </a:p>
          <a:p>
            <a:pPr marL="0" indent="0">
              <a:lnSpc>
                <a:spcPct val="100000"/>
              </a:lnSpc>
              <a:spcBef>
                <a:spcPts val="0"/>
              </a:spcBef>
              <a:buNone/>
            </a:pPr>
            <a:endParaRPr lang="en-US" sz="18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fld id="{2426083D-7723-4C31-AB1D-AA9CCFAA9AF3}" type="slidenum">
              <a:rPr lang="en-ZA" smtClean="0"/>
              <a:t>2</a:t>
            </a:fld>
            <a:endParaRPr lang="en-ZA" dirty="0"/>
          </a:p>
        </p:txBody>
      </p:sp>
    </p:spTree>
    <p:extLst>
      <p:ext uri="{BB962C8B-B14F-4D97-AF65-F5344CB8AC3E}">
        <p14:creationId xmlns:p14="http://schemas.microsoft.com/office/powerpoint/2010/main" val="3915260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023" y="209468"/>
            <a:ext cx="7886700" cy="1002631"/>
          </a:xfrm>
        </p:spPr>
        <p:txBody>
          <a:bodyPr>
            <a:normAutofit/>
          </a:bodyPr>
          <a:lstStyle/>
          <a:p>
            <a:r>
              <a:rPr lang="en-US" sz="4000" dirty="0">
                <a:solidFill>
                  <a:srgbClr val="D95900"/>
                </a:solidFill>
                <a:latin typeface="Arial"/>
                <a:ea typeface="ＭＳ Ｐゴシック" pitchFamily="26" charset="-128"/>
                <a:cs typeface="Arial"/>
              </a:rPr>
              <a:t>General trends </a:t>
            </a:r>
            <a:endParaRPr lang="en-ZA" sz="4000" dirty="0">
              <a:solidFill>
                <a:srgbClr val="D95900"/>
              </a:solidFill>
              <a:latin typeface="Arial"/>
              <a:ea typeface="ＭＳ Ｐゴシック" pitchFamily="26" charset="-128"/>
              <a:cs typeface="Arial"/>
            </a:endParaRPr>
          </a:p>
        </p:txBody>
      </p:sp>
      <p:sp>
        <p:nvSpPr>
          <p:cNvPr id="3" name="Content Placeholder 2"/>
          <p:cNvSpPr>
            <a:spLocks noGrp="1"/>
          </p:cNvSpPr>
          <p:nvPr>
            <p:ph idx="1"/>
          </p:nvPr>
        </p:nvSpPr>
        <p:spPr>
          <a:xfrm>
            <a:off x="229023" y="1212099"/>
            <a:ext cx="8703129" cy="5855369"/>
          </a:xfrm>
        </p:spPr>
        <p:txBody>
          <a:bodyPr>
            <a:noAutofit/>
          </a:bodyPr>
          <a:lstStyle/>
          <a:p>
            <a:pPr marL="273050">
              <a:lnSpc>
                <a:spcPct val="100000"/>
              </a:lnSpc>
              <a:spcBef>
                <a:spcPts val="0"/>
              </a:spcBef>
            </a:pPr>
            <a:r>
              <a:rPr lang="en-US" sz="2400" dirty="0">
                <a:latin typeface="Arial" panose="020B0604020202020204" pitchFamily="34" charset="0"/>
                <a:cs typeface="Arial" panose="020B0604020202020204" pitchFamily="34" charset="0"/>
              </a:rPr>
              <a:t>Main SA players Shoprite, PnP, SPAR, Woolworths, Fruit and    Veg City) also operate in s. African countries</a:t>
            </a:r>
          </a:p>
          <a:p>
            <a:pPr marL="0">
              <a:lnSpc>
                <a:spcPct val="100000"/>
              </a:lnSpc>
              <a:spcBef>
                <a:spcPts val="0"/>
              </a:spcBef>
            </a:pPr>
            <a:r>
              <a:rPr lang="en-US" sz="2400" dirty="0">
                <a:latin typeface="Arial" panose="020B0604020202020204" pitchFamily="34" charset="0"/>
                <a:cs typeface="Arial" panose="020B0604020202020204" pitchFamily="34" charset="0"/>
              </a:rPr>
              <a:t>Entrants in grocery retail:  FVC, Walmart (Massmart: Game,</a:t>
            </a:r>
          </a:p>
          <a:p>
            <a:pPr marL="263525" indent="0">
              <a:lnSpc>
                <a:spcPct val="100000"/>
              </a:lnSpc>
              <a:spcBef>
                <a:spcPts val="0"/>
              </a:spcBef>
              <a:buNone/>
            </a:pPr>
            <a:r>
              <a:rPr lang="en-US" sz="2400" dirty="0">
                <a:latin typeface="Arial" panose="020B0604020202020204" pitchFamily="34" charset="0"/>
                <a:cs typeface="Arial" panose="020B0604020202020204" pitchFamily="34" charset="0"/>
              </a:rPr>
              <a:t>Cambridge etc.);  Botswana-owned Choppies (1</a:t>
            </a:r>
            <a:r>
              <a:rPr lang="en-US" sz="2400" baseline="30000" dirty="0">
                <a:latin typeface="Arial" panose="020B0604020202020204" pitchFamily="34" charset="0"/>
                <a:cs typeface="Arial" panose="020B0604020202020204" pitchFamily="34" charset="0"/>
              </a:rPr>
              <a:t>st</a:t>
            </a:r>
            <a:r>
              <a:rPr lang="en-US" sz="2400" dirty="0">
                <a:latin typeface="Arial" panose="020B0604020202020204" pitchFamily="34" charset="0"/>
                <a:cs typeface="Arial" panose="020B0604020202020204" pitchFamily="34" charset="0"/>
              </a:rPr>
              <a:t> significant non-SA, multinational chain)</a:t>
            </a:r>
          </a:p>
          <a:p>
            <a:pPr marL="263525" indent="-263525">
              <a:lnSpc>
                <a:spcPct val="100000"/>
              </a:lnSpc>
              <a:spcBef>
                <a:spcPts val="0"/>
              </a:spcBef>
            </a:pPr>
            <a:r>
              <a:rPr lang="en-US" sz="2400" dirty="0">
                <a:latin typeface="Arial" panose="020B0604020202020204" pitchFamily="34" charset="0"/>
                <a:cs typeface="Arial" panose="020B0604020202020204" pitchFamily="34" charset="0"/>
              </a:rPr>
              <a:t>Most supermarkets target customers across full range of incomes:</a:t>
            </a:r>
          </a:p>
          <a:p>
            <a:pPr marL="720725" lvl="3">
              <a:lnSpc>
                <a:spcPct val="10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moving into low-income and rural areas (Shoprite’s Usave; Pick n Pay’s Boxer; SPAR’s SaveMor)</a:t>
            </a:r>
          </a:p>
          <a:p>
            <a:pPr marL="720725" lvl="2">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raised concerns for independent supermarkets/retailers</a:t>
            </a:r>
          </a:p>
          <a:p>
            <a:pPr marL="492125" lvl="2" indent="0">
              <a:lnSpc>
                <a:spcPct val="100000"/>
              </a:lnSpc>
              <a:spcBef>
                <a:spcPts val="0"/>
              </a:spcBef>
              <a:buNone/>
            </a:pPr>
            <a:endParaRPr lang="en-ZA" dirty="0">
              <a:latin typeface="Arial" panose="020B0604020202020204" pitchFamily="34" charset="0"/>
              <a:cs typeface="Arial" panose="020B0604020202020204" pitchFamily="34" charset="0"/>
            </a:endParaRPr>
          </a:p>
          <a:p>
            <a:pPr marL="0">
              <a:lnSpc>
                <a:spcPct val="100000"/>
              </a:lnSpc>
              <a:spcBef>
                <a:spcPts val="0"/>
              </a:spcBef>
            </a:pPr>
            <a:r>
              <a:rPr lang="en-US" sz="2400" dirty="0">
                <a:latin typeface="Arial" panose="020B0604020202020204" pitchFamily="34" charset="0"/>
                <a:cs typeface="Arial" panose="020B0604020202020204" pitchFamily="34" charset="0"/>
              </a:rPr>
              <a:t>SA supermarkets have diversified formats: </a:t>
            </a:r>
          </a:p>
          <a:p>
            <a:pPr marL="720725" lvl="1" indent="-280988">
              <a:lnSpc>
                <a:spcPct val="10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hypermarkets, convenience stores, express stores at fuel forecourts, fast food offerings etc.</a:t>
            </a:r>
            <a:endParaRPr lang="en-US" dirty="0">
              <a:latin typeface="Arial" panose="020B0604020202020204" pitchFamily="34" charset="0"/>
              <a:cs typeface="Arial" panose="020B0604020202020204" pitchFamily="34" charset="0"/>
            </a:endParaRPr>
          </a:p>
          <a:p>
            <a:pPr marL="0">
              <a:lnSpc>
                <a:spcPct val="100000"/>
              </a:lnSpc>
              <a:spcBef>
                <a:spcPts val="0"/>
              </a:spcBef>
            </a:pPr>
            <a:r>
              <a:rPr lang="en-US" sz="2400" dirty="0">
                <a:latin typeface="Arial" panose="020B0604020202020204" pitchFamily="34" charset="0"/>
                <a:cs typeface="Arial" panose="020B0604020202020204" pitchFamily="34" charset="0"/>
              </a:rPr>
              <a:t>Most have both corporate and franchise models</a:t>
            </a:r>
          </a:p>
        </p:txBody>
      </p:sp>
      <p:sp>
        <p:nvSpPr>
          <p:cNvPr id="6" name="Slide Number Placeholder 5"/>
          <p:cNvSpPr>
            <a:spLocks noGrp="1"/>
          </p:cNvSpPr>
          <p:nvPr>
            <p:ph type="sldNum" sz="quarter" idx="12"/>
          </p:nvPr>
        </p:nvSpPr>
        <p:spPr>
          <a:xfrm>
            <a:off x="6992138" y="6429627"/>
            <a:ext cx="2057400" cy="365125"/>
          </a:xfrm>
        </p:spPr>
        <p:txBody>
          <a:bodyPr/>
          <a:lstStyle/>
          <a:p>
            <a:r>
              <a:rPr lang="en-ZA" dirty="0"/>
              <a:t> </a:t>
            </a:r>
            <a:fld id="{2426083D-7723-4C31-AB1D-AA9CCFAA9AF3}" type="slidenum">
              <a:rPr lang="en-ZA" smtClean="0"/>
              <a:t>3</a:t>
            </a:fld>
            <a:endParaRPr lang="en-ZA" dirty="0"/>
          </a:p>
        </p:txBody>
      </p:sp>
    </p:spTree>
    <p:extLst>
      <p:ext uri="{BB962C8B-B14F-4D97-AF65-F5344CB8AC3E}">
        <p14:creationId xmlns:p14="http://schemas.microsoft.com/office/powerpoint/2010/main" val="3549704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04274" y="160421"/>
            <a:ext cx="9352547" cy="978568"/>
          </a:xfrm>
        </p:spPr>
        <p:txBody>
          <a:bodyPr>
            <a:normAutofit/>
          </a:bodyPr>
          <a:lstStyle/>
          <a:p>
            <a:pPr algn="ctr"/>
            <a:r>
              <a:rPr lang="en-US" sz="3600" dirty="0">
                <a:solidFill>
                  <a:srgbClr val="D95900"/>
                </a:solidFill>
                <a:latin typeface="Arial"/>
                <a:ea typeface="ＭＳ Ｐゴシック" pitchFamily="26" charset="-128"/>
                <a:cs typeface="Arial"/>
              </a:rPr>
              <a:t>Typical </a:t>
            </a:r>
            <a:r>
              <a:rPr lang="en-ZA" sz="3600" dirty="0">
                <a:solidFill>
                  <a:srgbClr val="D95900"/>
                </a:solidFill>
                <a:latin typeface="Arial"/>
                <a:ea typeface="ＭＳ Ｐゴシック" pitchFamily="26" charset="-128"/>
                <a:cs typeface="Arial"/>
              </a:rPr>
              <a:t>supply chain of grocery products</a:t>
            </a:r>
          </a:p>
        </p:txBody>
      </p:sp>
      <p:pic>
        <p:nvPicPr>
          <p:cNvPr id="8" name="Picture 7"/>
          <p:cNvPicPr/>
          <p:nvPr/>
        </p:nvPicPr>
        <p:blipFill>
          <a:blip r:embed="rId3"/>
          <a:stretch>
            <a:fillRect/>
          </a:stretch>
        </p:blipFill>
        <p:spPr>
          <a:xfrm>
            <a:off x="192505" y="930442"/>
            <a:ext cx="8258676" cy="5470358"/>
          </a:xfrm>
          <a:prstGeom prst="rect">
            <a:avLst/>
          </a:prstGeom>
        </p:spPr>
      </p:pic>
      <p:sp>
        <p:nvSpPr>
          <p:cNvPr id="2" name="Rectangle 1"/>
          <p:cNvSpPr/>
          <p:nvPr/>
        </p:nvSpPr>
        <p:spPr>
          <a:xfrm>
            <a:off x="-439616" y="6376971"/>
            <a:ext cx="9917723" cy="344069"/>
          </a:xfrm>
          <a:prstGeom prst="rect">
            <a:avLst/>
          </a:prstGeom>
        </p:spPr>
        <p:txBody>
          <a:bodyPr wrap="square">
            <a:spAutoFit/>
          </a:bodyPr>
          <a:lstStyle/>
          <a:p>
            <a:pPr algn="ctr">
              <a:lnSpc>
                <a:spcPct val="107000"/>
              </a:lnSpc>
              <a:spcAft>
                <a:spcPts val="0"/>
              </a:spcAft>
            </a:pPr>
            <a:r>
              <a:rPr lang="en-ZA" sz="1200" i="1" dirty="0">
                <a:solidFill>
                  <a:srgbClr val="000000"/>
                </a:solidFill>
                <a:latin typeface="Arial" panose="020B0604020202020204" pitchFamily="34" charset="0"/>
                <a:ea typeface="Calibri" panose="020F0502020204030204" pitchFamily="34" charset="0"/>
                <a:cs typeface="Calibri" panose="020F0502020204030204" pitchFamily="34" charset="0"/>
              </a:rPr>
              <a:t>Source: Adapted from Ravhugoni and Ngobese (2010); Masscash/Finro Tribunal decision</a:t>
            </a:r>
            <a:r>
              <a:rPr lang="en-ZA" sz="16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ZA" sz="1200" i="1" dirty="0">
                <a:solidFill>
                  <a:srgbClr val="000000"/>
                </a:solidFill>
                <a:latin typeface="Arial" panose="020B0604020202020204" pitchFamily="34" charset="0"/>
                <a:ea typeface="Calibri" panose="020F0502020204030204" pitchFamily="34" charset="0"/>
              </a:rPr>
              <a:t>Case No: 04/LM/Jan09</a:t>
            </a:r>
            <a:endParaRPr lang="en-ZA" sz="1200" dirty="0"/>
          </a:p>
        </p:txBody>
      </p:sp>
      <p:sp>
        <p:nvSpPr>
          <p:cNvPr id="7" name="Slide Number Placeholder 5"/>
          <p:cNvSpPr>
            <a:spLocks noGrp="1"/>
          </p:cNvSpPr>
          <p:nvPr>
            <p:ph type="sldNum" sz="quarter" idx="12"/>
          </p:nvPr>
        </p:nvSpPr>
        <p:spPr>
          <a:xfrm>
            <a:off x="6992138" y="6429627"/>
            <a:ext cx="2057400" cy="365125"/>
          </a:xfrm>
        </p:spPr>
        <p:txBody>
          <a:bodyPr/>
          <a:lstStyle/>
          <a:p>
            <a:r>
              <a:rPr lang="en-ZA" dirty="0"/>
              <a:t> 6</a:t>
            </a:r>
          </a:p>
        </p:txBody>
      </p:sp>
    </p:spTree>
    <p:extLst>
      <p:ext uri="{BB962C8B-B14F-4D97-AF65-F5344CB8AC3E}">
        <p14:creationId xmlns:p14="http://schemas.microsoft.com/office/powerpoint/2010/main" val="4215738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09" y="128337"/>
            <a:ext cx="8661233" cy="1325563"/>
          </a:xfrm>
        </p:spPr>
        <p:txBody>
          <a:bodyPr>
            <a:normAutofit/>
          </a:bodyPr>
          <a:lstStyle/>
          <a:p>
            <a:pPr lvl="0"/>
            <a:r>
              <a:rPr lang="en-ZA" sz="3600" dirty="0">
                <a:solidFill>
                  <a:srgbClr val="D95900"/>
                </a:solidFill>
                <a:latin typeface="Arial"/>
                <a:ea typeface="ＭＳ Ｐゴシック" pitchFamily="26" charset="-128"/>
                <a:cs typeface="Arial"/>
              </a:rPr>
              <a:t>Characteristics of supermarkets and associated barriers to entry</a:t>
            </a:r>
          </a:p>
        </p:txBody>
      </p:sp>
      <p:sp>
        <p:nvSpPr>
          <p:cNvPr id="3" name="Content Placeholder 2"/>
          <p:cNvSpPr>
            <a:spLocks noGrp="1"/>
          </p:cNvSpPr>
          <p:nvPr>
            <p:ph idx="1"/>
          </p:nvPr>
        </p:nvSpPr>
        <p:spPr>
          <a:xfrm>
            <a:off x="530892" y="1447968"/>
            <a:ext cx="8178466" cy="5702968"/>
          </a:xfrm>
        </p:spPr>
        <p:txBody>
          <a:bodyPr>
            <a:normAutofit/>
          </a:bodyPr>
          <a:lstStyle/>
          <a:p>
            <a:pPr>
              <a:lnSpc>
                <a:spcPct val="120000"/>
              </a:lnSpc>
              <a:spcBef>
                <a:spcPts val="0"/>
              </a:spcBef>
            </a:pPr>
            <a:r>
              <a:rPr lang="en-US" sz="2400" dirty="0">
                <a:latin typeface="Arial" panose="020B0604020202020204" pitchFamily="34" charset="0"/>
                <a:cs typeface="Arial" panose="020B0604020202020204" pitchFamily="34" charset="0"/>
              </a:rPr>
              <a:t>Supermarkets have unique features:</a:t>
            </a:r>
          </a:p>
          <a:p>
            <a:pPr marL="722313" indent="-369888">
              <a:lnSpc>
                <a:spcPct val="12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supply universal daily food products, including perishable food items; various non-food items and services</a:t>
            </a:r>
          </a:p>
          <a:p>
            <a:pPr marL="722313" indent="-369888">
              <a:lnSpc>
                <a:spcPct val="12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offer ‘one-stop’ shop and overall shopping experience in a single physical location, located near work or home</a:t>
            </a:r>
          </a:p>
          <a:p>
            <a:pPr marL="722313" indent="-369888">
              <a:lnSpc>
                <a:spcPct val="12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large </a:t>
            </a:r>
            <a:r>
              <a:rPr lang="en-US" sz="2000" b="1" dirty="0">
                <a:solidFill>
                  <a:schemeClr val="accent2"/>
                </a:solidFill>
                <a:latin typeface="Arial" panose="020B0604020202020204" pitchFamily="34" charset="0"/>
                <a:cs typeface="Arial" panose="020B0604020202020204" pitchFamily="34" charset="0"/>
              </a:rPr>
              <a:t>economies of scale and scope</a:t>
            </a:r>
          </a:p>
          <a:p>
            <a:pPr marL="722313" indent="-369888">
              <a:lnSpc>
                <a:spcPct val="12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tend to invest heavily in logistics, </a:t>
            </a:r>
            <a:r>
              <a:rPr lang="en-US" sz="2000" b="1" dirty="0">
                <a:solidFill>
                  <a:schemeClr val="accent2"/>
                </a:solidFill>
                <a:latin typeface="Arial" panose="020B0604020202020204" pitchFamily="34" charset="0"/>
                <a:cs typeface="Arial" panose="020B0604020202020204" pitchFamily="34" charset="0"/>
              </a:rPr>
              <a:t>distribution centres &amp; networks,</a:t>
            </a:r>
            <a:r>
              <a:rPr lang="en-US" sz="2000" dirty="0">
                <a:latin typeface="Arial" panose="020B0604020202020204" pitchFamily="34" charset="0"/>
                <a:cs typeface="Arial" panose="020B0604020202020204" pitchFamily="34" charset="0"/>
              </a:rPr>
              <a:t> inventory maintenance, advertising</a:t>
            </a:r>
          </a:p>
          <a:p>
            <a:pPr marL="722313" indent="-369888">
              <a:lnSpc>
                <a:spcPct val="120000"/>
              </a:lnSpc>
              <a:spcBef>
                <a:spcPts val="0"/>
              </a:spcBef>
              <a:buFont typeface="Courier New" panose="02070309020205020404" pitchFamily="49" charset="0"/>
              <a:buChar char="o"/>
            </a:pPr>
            <a:r>
              <a:rPr lang="en-US" sz="2000" dirty="0">
                <a:latin typeface="Arial" panose="020B0604020202020204" pitchFamily="34" charset="0"/>
                <a:cs typeface="Arial" panose="020B0604020202020204" pitchFamily="34" charset="0"/>
              </a:rPr>
              <a:t>bring in </a:t>
            </a:r>
            <a:r>
              <a:rPr lang="en-US" sz="2000" b="1" dirty="0">
                <a:solidFill>
                  <a:schemeClr val="accent2"/>
                </a:solidFill>
                <a:latin typeface="Arial" panose="020B0604020202020204" pitchFamily="34" charset="0"/>
                <a:cs typeface="Arial" panose="020B0604020202020204" pitchFamily="34" charset="0"/>
              </a:rPr>
              <a:t>valuable footfall to shopping malls </a:t>
            </a:r>
            <a:r>
              <a:rPr lang="en-US" sz="2000" dirty="0">
                <a:latin typeface="Arial" panose="020B0604020202020204" pitchFamily="34" charset="0"/>
                <a:cs typeface="Arial" panose="020B0604020202020204" pitchFamily="34" charset="0"/>
              </a:rPr>
              <a:t>making them key anchor tenants </a:t>
            </a:r>
          </a:p>
          <a:p>
            <a:pPr>
              <a:lnSpc>
                <a:spcPct val="120000"/>
              </a:lnSpc>
              <a:spcBef>
                <a:spcPts val="0"/>
              </a:spcBef>
            </a:pPr>
            <a:r>
              <a:rPr lang="en-US" sz="2400" dirty="0">
                <a:latin typeface="Arial" panose="020B0604020202020204" pitchFamily="34" charset="0"/>
                <a:cs typeface="Arial" panose="020B0604020202020204" pitchFamily="34" charset="0"/>
              </a:rPr>
              <a:t>Unique features result in barriers to entry </a:t>
            </a:r>
          </a:p>
          <a:p>
            <a:pPr>
              <a:lnSpc>
                <a:spcPct val="120000"/>
              </a:lnSpc>
              <a:spcBef>
                <a:spcPts val="0"/>
              </a:spcBef>
            </a:pPr>
            <a:r>
              <a:rPr lang="en-US" sz="2400" dirty="0">
                <a:latin typeface="Arial" panose="020B0604020202020204" pitchFamily="34" charset="0"/>
                <a:cs typeface="Arial" panose="020B0604020202020204" pitchFamily="34" charset="0"/>
              </a:rPr>
              <a:t>Often means only a few large players - abuse of dominance &amp; coordinated conduct concerns arise</a:t>
            </a:r>
          </a:p>
          <a:p>
            <a:pPr marL="0" indent="0">
              <a:lnSpc>
                <a:spcPct val="120000"/>
              </a:lnSpc>
              <a:spcBef>
                <a:spcPts val="0"/>
              </a:spcBef>
              <a:buNone/>
            </a:pPr>
            <a:endParaRPr lang="en-US" sz="2400" dirty="0">
              <a:latin typeface="Arial" panose="020B0604020202020204" pitchFamily="34" charset="0"/>
              <a:cs typeface="Arial" panose="020B0604020202020204" pitchFamily="34" charset="0"/>
            </a:endParaRPr>
          </a:p>
          <a:p>
            <a:pPr marL="0" indent="0">
              <a:buNone/>
            </a:pPr>
            <a:endParaRPr lang="en-US" dirty="0"/>
          </a:p>
        </p:txBody>
      </p:sp>
      <p:sp>
        <p:nvSpPr>
          <p:cNvPr id="6" name="Slide Number Placeholder 5"/>
          <p:cNvSpPr>
            <a:spLocks noGrp="1"/>
          </p:cNvSpPr>
          <p:nvPr>
            <p:ph type="sldNum" sz="quarter" idx="12"/>
          </p:nvPr>
        </p:nvSpPr>
        <p:spPr/>
        <p:txBody>
          <a:bodyPr/>
          <a:lstStyle/>
          <a:p>
            <a:fld id="{2426083D-7723-4C31-AB1D-AA9CCFAA9AF3}" type="slidenum">
              <a:rPr lang="en-ZA" smtClean="0"/>
              <a:t>5</a:t>
            </a:fld>
            <a:endParaRPr lang="en-ZA" dirty="0"/>
          </a:p>
        </p:txBody>
      </p:sp>
    </p:spTree>
    <p:extLst>
      <p:ext uri="{BB962C8B-B14F-4D97-AF65-F5344CB8AC3E}">
        <p14:creationId xmlns:p14="http://schemas.microsoft.com/office/powerpoint/2010/main" val="2922820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214" y="970548"/>
            <a:ext cx="3553197" cy="5887452"/>
          </a:xfrm>
        </p:spPr>
        <p:txBody>
          <a:bodyPr>
            <a:normAutofit lnSpcReduction="10000"/>
          </a:bodyPr>
          <a:lstStyle/>
          <a:p>
            <a:r>
              <a:rPr lang="en-US" sz="2400" dirty="0">
                <a:latin typeface="Arial" panose="020B0604020202020204" pitchFamily="34" charset="0"/>
                <a:cs typeface="Arial" panose="020B0604020202020204" pitchFamily="34" charset="0"/>
              </a:rPr>
              <a:t>Large investments in DCs - important for supermarkets with multiple stores </a:t>
            </a:r>
          </a:p>
          <a:p>
            <a:r>
              <a:rPr lang="en-US" sz="2400" dirty="0">
                <a:latin typeface="Arial" panose="020B0604020202020204" pitchFamily="34" charset="0"/>
                <a:cs typeface="Arial" panose="020B0604020202020204" pitchFamily="34" charset="0"/>
              </a:rPr>
              <a:t>Up to 15% of total capex per year (Shoprite)</a:t>
            </a:r>
          </a:p>
          <a:p>
            <a:r>
              <a:rPr lang="en-US" sz="2400" dirty="0">
                <a:latin typeface="Arial" panose="020B0604020202020204" pitchFamily="34" charset="0"/>
                <a:cs typeface="Arial" panose="020B0604020202020204" pitchFamily="34" charset="0"/>
              </a:rPr>
              <a:t>Cheaper for stores to buy from DCs</a:t>
            </a:r>
          </a:p>
          <a:p>
            <a:r>
              <a:rPr lang="en-US" sz="2400" dirty="0">
                <a:latin typeface="Arial" panose="020B0604020202020204" pitchFamily="34" charset="0"/>
                <a:cs typeface="Arial" panose="020B0604020202020204" pitchFamily="34" charset="0"/>
              </a:rPr>
              <a:t>Economies of scale and scope</a:t>
            </a:r>
          </a:p>
          <a:p>
            <a:r>
              <a:rPr lang="en-US" sz="2400" dirty="0">
                <a:latin typeface="Arial" panose="020B0604020202020204" pitchFamily="34" charset="0"/>
                <a:cs typeface="Arial" panose="020B0604020202020204" pitchFamily="34" charset="0"/>
              </a:rPr>
              <a:t>All majors and Choppies have invested significantly in DCs</a:t>
            </a:r>
          </a:p>
          <a:p>
            <a:r>
              <a:rPr lang="en-US" sz="2400" dirty="0">
                <a:latin typeface="Arial" panose="020B0604020202020204" pitchFamily="34" charset="0"/>
                <a:cs typeface="Arial" panose="020B0604020202020204" pitchFamily="34" charset="0"/>
              </a:rPr>
              <a:t>Substantial advertising and promotions costs</a:t>
            </a:r>
          </a:p>
          <a:p>
            <a:pPr marL="0" indent="0">
              <a:buNone/>
            </a:pP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pPr marL="0" indent="0">
              <a:buNone/>
            </a:pPr>
            <a:endParaRPr lang="en-ZA" dirty="0"/>
          </a:p>
        </p:txBody>
      </p:sp>
      <p:sp>
        <p:nvSpPr>
          <p:cNvPr id="4" name="Title 1"/>
          <p:cNvSpPr>
            <a:spLocks noGrp="1"/>
          </p:cNvSpPr>
          <p:nvPr>
            <p:ph type="title"/>
          </p:nvPr>
        </p:nvSpPr>
        <p:spPr>
          <a:xfrm>
            <a:off x="271214" y="-67176"/>
            <a:ext cx="9026818" cy="1325563"/>
          </a:xfrm>
        </p:spPr>
        <p:txBody>
          <a:bodyPr>
            <a:normAutofit/>
          </a:bodyPr>
          <a:lstStyle/>
          <a:p>
            <a:pPr lvl="0"/>
            <a:r>
              <a:rPr lang="en-US" sz="3600" dirty="0">
                <a:solidFill>
                  <a:srgbClr val="D95900"/>
                </a:solidFill>
                <a:latin typeface="Arial"/>
                <a:ea typeface="ＭＳ Ｐゴシック" pitchFamily="26" charset="-128"/>
                <a:cs typeface="Arial"/>
              </a:rPr>
              <a:t>Structural barriers to entry</a:t>
            </a:r>
            <a:endParaRPr lang="en-ZA" sz="3600" dirty="0">
              <a:solidFill>
                <a:srgbClr val="D95900"/>
              </a:solidFill>
              <a:latin typeface="Arial"/>
              <a:ea typeface="ＭＳ Ｐゴシック" pitchFamily="26" charset="-128"/>
              <a:cs typeface="Arial"/>
            </a:endParaRPr>
          </a:p>
        </p:txBody>
      </p:sp>
      <p:sp>
        <p:nvSpPr>
          <p:cNvPr id="6" name="Slide Number Placeholder 5"/>
          <p:cNvSpPr>
            <a:spLocks noGrp="1"/>
          </p:cNvSpPr>
          <p:nvPr>
            <p:ph type="sldNum" sz="quarter" idx="12"/>
          </p:nvPr>
        </p:nvSpPr>
        <p:spPr>
          <a:xfrm>
            <a:off x="6949741" y="6492875"/>
            <a:ext cx="2057400" cy="365125"/>
          </a:xfrm>
        </p:spPr>
        <p:txBody>
          <a:bodyPr/>
          <a:lstStyle/>
          <a:p>
            <a:fld id="{2426083D-7723-4C31-AB1D-AA9CCFAA9AF3}" type="slidenum">
              <a:rPr lang="en-ZA" smtClean="0"/>
              <a:t>6</a:t>
            </a:fld>
            <a:endParaRPr lang="en-ZA" dirty="0"/>
          </a:p>
        </p:txBody>
      </p:sp>
      <p:sp>
        <p:nvSpPr>
          <p:cNvPr id="5" name="TextBox 4"/>
          <p:cNvSpPr txBox="1"/>
          <p:nvPr/>
        </p:nvSpPr>
        <p:spPr>
          <a:xfrm>
            <a:off x="4199650" y="4568917"/>
            <a:ext cx="5098382" cy="2139047"/>
          </a:xfrm>
          <a:prstGeom prst="rect">
            <a:avLst/>
          </a:prstGeom>
          <a:noFill/>
        </p:spPr>
        <p:txBody>
          <a:bodyPr wrap="square" rtlCol="0">
            <a:spAutoFit/>
          </a:bodyPr>
          <a:lstStyle/>
          <a:p>
            <a:pPr marL="0" lvl="1">
              <a:lnSpc>
                <a:spcPct val="90000"/>
              </a:lnSpc>
              <a:spcBef>
                <a:spcPts val="1000"/>
              </a:spcBef>
            </a:pPr>
            <a:r>
              <a:rPr lang="en-ZA" sz="2400" dirty="0">
                <a:latin typeface="Arial" panose="020B0604020202020204" pitchFamily="34" charset="0"/>
                <a:cs typeface="Arial" panose="020B0604020202020204" pitchFamily="34" charset="0"/>
              </a:rPr>
              <a:t>Challenges for small players:</a:t>
            </a:r>
          </a:p>
          <a:p>
            <a:pPr marL="228600" lvl="1" indent="-228600">
              <a:lnSpc>
                <a:spcPct val="90000"/>
              </a:lnSpc>
              <a:spcBef>
                <a:spcPts val="1000"/>
              </a:spcBef>
              <a:buFont typeface="Arial" panose="020B0604020202020204" pitchFamily="34" charset="0"/>
              <a:buChar char="•"/>
            </a:pPr>
            <a:r>
              <a:rPr lang="en-ZA" sz="2400" dirty="0">
                <a:latin typeface="Arial" panose="020B0604020202020204" pitchFamily="34" charset="0"/>
                <a:cs typeface="Arial" panose="020B0604020202020204" pitchFamily="34" charset="0"/>
              </a:rPr>
              <a:t>Sustainable business models/plans </a:t>
            </a:r>
          </a:p>
          <a:p>
            <a:pPr marL="228600" lvl="1" indent="-228600">
              <a:lnSpc>
                <a:spcPct val="90000"/>
              </a:lnSpc>
              <a:spcBef>
                <a:spcPts val="1000"/>
              </a:spcBef>
              <a:buFont typeface="Arial" panose="020B0604020202020204" pitchFamily="34" charset="0"/>
              <a:buChar char="•"/>
            </a:pPr>
            <a:r>
              <a:rPr lang="en-ZA" sz="2400" dirty="0">
                <a:latin typeface="Arial" panose="020B0604020202020204" pitchFamily="34" charset="0"/>
                <a:cs typeface="Arial" panose="020B0604020202020204" pitchFamily="34" charset="0"/>
              </a:rPr>
              <a:t>Effective cash flow management</a:t>
            </a:r>
          </a:p>
          <a:p>
            <a:pPr marL="228600" lvl="1" indent="-228600">
              <a:lnSpc>
                <a:spcPct val="90000"/>
              </a:lnSpc>
              <a:spcBef>
                <a:spcPts val="1000"/>
              </a:spcBef>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75537477"/>
              </p:ext>
            </p:extLst>
          </p:nvPr>
        </p:nvGraphicFramePr>
        <p:xfrm>
          <a:off x="3824411" y="1020764"/>
          <a:ext cx="5182730" cy="3398117"/>
        </p:xfrm>
        <a:graphic>
          <a:graphicData uri="http://schemas.openxmlformats.org/drawingml/2006/table">
            <a:tbl>
              <a:tblPr firstRow="1" firstCol="1" bandRow="1">
                <a:tableStyleId>{5C22544A-7EE6-4342-B048-85BDC9FD1C3A}</a:tableStyleId>
              </a:tblPr>
              <a:tblGrid>
                <a:gridCol w="1273177">
                  <a:extLst>
                    <a:ext uri="{9D8B030D-6E8A-4147-A177-3AD203B41FA5}">
                      <a16:colId xmlns:a16="http://schemas.microsoft.com/office/drawing/2014/main" val="20000"/>
                    </a:ext>
                  </a:extLst>
                </a:gridCol>
                <a:gridCol w="1273177">
                  <a:extLst>
                    <a:ext uri="{9D8B030D-6E8A-4147-A177-3AD203B41FA5}">
                      <a16:colId xmlns:a16="http://schemas.microsoft.com/office/drawing/2014/main" val="20001"/>
                    </a:ext>
                  </a:extLst>
                </a:gridCol>
                <a:gridCol w="1318188">
                  <a:extLst>
                    <a:ext uri="{9D8B030D-6E8A-4147-A177-3AD203B41FA5}">
                      <a16:colId xmlns:a16="http://schemas.microsoft.com/office/drawing/2014/main" val="20002"/>
                    </a:ext>
                  </a:extLst>
                </a:gridCol>
                <a:gridCol w="1318188">
                  <a:extLst>
                    <a:ext uri="{9D8B030D-6E8A-4147-A177-3AD203B41FA5}">
                      <a16:colId xmlns:a16="http://schemas.microsoft.com/office/drawing/2014/main" val="20003"/>
                    </a:ext>
                  </a:extLst>
                </a:gridCol>
              </a:tblGrid>
              <a:tr h="281256">
                <a:tc>
                  <a:txBody>
                    <a:bodyPr/>
                    <a:lstStyle/>
                    <a:p>
                      <a:pPr algn="ctr" fontAlgn="t"/>
                      <a:r>
                        <a:rPr lang="en-ZA" sz="1800" u="none" strike="noStrike" dirty="0">
                          <a:effectLst/>
                        </a:rPr>
                        <a:t> </a:t>
                      </a:r>
                      <a:endParaRPr lang="en-ZA" sz="1800" b="0" i="0" u="none" strike="noStrike" dirty="0">
                        <a:solidFill>
                          <a:srgbClr val="000000"/>
                        </a:solidFill>
                        <a:effectLst/>
                        <a:latin typeface="Arial" panose="020B0604020202020204" pitchFamily="34" charset="0"/>
                      </a:endParaRPr>
                    </a:p>
                  </a:txBody>
                  <a:tcPr marL="8686" marR="8686" marT="8686" marB="0"/>
                </a:tc>
                <a:tc gridSpan="3">
                  <a:txBody>
                    <a:bodyPr/>
                    <a:lstStyle/>
                    <a:p>
                      <a:pPr algn="ctr" rtl="0" fontAlgn="ctr"/>
                      <a:r>
                        <a:rPr lang="en-ZA" sz="1800" u="none" strike="noStrike" dirty="0">
                          <a:effectLst/>
                        </a:rPr>
                        <a:t>Capital expenditure</a:t>
                      </a:r>
                      <a:endParaRPr lang="en-ZA" sz="1800" b="1" i="0" u="none" strike="noStrike" dirty="0">
                        <a:solidFill>
                          <a:srgbClr val="FFFFFF"/>
                        </a:solidFill>
                        <a:effectLst/>
                        <a:latin typeface="Calibri" panose="020F0502020204030204" pitchFamily="34" charset="0"/>
                      </a:endParaRPr>
                    </a:p>
                  </a:txBody>
                  <a:tcPr marL="8686" marR="8686" marT="8686" marB="0" anchor="ct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0000"/>
                  </a:ext>
                </a:extLst>
              </a:tr>
              <a:tr h="264283">
                <a:tc rowSpan="2">
                  <a:txBody>
                    <a:bodyPr/>
                    <a:lstStyle/>
                    <a:p>
                      <a:pPr algn="ctr" rtl="0" fontAlgn="ctr"/>
                      <a:r>
                        <a:rPr lang="en-ZA" sz="1800" u="none" strike="noStrike" dirty="0">
                          <a:effectLst/>
                        </a:rPr>
                        <a:t> SHOPRITE</a:t>
                      </a:r>
                      <a:endParaRPr lang="en-ZA" sz="1800" b="1" i="0" u="none" strike="noStrike" dirty="0">
                        <a:solidFill>
                          <a:srgbClr val="FFFFFF"/>
                        </a:solidFill>
                        <a:effectLst/>
                        <a:latin typeface="Calibri" panose="020F0502020204030204" pitchFamily="34" charset="0"/>
                      </a:endParaRPr>
                    </a:p>
                  </a:txBody>
                  <a:tcPr marL="8686" marR="8686" marT="8686" marB="0" anchor="ctr"/>
                </a:tc>
                <a:tc>
                  <a:txBody>
                    <a:bodyPr/>
                    <a:lstStyle/>
                    <a:p>
                      <a:pPr algn="ctr" rtl="0" fontAlgn="ctr"/>
                      <a:r>
                        <a:rPr lang="en-ZA" sz="1800" u="none" strike="noStrike" dirty="0">
                          <a:effectLst/>
                        </a:rPr>
                        <a:t>Dec-13</a:t>
                      </a:r>
                      <a:endParaRPr lang="en-ZA" sz="1800" b="0" i="0" u="none" strike="noStrike" dirty="0">
                        <a:solidFill>
                          <a:srgbClr val="000000"/>
                        </a:solidFill>
                        <a:effectLst/>
                        <a:latin typeface="Calibri" panose="020F0502020204030204" pitchFamily="34" charset="0"/>
                      </a:endParaRPr>
                    </a:p>
                  </a:txBody>
                  <a:tcPr marL="8686" marR="8686" marT="8686" marB="0" anchor="ctr"/>
                </a:tc>
                <a:tc>
                  <a:txBody>
                    <a:bodyPr/>
                    <a:lstStyle/>
                    <a:p>
                      <a:pPr algn="ctr" rtl="0" fontAlgn="ctr"/>
                      <a:r>
                        <a:rPr lang="en-ZA" sz="1800" u="none" strike="noStrike" dirty="0">
                          <a:effectLst/>
                        </a:rPr>
                        <a:t>Dec-14</a:t>
                      </a:r>
                      <a:endParaRPr lang="en-ZA" sz="1800" b="0" i="0" u="none" strike="noStrike" dirty="0">
                        <a:solidFill>
                          <a:srgbClr val="000000"/>
                        </a:solidFill>
                        <a:effectLst/>
                        <a:latin typeface="Calibri" panose="020F0502020204030204" pitchFamily="34" charset="0"/>
                      </a:endParaRPr>
                    </a:p>
                  </a:txBody>
                  <a:tcPr marL="8686" marR="8686" marT="8686" marB="0" anchor="ctr"/>
                </a:tc>
                <a:tc>
                  <a:txBody>
                    <a:bodyPr/>
                    <a:lstStyle/>
                    <a:p>
                      <a:pPr algn="ctr" rtl="0" fontAlgn="ctr"/>
                      <a:r>
                        <a:rPr lang="en-ZA" sz="1800" u="none" strike="noStrike" dirty="0">
                          <a:effectLst/>
                        </a:rPr>
                        <a:t>Jun-15</a:t>
                      </a:r>
                      <a:endParaRPr lang="en-ZA" sz="1800" b="0" i="0" u="none" strike="noStrike" dirty="0">
                        <a:solidFill>
                          <a:srgbClr val="000000"/>
                        </a:solidFill>
                        <a:effectLst/>
                        <a:latin typeface="Calibri" panose="020F0502020204030204" pitchFamily="34" charset="0"/>
                      </a:endParaRPr>
                    </a:p>
                  </a:txBody>
                  <a:tcPr marL="8686" marR="8686" marT="8686" marB="0" anchor="ctr"/>
                </a:tc>
                <a:extLst>
                  <a:ext uri="{0D108BD9-81ED-4DB2-BD59-A6C34878D82A}">
                    <a16:rowId xmlns:a16="http://schemas.microsoft.com/office/drawing/2014/main" val="10001"/>
                  </a:ext>
                </a:extLst>
              </a:tr>
              <a:tr h="264283">
                <a:tc vMerge="1">
                  <a:txBody>
                    <a:bodyPr/>
                    <a:lstStyle/>
                    <a:p>
                      <a:endParaRPr lang="en-ZA"/>
                    </a:p>
                  </a:txBody>
                  <a:tcPr/>
                </a:tc>
                <a:tc gridSpan="3">
                  <a:txBody>
                    <a:bodyPr/>
                    <a:lstStyle/>
                    <a:p>
                      <a:pPr algn="ctr" rtl="0" fontAlgn="ctr"/>
                      <a:r>
                        <a:rPr lang="en-ZA" sz="1800" u="none" strike="noStrike" dirty="0">
                          <a:effectLst/>
                        </a:rPr>
                        <a:t>ZAR m</a:t>
                      </a:r>
                      <a:endParaRPr lang="en-ZA" sz="1800" b="0" i="0" u="none" strike="noStrike" dirty="0">
                        <a:solidFill>
                          <a:srgbClr val="000000"/>
                        </a:solidFill>
                        <a:effectLst/>
                        <a:latin typeface="Calibri" panose="020F0502020204030204" pitchFamily="34" charset="0"/>
                      </a:endParaRPr>
                    </a:p>
                  </a:txBody>
                  <a:tcPr marL="8686" marR="8686" marT="8686" marB="0" anchor="ctr"/>
                </a:tc>
                <a:tc hMerge="1">
                  <a:txBody>
                    <a:bodyPr/>
                    <a:lstStyle/>
                    <a:p>
                      <a:pPr algn="ctr" rtl="0" fontAlgn="ctr"/>
                      <a:endParaRPr lang="en-ZA" sz="1800" b="0" i="0" u="none" strike="noStrike" dirty="0">
                        <a:solidFill>
                          <a:srgbClr val="000000"/>
                        </a:solidFill>
                        <a:effectLst/>
                        <a:latin typeface="Calibri" panose="020F0502020204030204" pitchFamily="34" charset="0"/>
                      </a:endParaRPr>
                    </a:p>
                  </a:txBody>
                  <a:tcPr marL="8686" marR="8686" marT="8686" marB="0" anchor="ctr"/>
                </a:tc>
                <a:tc hMerge="1">
                  <a:txBody>
                    <a:bodyPr/>
                    <a:lstStyle/>
                    <a:p>
                      <a:pPr algn="ctr" rtl="0" fontAlgn="ctr"/>
                      <a:endParaRPr lang="en-ZA" sz="1800" b="0" i="0" u="none" strike="noStrike" dirty="0">
                        <a:solidFill>
                          <a:srgbClr val="000000"/>
                        </a:solidFill>
                        <a:effectLst/>
                        <a:latin typeface="Calibri" panose="020F0502020204030204" pitchFamily="34" charset="0"/>
                      </a:endParaRPr>
                    </a:p>
                  </a:txBody>
                  <a:tcPr marL="8686" marR="8686" marT="8686" marB="0" anchor="ctr"/>
                </a:tc>
                <a:extLst>
                  <a:ext uri="{0D108BD9-81ED-4DB2-BD59-A6C34878D82A}">
                    <a16:rowId xmlns:a16="http://schemas.microsoft.com/office/drawing/2014/main" val="10002"/>
                  </a:ext>
                </a:extLst>
              </a:tr>
              <a:tr h="518891">
                <a:tc>
                  <a:txBody>
                    <a:bodyPr/>
                    <a:lstStyle/>
                    <a:p>
                      <a:pPr algn="r" rtl="0" fontAlgn="ctr"/>
                      <a:r>
                        <a:rPr lang="en-ZA" sz="1800" u="none" strike="noStrike" dirty="0">
                          <a:effectLst/>
                        </a:rPr>
                        <a:t>Distribution centre</a:t>
                      </a:r>
                      <a:endParaRPr lang="en-ZA" sz="1800" b="1" i="0" u="none" strike="noStrike" dirty="0">
                        <a:solidFill>
                          <a:srgbClr val="000000"/>
                        </a:solidFill>
                        <a:effectLst/>
                        <a:latin typeface="Calibri" panose="020F0502020204030204" pitchFamily="34" charset="0"/>
                      </a:endParaRPr>
                    </a:p>
                  </a:txBody>
                  <a:tcPr marL="8686" marR="8686" marT="8686" marB="0" anchor="ctr"/>
                </a:tc>
                <a:tc>
                  <a:txBody>
                    <a:bodyPr/>
                    <a:lstStyle/>
                    <a:p>
                      <a:pPr algn="ctr" rtl="0" fontAlgn="ctr"/>
                      <a:r>
                        <a:rPr lang="en-ZA" sz="1800" u="none" strike="noStrike" dirty="0">
                          <a:effectLst/>
                        </a:rPr>
                        <a:t>137</a:t>
                      </a:r>
                      <a:endParaRPr lang="en-ZA" sz="1800" b="0" i="0" u="none" strike="noStrike" dirty="0">
                        <a:solidFill>
                          <a:srgbClr val="000000"/>
                        </a:solidFill>
                        <a:effectLst/>
                        <a:latin typeface="Calibri" panose="020F0502020204030204" pitchFamily="34" charset="0"/>
                      </a:endParaRPr>
                    </a:p>
                  </a:txBody>
                  <a:tcPr marL="8686" marR="8686" marT="8686" marB="0" anchor="ctr"/>
                </a:tc>
                <a:tc>
                  <a:txBody>
                    <a:bodyPr/>
                    <a:lstStyle/>
                    <a:p>
                      <a:pPr algn="ctr" rtl="0" fontAlgn="ctr"/>
                      <a:r>
                        <a:rPr lang="en-ZA" sz="1800" u="none" strike="noStrike" dirty="0">
                          <a:effectLst/>
                        </a:rPr>
                        <a:t>228</a:t>
                      </a:r>
                      <a:endParaRPr lang="en-ZA" sz="1800" b="0" i="0" u="none" strike="noStrike" dirty="0">
                        <a:solidFill>
                          <a:srgbClr val="000000"/>
                        </a:solidFill>
                        <a:effectLst/>
                        <a:latin typeface="Calibri" panose="020F0502020204030204" pitchFamily="34" charset="0"/>
                      </a:endParaRPr>
                    </a:p>
                  </a:txBody>
                  <a:tcPr marL="8686" marR="8686" marT="8686" marB="0" anchor="ctr"/>
                </a:tc>
                <a:tc>
                  <a:txBody>
                    <a:bodyPr/>
                    <a:lstStyle/>
                    <a:p>
                      <a:pPr algn="ctr" rtl="0" fontAlgn="ctr"/>
                      <a:r>
                        <a:rPr lang="en-ZA" sz="1800" u="none" strike="noStrike" dirty="0">
                          <a:effectLst/>
                        </a:rPr>
                        <a:t>280</a:t>
                      </a:r>
                      <a:endParaRPr lang="en-ZA" sz="1800" b="0" i="0" u="none" strike="noStrike" dirty="0">
                        <a:solidFill>
                          <a:srgbClr val="000000"/>
                        </a:solidFill>
                        <a:effectLst/>
                        <a:latin typeface="Calibri" panose="020F0502020204030204" pitchFamily="34" charset="0"/>
                      </a:endParaRPr>
                    </a:p>
                  </a:txBody>
                  <a:tcPr marL="8686" marR="8686" marT="8686" marB="0" anchor="ctr"/>
                </a:tc>
                <a:extLst>
                  <a:ext uri="{0D108BD9-81ED-4DB2-BD59-A6C34878D82A}">
                    <a16:rowId xmlns:a16="http://schemas.microsoft.com/office/drawing/2014/main" val="10003"/>
                  </a:ext>
                </a:extLst>
              </a:tr>
              <a:tr h="893608">
                <a:tc>
                  <a:txBody>
                    <a:bodyPr/>
                    <a:lstStyle/>
                    <a:p>
                      <a:pPr algn="r" rtl="0" fontAlgn="ctr"/>
                      <a:r>
                        <a:rPr lang="en-ZA" sz="1800" u="none" strike="noStrike" dirty="0">
                          <a:effectLst/>
                        </a:rPr>
                        <a:t>DC- related equipment and vehicles</a:t>
                      </a:r>
                      <a:endParaRPr lang="en-ZA" sz="1800" b="1" i="0" u="none" strike="noStrike" dirty="0">
                        <a:solidFill>
                          <a:srgbClr val="000000"/>
                        </a:solidFill>
                        <a:effectLst/>
                        <a:latin typeface="Calibri" panose="020F0502020204030204" pitchFamily="34" charset="0"/>
                      </a:endParaRPr>
                    </a:p>
                  </a:txBody>
                  <a:tcPr marL="8686" marR="8686" marT="8686" marB="0" anchor="ctr"/>
                </a:tc>
                <a:tc>
                  <a:txBody>
                    <a:bodyPr/>
                    <a:lstStyle/>
                    <a:p>
                      <a:pPr algn="ctr" rtl="0" fontAlgn="ctr"/>
                      <a:r>
                        <a:rPr lang="en-ZA" sz="1800" u="none" strike="noStrike" dirty="0">
                          <a:effectLst/>
                        </a:rPr>
                        <a:t>91</a:t>
                      </a:r>
                      <a:endParaRPr lang="en-ZA" sz="1800" b="0" i="0" u="none" strike="noStrike" dirty="0">
                        <a:solidFill>
                          <a:srgbClr val="000000"/>
                        </a:solidFill>
                        <a:effectLst/>
                        <a:latin typeface="Calibri" panose="020F0502020204030204" pitchFamily="34" charset="0"/>
                      </a:endParaRPr>
                    </a:p>
                  </a:txBody>
                  <a:tcPr marL="8686" marR="8686" marT="8686" marB="0" anchor="ctr"/>
                </a:tc>
                <a:tc>
                  <a:txBody>
                    <a:bodyPr/>
                    <a:lstStyle/>
                    <a:p>
                      <a:pPr algn="ctr" rtl="0" fontAlgn="ctr"/>
                      <a:r>
                        <a:rPr lang="en-ZA" sz="1800" u="none" strike="noStrike" dirty="0">
                          <a:effectLst/>
                        </a:rPr>
                        <a:t>181</a:t>
                      </a:r>
                      <a:endParaRPr lang="en-ZA" sz="1800" b="0" i="0" u="none" strike="noStrike" dirty="0">
                        <a:solidFill>
                          <a:srgbClr val="000000"/>
                        </a:solidFill>
                        <a:effectLst/>
                        <a:latin typeface="Calibri" panose="020F0502020204030204" pitchFamily="34" charset="0"/>
                      </a:endParaRPr>
                    </a:p>
                  </a:txBody>
                  <a:tcPr marL="8686" marR="8686" marT="8686" marB="0" anchor="ctr"/>
                </a:tc>
                <a:tc>
                  <a:txBody>
                    <a:bodyPr/>
                    <a:lstStyle/>
                    <a:p>
                      <a:pPr algn="ctr" rtl="0" fontAlgn="ctr"/>
                      <a:r>
                        <a:rPr lang="en-ZA" sz="1800" u="none" strike="noStrike" dirty="0">
                          <a:effectLst/>
                        </a:rPr>
                        <a:t>375</a:t>
                      </a:r>
                      <a:endParaRPr lang="en-ZA" sz="1800" b="0" i="0" u="none" strike="noStrike" dirty="0">
                        <a:solidFill>
                          <a:srgbClr val="000000"/>
                        </a:solidFill>
                        <a:effectLst/>
                        <a:latin typeface="Calibri" panose="020F0502020204030204" pitchFamily="34" charset="0"/>
                      </a:endParaRPr>
                    </a:p>
                  </a:txBody>
                  <a:tcPr marL="8686" marR="8686" marT="8686" marB="0" anchor="ctr"/>
                </a:tc>
                <a:extLst>
                  <a:ext uri="{0D108BD9-81ED-4DB2-BD59-A6C34878D82A}">
                    <a16:rowId xmlns:a16="http://schemas.microsoft.com/office/drawing/2014/main" val="10004"/>
                  </a:ext>
                </a:extLst>
              </a:tr>
              <a:tr h="528566">
                <a:tc>
                  <a:txBody>
                    <a:bodyPr/>
                    <a:lstStyle/>
                    <a:p>
                      <a:pPr algn="ctr" rtl="0" fontAlgn="ctr"/>
                      <a:r>
                        <a:rPr lang="en-ZA" sz="1800" u="none" strike="noStrike" dirty="0">
                          <a:effectLst/>
                        </a:rPr>
                        <a:t>PICK N PAY</a:t>
                      </a:r>
                      <a:endParaRPr lang="en-ZA" sz="1800" b="1" i="0" u="none" strike="noStrike" dirty="0">
                        <a:solidFill>
                          <a:srgbClr val="FFFFFF"/>
                        </a:solidFill>
                        <a:effectLst/>
                        <a:latin typeface="Calibri" panose="020F0502020204030204" pitchFamily="34" charset="0"/>
                      </a:endParaRPr>
                    </a:p>
                  </a:txBody>
                  <a:tcPr marL="8686" marR="8686" marT="8686" marB="0" anchor="ctr"/>
                </a:tc>
                <a:tc grid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ZA" sz="1800" u="none" strike="noStrike" dirty="0">
                          <a:effectLst/>
                        </a:rPr>
                        <a:t>2010 (ZAR m</a:t>
                      </a:r>
                      <a:r>
                        <a:rPr lang="en-ZA" sz="1800" b="0" i="0" u="none" strike="noStrike" dirty="0">
                          <a:solidFill>
                            <a:srgbClr val="000000"/>
                          </a:solidFill>
                          <a:effectLst/>
                          <a:latin typeface="Calibri" panose="020F0502020204030204" pitchFamily="34" charset="0"/>
                        </a:rPr>
                        <a:t>)</a:t>
                      </a:r>
                    </a:p>
                  </a:txBody>
                  <a:tcPr marL="8686" marR="8686" marT="8686" marB="0" anchor="ct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0005"/>
                  </a:ext>
                </a:extLst>
              </a:tr>
              <a:tr h="569599">
                <a:tc>
                  <a:txBody>
                    <a:bodyPr/>
                    <a:lstStyle/>
                    <a:p>
                      <a:pPr algn="r" rtl="0" fontAlgn="ctr"/>
                      <a:r>
                        <a:rPr lang="en-ZA" sz="1800" u="none" strike="noStrike" dirty="0">
                          <a:effectLst/>
                        </a:rPr>
                        <a:t>Distribution centre</a:t>
                      </a:r>
                      <a:endParaRPr lang="en-ZA" sz="1800" b="1" i="0" u="none" strike="noStrike" dirty="0">
                        <a:solidFill>
                          <a:srgbClr val="000000"/>
                        </a:solidFill>
                        <a:effectLst/>
                        <a:latin typeface="Calibri" panose="020F0502020204030204" pitchFamily="34" charset="0"/>
                      </a:endParaRPr>
                    </a:p>
                  </a:txBody>
                  <a:tcPr marL="8686" marR="8686" marT="8686" marB="0" anchor="ctr"/>
                </a:tc>
                <a:tc gridSpan="3">
                  <a:txBody>
                    <a:bodyPr/>
                    <a:lstStyle/>
                    <a:p>
                      <a:pPr algn="ctr" rtl="0" fontAlgn="ctr"/>
                      <a:r>
                        <a:rPr lang="en-ZA" sz="1800" u="none" strike="noStrike" dirty="0">
                          <a:effectLst/>
                        </a:rPr>
                        <a:t>628 (Longmeadow); total investment estimated at  ZAR 2bill</a:t>
                      </a:r>
                      <a:endParaRPr lang="en-ZA" sz="1800" b="0" i="0" u="none" strike="noStrike" dirty="0">
                        <a:solidFill>
                          <a:srgbClr val="000000"/>
                        </a:solidFill>
                        <a:effectLst/>
                        <a:latin typeface="Calibri" panose="020F0502020204030204" pitchFamily="34" charset="0"/>
                      </a:endParaRPr>
                    </a:p>
                  </a:txBody>
                  <a:tcPr marL="8686" marR="8686" marT="8686" marB="0" anchor="ctr"/>
                </a:tc>
                <a:tc hMerge="1">
                  <a:txBody>
                    <a:bodyPr/>
                    <a:lstStyle/>
                    <a:p>
                      <a:endParaRPr lang="en-ZA"/>
                    </a:p>
                  </a:txBody>
                  <a:tcPr/>
                </a:tc>
                <a:tc hMerge="1">
                  <a:txBody>
                    <a:bodyPr/>
                    <a:lstStyle/>
                    <a:p>
                      <a:endParaRPr lang="en-ZA"/>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186359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801" y="204563"/>
            <a:ext cx="8387013" cy="1090863"/>
          </a:xfrm>
        </p:spPr>
        <p:txBody>
          <a:bodyPr>
            <a:normAutofit/>
          </a:bodyPr>
          <a:lstStyle/>
          <a:p>
            <a:r>
              <a:rPr lang="en-ZA" sz="3200" dirty="0">
                <a:solidFill>
                  <a:schemeClr val="accent2"/>
                </a:solidFill>
                <a:latin typeface="Arial" panose="020B0604020202020204" pitchFamily="34" charset="0"/>
                <a:cs typeface="Arial" panose="020B0604020202020204" pitchFamily="34" charset="0"/>
              </a:rPr>
              <a:t>How important is competition from small entrants and niche retailers?</a:t>
            </a:r>
            <a:r>
              <a:rPr lang="en-US" sz="3200" dirty="0">
                <a:solidFill>
                  <a:srgbClr val="D95900"/>
                </a:solidFill>
                <a:latin typeface="Arial"/>
                <a:ea typeface="ＭＳ Ｐゴシック" pitchFamily="26" charset="-128"/>
                <a:cs typeface="Arial"/>
              </a:rPr>
              <a:t> </a:t>
            </a:r>
            <a:endParaRPr lang="en-ZA" sz="3200" dirty="0">
              <a:solidFill>
                <a:srgbClr val="D95900"/>
              </a:solidFill>
              <a:latin typeface="Arial"/>
              <a:ea typeface="ＭＳ Ｐゴシック" pitchFamily="26" charset="-128"/>
              <a:cs typeface="Arial"/>
            </a:endParaRPr>
          </a:p>
        </p:txBody>
      </p:sp>
      <p:sp>
        <p:nvSpPr>
          <p:cNvPr id="3" name="Content Placeholder 2"/>
          <p:cNvSpPr>
            <a:spLocks noGrp="1"/>
          </p:cNvSpPr>
          <p:nvPr>
            <p:ph idx="1"/>
          </p:nvPr>
        </p:nvSpPr>
        <p:spPr>
          <a:xfrm>
            <a:off x="307801" y="1295426"/>
            <a:ext cx="8627652" cy="5124359"/>
          </a:xfrm>
        </p:spPr>
        <p:txBody>
          <a:bodyPr>
            <a:noAutofit/>
          </a:bodyPr>
          <a:lstStyle/>
          <a:p>
            <a:pPr>
              <a:lnSpc>
                <a:spcPct val="120000"/>
              </a:lnSpc>
              <a:spcBef>
                <a:spcPts val="0"/>
              </a:spcBef>
            </a:pPr>
            <a:r>
              <a:rPr lang="en-US" sz="2000" dirty="0">
                <a:latin typeface="Arial" panose="020B0604020202020204" pitchFamily="34" charset="0"/>
                <a:cs typeface="Arial" panose="020B0604020202020204" pitchFamily="34" charset="0"/>
              </a:rPr>
              <a:t>Started with single store in 1993 in Cape Town; identified gap in market for fresh fruit &amp; veg stores only</a:t>
            </a:r>
          </a:p>
          <a:p>
            <a:pPr>
              <a:lnSpc>
                <a:spcPct val="120000"/>
              </a:lnSpc>
              <a:spcBef>
                <a:spcPts val="0"/>
              </a:spcBef>
            </a:pPr>
            <a:r>
              <a:rPr lang="en-US" sz="2000" dirty="0">
                <a:latin typeface="Arial" panose="020B0604020202020204" pitchFamily="34" charset="0"/>
                <a:cs typeface="Arial" panose="020B0604020202020204" pitchFamily="34" charset="0"/>
              </a:rPr>
              <a:t>In 2007, competition authorities prohibited merger with PnP; removal of effective competitor</a:t>
            </a:r>
          </a:p>
          <a:p>
            <a:pPr>
              <a:lnSpc>
                <a:spcPct val="120000"/>
              </a:lnSpc>
              <a:spcBef>
                <a:spcPts val="0"/>
              </a:spcBef>
            </a:pPr>
            <a:r>
              <a:rPr lang="en-US" sz="2000" dirty="0">
                <a:latin typeface="Arial" panose="020B0604020202020204" pitchFamily="34" charset="0"/>
                <a:cs typeface="Arial" panose="020B0604020202020204" pitchFamily="34" charset="0"/>
              </a:rPr>
              <a:t>FVC grew faster than other retailers at over 20% p.a. compared to av. of 15%</a:t>
            </a:r>
          </a:p>
          <a:p>
            <a:pPr>
              <a:lnSpc>
                <a:spcPct val="120000"/>
              </a:lnSpc>
              <a:spcBef>
                <a:spcPts val="0"/>
              </a:spcBef>
            </a:pPr>
            <a:r>
              <a:rPr lang="en-ZA" sz="2000" dirty="0">
                <a:latin typeface="Arial" panose="020B0604020202020204" pitchFamily="34" charset="0"/>
                <a:cs typeface="Arial" panose="020B0604020202020204" pitchFamily="34" charset="0"/>
              </a:rPr>
              <a:t>Expanded rapidly, has over 100 stores throughout s. Africa</a:t>
            </a:r>
          </a:p>
          <a:p>
            <a:pPr>
              <a:lnSpc>
                <a:spcPct val="120000"/>
              </a:lnSpc>
              <a:spcBef>
                <a:spcPts val="0"/>
              </a:spcBef>
            </a:pPr>
            <a:r>
              <a:rPr lang="en-ZA" sz="2000" dirty="0">
                <a:latin typeface="Arial" panose="020B0604020202020204" pitchFamily="34" charset="0"/>
                <a:cs typeface="Arial" panose="020B0604020202020204" pitchFamily="34" charset="0"/>
              </a:rPr>
              <a:t>Direct </a:t>
            </a:r>
            <a:r>
              <a:rPr lang="en-US" sz="2000" dirty="0">
                <a:latin typeface="Arial" panose="020B0604020202020204" pitchFamily="34" charset="0"/>
                <a:cs typeface="Arial" panose="020B0604020202020204" pitchFamily="34" charset="0"/>
              </a:rPr>
              <a:t>spot purchases mainly from municipal markets &amp; some direct from farmers; keen cost containment and waste management</a:t>
            </a:r>
          </a:p>
          <a:p>
            <a:pPr marL="546100" lvl="3" indent="-176213">
              <a:spcBef>
                <a:spcPts val="600"/>
              </a:spcBef>
            </a:pPr>
            <a:r>
              <a:rPr lang="en-US" sz="2000" b="1" dirty="0">
                <a:solidFill>
                  <a:schemeClr val="accent2"/>
                </a:solidFill>
                <a:latin typeface="Arial" panose="020B0604020202020204" pitchFamily="34" charset="0"/>
                <a:cs typeface="Arial" panose="020B0604020202020204" pitchFamily="34" charset="0"/>
              </a:rPr>
              <a:t>prices of fresh fruit &amp; veg 20%- 25% lower </a:t>
            </a:r>
            <a:r>
              <a:rPr lang="en-US" sz="2000" dirty="0">
                <a:latin typeface="Arial" panose="020B0604020202020204" pitchFamily="34" charset="0"/>
                <a:cs typeface="Arial" panose="020B0604020202020204" pitchFamily="34" charset="0"/>
              </a:rPr>
              <a:t>than other supermarkets</a:t>
            </a:r>
            <a:endParaRPr lang="en-ZA" sz="2000" dirty="0">
              <a:latin typeface="Arial" panose="020B0604020202020204" pitchFamily="34" charset="0"/>
              <a:cs typeface="Arial" panose="020B0604020202020204" pitchFamily="34" charset="0"/>
            </a:endParaRPr>
          </a:p>
          <a:p>
            <a:pPr marL="273050" lvl="1" indent="-273050">
              <a:lnSpc>
                <a:spcPct val="120000"/>
              </a:lnSpc>
              <a:spcBef>
                <a:spcPts val="0"/>
              </a:spcBef>
            </a:pPr>
            <a:r>
              <a:rPr lang="en-ZA" sz="2000" dirty="0">
                <a:latin typeface="Arial" panose="020B0604020202020204" pitchFamily="34" charset="0"/>
                <a:cs typeface="Arial" panose="020B0604020202020204" pitchFamily="34" charset="0"/>
              </a:rPr>
              <a:t>Flexible business model- moved into different formats (Food Lovers Market); </a:t>
            </a:r>
            <a:r>
              <a:rPr lang="en-US" sz="2000" dirty="0">
                <a:latin typeface="Arial" panose="020B0604020202020204" pitchFamily="34" charset="0"/>
                <a:cs typeface="Arial" panose="020B0604020202020204" pitchFamily="34" charset="0"/>
              </a:rPr>
              <a:t> convenience Fresh Stop </a:t>
            </a:r>
            <a:r>
              <a:rPr lang="en-ZA" sz="2000" dirty="0">
                <a:latin typeface="Arial" panose="020B0604020202020204" pitchFamily="34" charset="0"/>
                <a:cs typeface="Arial" panose="020B0604020202020204" pitchFamily="34" charset="0"/>
              </a:rPr>
              <a:t>through Caltex JV, </a:t>
            </a:r>
            <a:r>
              <a:rPr lang="en-US" sz="2000" dirty="0">
                <a:latin typeface="Arial" panose="020B0604020202020204" pitchFamily="34" charset="0"/>
                <a:cs typeface="Arial" panose="020B0604020202020204" pitchFamily="34" charset="0"/>
              </a:rPr>
              <a:t>fast food chain, exports </a:t>
            </a:r>
          </a:p>
          <a:p>
            <a:pPr marL="0" lvl="1" indent="0" algn="just">
              <a:spcBef>
                <a:spcPts val="600"/>
              </a:spcBef>
              <a:buNone/>
            </a:pPr>
            <a:endParaRPr lang="en-US" sz="1800" dirty="0">
              <a:solidFill>
                <a:srgbClr val="000000"/>
              </a:solidFill>
              <a:latin typeface="Arial" panose="020B0604020202020204" pitchFamily="34" charset="0"/>
              <a:ea typeface="Arial" panose="020B0604020202020204" pitchFamily="34" charset="0"/>
              <a:cs typeface="Calibri" panose="020F0502020204030204" pitchFamily="34" charset="0"/>
            </a:endParaRPr>
          </a:p>
          <a:p>
            <a:pPr>
              <a:lnSpc>
                <a:spcPct val="120000"/>
              </a:lnSpc>
              <a:spcBef>
                <a:spcPts val="0"/>
              </a:spcBef>
            </a:pPr>
            <a:endParaRPr lang="en-ZA" sz="16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1600" dirty="0">
              <a:latin typeface="Arial" panose="020B0604020202020204" pitchFamily="34" charset="0"/>
              <a:cs typeface="Arial" panose="020B0604020202020204" pitchFamily="34" charset="0"/>
            </a:endParaRPr>
          </a:p>
          <a:p>
            <a:pPr marL="0" indent="0">
              <a:lnSpc>
                <a:spcPct val="120000"/>
              </a:lnSpc>
              <a:spcBef>
                <a:spcPts val="0"/>
              </a:spcBef>
              <a:buNone/>
            </a:pPr>
            <a:endParaRPr lang="en-US" sz="1600" dirty="0">
              <a:latin typeface="Arial" panose="020B0604020202020204" pitchFamily="34" charset="0"/>
              <a:cs typeface="Arial" panose="020B0604020202020204" pitchFamily="34" charset="0"/>
            </a:endParaRPr>
          </a:p>
          <a:p>
            <a:pPr marL="0" indent="0">
              <a:buNone/>
            </a:pPr>
            <a:r>
              <a:rPr lang="en-US" sz="1600" dirty="0"/>
              <a:t> </a:t>
            </a:r>
          </a:p>
        </p:txBody>
      </p:sp>
      <p:pic>
        <p:nvPicPr>
          <p:cNvPr id="5" name="Picture 4"/>
          <p:cNvPicPr>
            <a:picLocks noChangeAspect="1"/>
          </p:cNvPicPr>
          <p:nvPr/>
        </p:nvPicPr>
        <p:blipFill>
          <a:blip r:embed="rId3"/>
          <a:stretch>
            <a:fillRect/>
          </a:stretch>
        </p:blipFill>
        <p:spPr>
          <a:xfrm>
            <a:off x="1695796" y="6102913"/>
            <a:ext cx="5867700" cy="745730"/>
          </a:xfrm>
          <a:prstGeom prst="rect">
            <a:avLst/>
          </a:prstGeom>
        </p:spPr>
      </p:pic>
      <p:sp>
        <p:nvSpPr>
          <p:cNvPr id="10" name="Slide Number Placeholder 5"/>
          <p:cNvSpPr>
            <a:spLocks noGrp="1"/>
          </p:cNvSpPr>
          <p:nvPr>
            <p:ph type="sldNum" sz="quarter" idx="12"/>
          </p:nvPr>
        </p:nvSpPr>
        <p:spPr>
          <a:xfrm>
            <a:off x="6992138" y="6429627"/>
            <a:ext cx="2057400" cy="365125"/>
          </a:xfrm>
        </p:spPr>
        <p:txBody>
          <a:bodyPr/>
          <a:lstStyle/>
          <a:p>
            <a:r>
              <a:rPr lang="en-ZA" dirty="0"/>
              <a:t> 7</a:t>
            </a:r>
          </a:p>
        </p:txBody>
      </p:sp>
    </p:spTree>
    <p:extLst>
      <p:ext uri="{BB962C8B-B14F-4D97-AF65-F5344CB8AC3E}">
        <p14:creationId xmlns:p14="http://schemas.microsoft.com/office/powerpoint/2010/main" val="3937929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a:stretch>
            <a:fillRect/>
          </a:stretch>
        </p:blipFill>
        <p:spPr>
          <a:xfrm>
            <a:off x="4668253" y="1474607"/>
            <a:ext cx="4391310" cy="3598500"/>
          </a:xfrm>
          <a:prstGeom prst="rect">
            <a:avLst/>
          </a:prstGeom>
        </p:spPr>
      </p:pic>
      <p:sp>
        <p:nvSpPr>
          <p:cNvPr id="6" name="Slide Number Placeholder 5"/>
          <p:cNvSpPr>
            <a:spLocks noGrp="1"/>
          </p:cNvSpPr>
          <p:nvPr>
            <p:ph type="sldNum" sz="quarter" idx="12"/>
          </p:nvPr>
        </p:nvSpPr>
        <p:spPr>
          <a:xfrm>
            <a:off x="7086600" y="6492875"/>
            <a:ext cx="2057400" cy="365125"/>
          </a:xfrm>
        </p:spPr>
        <p:txBody>
          <a:bodyPr/>
          <a:lstStyle/>
          <a:p>
            <a:fld id="{2426083D-7723-4C31-AB1D-AA9CCFAA9AF3}" type="slidenum">
              <a:rPr lang="en-ZA" smtClean="0"/>
              <a:t>8</a:t>
            </a:fld>
            <a:endParaRPr lang="en-ZA" dirty="0"/>
          </a:p>
        </p:txBody>
      </p:sp>
      <p:sp>
        <p:nvSpPr>
          <p:cNvPr id="12" name="Content Placeholder 2"/>
          <p:cNvSpPr txBox="1">
            <a:spLocks/>
          </p:cNvSpPr>
          <p:nvPr/>
        </p:nvSpPr>
        <p:spPr>
          <a:xfrm>
            <a:off x="100848" y="636190"/>
            <a:ext cx="4477060" cy="635014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0"/>
              </a:spcBef>
            </a:pPr>
            <a:r>
              <a:rPr lang="en-US" sz="2000" dirty="0">
                <a:latin typeface="Arial" panose="020B0604020202020204" pitchFamily="34" charset="0"/>
                <a:cs typeface="Arial" panose="020B0604020202020204" pitchFamily="34" charset="0"/>
              </a:rPr>
              <a:t>New kid on the s. African block: </a:t>
            </a:r>
            <a:r>
              <a:rPr lang="en-US" sz="2000" b="1" dirty="0">
                <a:solidFill>
                  <a:schemeClr val="accent2"/>
                </a:solidFill>
                <a:latin typeface="Arial" panose="020B0604020202020204" pitchFamily="34" charset="0"/>
                <a:cs typeface="Arial" panose="020B0604020202020204" pitchFamily="34" charset="0"/>
              </a:rPr>
              <a:t>Choppies Enterprises</a:t>
            </a:r>
            <a:endParaRPr lang="en-ZA" sz="2000" b="1" dirty="0">
              <a:solidFill>
                <a:schemeClr val="accent2"/>
              </a:solidFill>
              <a:latin typeface="Arial" panose="020B0604020202020204" pitchFamily="34" charset="0"/>
              <a:cs typeface="Arial" panose="020B0604020202020204" pitchFamily="34" charset="0"/>
            </a:endParaRPr>
          </a:p>
          <a:p>
            <a:pPr>
              <a:lnSpc>
                <a:spcPct val="110000"/>
              </a:lnSpc>
              <a:spcBef>
                <a:spcPts val="0"/>
              </a:spcBef>
            </a:pPr>
            <a:r>
              <a:rPr lang="en-ZA" sz="2000" dirty="0">
                <a:latin typeface="Arial" panose="020B0604020202020204" pitchFamily="34" charset="0"/>
                <a:cs typeface="Arial" panose="020B0604020202020204" pitchFamily="34" charset="0"/>
              </a:rPr>
              <a:t>Grown to 129 stores in Botswana, Zimbabwe and SA</a:t>
            </a:r>
            <a:endParaRPr lang="en-US" sz="2000" dirty="0">
              <a:latin typeface="Arial" panose="020B0604020202020204" pitchFamily="34" charset="0"/>
              <a:cs typeface="Arial" panose="020B0604020202020204" pitchFamily="34" charset="0"/>
            </a:endParaRPr>
          </a:p>
          <a:p>
            <a:pPr>
              <a:lnSpc>
                <a:spcPct val="110000"/>
              </a:lnSpc>
              <a:spcBef>
                <a:spcPts val="0"/>
              </a:spcBef>
            </a:pPr>
            <a:r>
              <a:rPr lang="en-US" sz="2000" dirty="0">
                <a:latin typeface="Arial" panose="020B0604020202020204" pitchFamily="34" charset="0"/>
                <a:cs typeface="Arial" panose="020B0604020202020204" pitchFamily="34" charset="0"/>
              </a:rPr>
              <a:t>Targets LSM 3-6; widespread in rural areas; looking to move up LSMs </a:t>
            </a:r>
            <a:endParaRPr lang="en-ZA" sz="2000" dirty="0">
              <a:latin typeface="Arial" panose="020B0604020202020204" pitchFamily="34" charset="0"/>
              <a:cs typeface="Arial" panose="020B0604020202020204" pitchFamily="34" charset="0"/>
            </a:endParaRPr>
          </a:p>
          <a:p>
            <a:pPr>
              <a:lnSpc>
                <a:spcPct val="110000"/>
              </a:lnSpc>
              <a:spcBef>
                <a:spcPts val="0"/>
              </a:spcBef>
            </a:pPr>
            <a:r>
              <a:rPr lang="en-ZA" sz="2000" dirty="0">
                <a:latin typeface="Arial" panose="020B0604020202020204" pitchFamily="34" charset="0"/>
                <a:cs typeface="Arial" panose="020B0604020202020204" pitchFamily="34" charset="0"/>
              </a:rPr>
              <a:t>Recently listed on JSE, already listed in Botswana; moving</a:t>
            </a:r>
            <a:r>
              <a:rPr lang="en-US" sz="2000" dirty="0">
                <a:latin typeface="Arial" panose="020B0604020202020204" pitchFamily="34" charset="0"/>
                <a:cs typeface="Arial" panose="020B0604020202020204" pitchFamily="34" charset="0"/>
              </a:rPr>
              <a:t> into Kenya and Zambia, plans for</a:t>
            </a:r>
            <a:r>
              <a:rPr lang="en-ZA" sz="2000" dirty="0">
                <a:latin typeface="Arial" panose="020B0604020202020204" pitchFamily="34" charset="0"/>
                <a:cs typeface="Arial" panose="020B0604020202020204" pitchFamily="34" charset="0"/>
              </a:rPr>
              <a:t> Tanzania </a:t>
            </a:r>
          </a:p>
          <a:p>
            <a:pPr>
              <a:lnSpc>
                <a:spcPct val="110000"/>
              </a:lnSpc>
              <a:spcBef>
                <a:spcPts val="0"/>
              </a:spcBef>
            </a:pPr>
            <a:r>
              <a:rPr lang="en-US" sz="2000" dirty="0">
                <a:latin typeface="Arial" panose="020B0604020202020204" pitchFamily="34" charset="0"/>
                <a:cs typeface="Arial" panose="020B0604020202020204" pitchFamily="34" charset="0"/>
              </a:rPr>
              <a:t>Most stores located along taxi/transport routes between JHB-Gaborone, in mining towns in NW province</a:t>
            </a:r>
          </a:p>
          <a:p>
            <a:pPr>
              <a:lnSpc>
                <a:spcPct val="110000"/>
              </a:lnSpc>
              <a:spcBef>
                <a:spcPts val="0"/>
              </a:spcBef>
            </a:pPr>
            <a:r>
              <a:rPr lang="en-US" sz="2000" dirty="0">
                <a:latin typeface="Arial" panose="020B0604020202020204" pitchFamily="34" charset="0"/>
                <a:cs typeface="Arial" panose="020B0604020202020204" pitchFamily="34" charset="0"/>
              </a:rPr>
              <a:t>But starting to enter mall space in SA </a:t>
            </a:r>
          </a:p>
          <a:p>
            <a:pPr>
              <a:lnSpc>
                <a:spcPct val="120000"/>
              </a:lnSpc>
              <a:spcBef>
                <a:spcPts val="0"/>
              </a:spcBef>
            </a:pPr>
            <a:endParaRPr lang="en-ZA" sz="2000" dirty="0">
              <a:latin typeface="Arial" panose="020B0604020202020204" pitchFamily="34" charset="0"/>
              <a:cs typeface="Arial" panose="020B0604020202020204" pitchFamily="34" charset="0"/>
            </a:endParaRPr>
          </a:p>
          <a:p>
            <a:pPr>
              <a:lnSpc>
                <a:spcPct val="120000"/>
              </a:lnSpc>
              <a:spcBef>
                <a:spcPts val="0"/>
              </a:spcBef>
            </a:pPr>
            <a:endParaRPr lang="en-ZA" sz="1600"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4"/>
          <a:stretch>
            <a:fillRect/>
          </a:stretch>
        </p:blipFill>
        <p:spPr>
          <a:xfrm>
            <a:off x="5482117" y="507853"/>
            <a:ext cx="2763582" cy="627150"/>
          </a:xfrm>
          <a:prstGeom prst="rect">
            <a:avLst/>
          </a:prstGeom>
        </p:spPr>
      </p:pic>
      <p:sp>
        <p:nvSpPr>
          <p:cNvPr id="4" name="Rectangle 3"/>
          <p:cNvSpPr/>
          <p:nvPr/>
        </p:nvSpPr>
        <p:spPr>
          <a:xfrm>
            <a:off x="4577908" y="5378141"/>
            <a:ext cx="4572000" cy="1323439"/>
          </a:xfrm>
          <a:prstGeom prst="rect">
            <a:avLst/>
          </a:prstGeom>
        </p:spPr>
        <p:txBody>
          <a:bodyPr>
            <a:spAutoFit/>
          </a:bodyPr>
          <a:lstStyle/>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2 DCs in Rustenburg</a:t>
            </a:r>
            <a:endParaRPr lang="en-ZA" sz="2000" dirty="0">
              <a:latin typeface="Arial" panose="020B0604020202020204" pitchFamily="34" charset="0"/>
              <a:cs typeface="Arial" panose="020B0604020202020204" pitchFamily="34" charset="0"/>
            </a:endParaRPr>
          </a:p>
          <a:p>
            <a:pPr marL="342900" indent="-342900">
              <a:lnSpc>
                <a:spcPct val="100000"/>
              </a:lnSpc>
              <a:spcBef>
                <a:spcPts val="0"/>
              </a:spcBef>
              <a:buFont typeface="Arial" panose="020B0604020202020204" pitchFamily="34" charset="0"/>
              <a:buChar char="•"/>
            </a:pPr>
            <a:r>
              <a:rPr lang="en-US" sz="2000" dirty="0">
                <a:solidFill>
                  <a:schemeClr val="accent2"/>
                </a:solidFill>
                <a:latin typeface="Arial" panose="020B0604020202020204" pitchFamily="34" charset="0"/>
                <a:cs typeface="Arial" panose="020B0604020202020204" pitchFamily="34" charset="0"/>
              </a:rPr>
              <a:t>Cheaper products, many house brands, long shopping hours, convenient locations, wide offering</a:t>
            </a:r>
          </a:p>
        </p:txBody>
      </p:sp>
    </p:spTree>
    <p:extLst>
      <p:ext uri="{BB962C8B-B14F-4D97-AF65-F5344CB8AC3E}">
        <p14:creationId xmlns:p14="http://schemas.microsoft.com/office/powerpoint/2010/main" val="761825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6568" y="183934"/>
            <a:ext cx="4748463" cy="1325563"/>
          </a:xfrm>
        </p:spPr>
        <p:txBody>
          <a:bodyPr>
            <a:normAutofit fontScale="90000"/>
          </a:bodyPr>
          <a:lstStyle/>
          <a:p>
            <a:r>
              <a:rPr lang="en-US" sz="4000" dirty="0">
                <a:solidFill>
                  <a:srgbClr val="D95900"/>
                </a:solidFill>
                <a:latin typeface="Arial"/>
                <a:ea typeface="ＭＳ Ｐゴシック" pitchFamily="26" charset="-128"/>
                <a:cs typeface="Arial"/>
              </a:rPr>
              <a:t>Resurgence of independent retailers?</a:t>
            </a:r>
            <a:br>
              <a:rPr lang="en-US" dirty="0">
                <a:solidFill>
                  <a:srgbClr val="D95900"/>
                </a:solidFill>
                <a:latin typeface="Arial"/>
                <a:ea typeface="ＭＳ Ｐゴシック" pitchFamily="26" charset="-128"/>
                <a:cs typeface="Arial"/>
              </a:rPr>
            </a:br>
            <a:endParaRPr lang="en-ZA" dirty="0"/>
          </a:p>
        </p:txBody>
      </p:sp>
      <p:sp>
        <p:nvSpPr>
          <p:cNvPr id="3" name="Content Placeholder 2"/>
          <p:cNvSpPr>
            <a:spLocks noGrp="1"/>
          </p:cNvSpPr>
          <p:nvPr>
            <p:ph idx="1"/>
          </p:nvPr>
        </p:nvSpPr>
        <p:spPr>
          <a:xfrm>
            <a:off x="93446" y="1156243"/>
            <a:ext cx="5181600" cy="5851930"/>
          </a:xfrm>
        </p:spPr>
        <p:txBody>
          <a:bodyPr>
            <a:normAutofit lnSpcReduction="10000"/>
          </a:bodyPr>
          <a:lstStyle/>
          <a:p>
            <a:pPr>
              <a:lnSpc>
                <a:spcPct val="100000"/>
              </a:lnSpc>
              <a:spcBef>
                <a:spcPts val="0"/>
              </a:spcBef>
            </a:pPr>
            <a:r>
              <a:rPr lang="en-US" sz="2200" dirty="0">
                <a:latin typeface="Arial" panose="020B0604020202020204" pitchFamily="34" charset="0"/>
                <a:cs typeface="Arial" panose="020B0604020202020204" pitchFamily="34" charset="0"/>
              </a:rPr>
              <a:t>30-40% of grocery retail market in SA; serve low income consumers (spurred by social grants)</a:t>
            </a:r>
          </a:p>
          <a:p>
            <a:pPr>
              <a:lnSpc>
                <a:spcPct val="100000"/>
              </a:lnSpc>
              <a:spcBef>
                <a:spcPts val="0"/>
              </a:spcBef>
            </a:pPr>
            <a:r>
              <a:rPr lang="en-US" sz="2200" dirty="0">
                <a:latin typeface="Arial" panose="020B0604020202020204" pitchFamily="34" charset="0"/>
                <a:cs typeface="Arial" panose="020B0604020202020204" pitchFamily="34" charset="0"/>
              </a:rPr>
              <a:t>Concerns around decline </a:t>
            </a:r>
          </a:p>
          <a:p>
            <a:pPr>
              <a:lnSpc>
                <a:spcPct val="130000"/>
              </a:lnSpc>
              <a:spcBef>
                <a:spcPts val="0"/>
              </a:spcBef>
            </a:pPr>
            <a:r>
              <a:rPr lang="en-US" sz="2200" dirty="0">
                <a:latin typeface="Arial" panose="020B0604020202020204" pitchFamily="34" charset="0"/>
                <a:cs typeface="Arial" panose="020B0604020202020204" pitchFamily="34" charset="0"/>
              </a:rPr>
              <a:t>But, recent growth of </a:t>
            </a:r>
            <a:r>
              <a:rPr lang="en-US" sz="2200" dirty="0">
                <a:solidFill>
                  <a:schemeClr val="accent2"/>
                </a:solidFill>
                <a:latin typeface="Arial" panose="020B0604020202020204" pitchFamily="34" charset="0"/>
                <a:cs typeface="Arial" panose="020B0604020202020204" pitchFamily="34" charset="0"/>
              </a:rPr>
              <a:t>buying groups</a:t>
            </a:r>
            <a:r>
              <a:rPr lang="en-US" sz="2200" dirty="0">
                <a:latin typeface="Arial" panose="020B0604020202020204" pitchFamily="34" charset="0"/>
                <a:cs typeface="Arial" panose="020B0604020202020204" pitchFamily="34" charset="0"/>
              </a:rPr>
              <a:t>:</a:t>
            </a:r>
          </a:p>
          <a:p>
            <a:pPr marL="620713" lvl="2" indent="-28575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Buy on behalf of many independents</a:t>
            </a:r>
          </a:p>
          <a:p>
            <a:pPr marL="620713" lvl="2" indent="-28575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Benefit from economies of scale</a:t>
            </a:r>
          </a:p>
          <a:p>
            <a:pPr marL="620713" lvl="2" indent="-28575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Have plans to grow in SA; and to further spread into SADC </a:t>
            </a:r>
          </a:p>
          <a:p>
            <a:pPr marL="620713" lvl="2" indent="-28575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Partner with independents: invest in advertising, training, capability development </a:t>
            </a:r>
          </a:p>
          <a:p>
            <a:pPr marL="620713" lvl="2" indent="-285750">
              <a:lnSpc>
                <a:spcPct val="100000"/>
              </a:lnSpc>
              <a:spcBef>
                <a:spcPts val="0"/>
              </a:spcBef>
              <a:buFont typeface="Courier New" panose="02070309020205020404" pitchFamily="49" charset="0"/>
              <a:buChar char="o"/>
            </a:pPr>
            <a:r>
              <a:rPr lang="en-US" dirty="0">
                <a:latin typeface="Arial" panose="020B0604020202020204" pitchFamily="34" charset="0"/>
                <a:cs typeface="Arial" panose="020B0604020202020204" pitchFamily="34" charset="0"/>
              </a:rPr>
              <a:t>But still face disadvantageous terms from large suppliers; lack of access to DCs a disadvantage</a:t>
            </a:r>
          </a:p>
          <a:p>
            <a:pPr marL="342900" lvl="1" indent="-342900">
              <a:lnSpc>
                <a:spcPct val="100000"/>
              </a:lnSpc>
              <a:spcBef>
                <a:spcPts val="0"/>
              </a:spcBef>
            </a:pPr>
            <a:r>
              <a:rPr lang="en-US" sz="2200" dirty="0">
                <a:solidFill>
                  <a:schemeClr val="accent2"/>
                </a:solidFill>
                <a:latin typeface="Arial" panose="020B0604020202020204" pitchFamily="34" charset="0"/>
                <a:cs typeface="Arial" panose="020B0604020202020204" pitchFamily="34" charset="0"/>
              </a:rPr>
              <a:t>Cheaper products; convenient locations; personalised service; more responsive to consumer needs; credit facilities</a:t>
            </a:r>
            <a:endParaRPr lang="en-US" dirty="0">
              <a:latin typeface="Arial" panose="020B0604020202020204" pitchFamily="34" charset="0"/>
              <a:cs typeface="Arial" panose="020B0604020202020204" pitchFamily="34" charset="0"/>
            </a:endParaRPr>
          </a:p>
          <a:p>
            <a:pPr marL="457200" lvl="1" indent="0">
              <a:lnSpc>
                <a:spcPct val="130000"/>
              </a:lnSpc>
              <a:spcBef>
                <a:spcPts val="0"/>
              </a:spcBef>
              <a:buNone/>
            </a:pPr>
            <a:endParaRPr lang="en-US" sz="4500" dirty="0">
              <a:latin typeface="Arial" panose="020B0604020202020204" pitchFamily="34" charset="0"/>
              <a:cs typeface="Arial" panose="020B0604020202020204" pitchFamily="34" charset="0"/>
            </a:endParaRPr>
          </a:p>
          <a:p>
            <a:pPr marL="0" indent="0">
              <a:lnSpc>
                <a:spcPct val="110000"/>
              </a:lnSpc>
              <a:spcBef>
                <a:spcPts val="0"/>
              </a:spcBef>
              <a:buNone/>
            </a:pPr>
            <a:endParaRPr lang="en-ZA" sz="2600" dirty="0">
              <a:latin typeface="Arial" panose="020B0604020202020204" pitchFamily="34" charset="0"/>
              <a:cs typeface="Arial" panose="020B0604020202020204" pitchFamily="34" charset="0"/>
            </a:endParaRPr>
          </a:p>
        </p:txBody>
      </p:sp>
      <p:sp>
        <p:nvSpPr>
          <p:cNvPr id="7" name="Slide Number Placeholder 6"/>
          <p:cNvSpPr>
            <a:spLocks noGrp="1"/>
          </p:cNvSpPr>
          <p:nvPr>
            <p:ph type="sldNum" sz="quarter" idx="12"/>
          </p:nvPr>
        </p:nvSpPr>
        <p:spPr/>
        <p:txBody>
          <a:bodyPr/>
          <a:lstStyle/>
          <a:p>
            <a:fld id="{2426083D-7723-4C31-AB1D-AA9CCFAA9AF3}" type="slidenum">
              <a:rPr lang="en-ZA" smtClean="0"/>
              <a:t>9</a:t>
            </a:fld>
            <a:endParaRPr lang="en-ZA"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75046" y="554617"/>
            <a:ext cx="3723272" cy="2807208"/>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75046" y="3535903"/>
            <a:ext cx="3691888" cy="2820448"/>
          </a:xfrm>
          <a:prstGeom prst="rect">
            <a:avLst/>
          </a:prstGeom>
        </p:spPr>
      </p:pic>
      <p:sp>
        <p:nvSpPr>
          <p:cNvPr id="16" name="Right Brace 15"/>
          <p:cNvSpPr/>
          <p:nvPr/>
        </p:nvSpPr>
        <p:spPr>
          <a:xfrm>
            <a:off x="7269163" y="10263188"/>
            <a:ext cx="228600" cy="719137"/>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ZA" dirty="0"/>
          </a:p>
        </p:txBody>
      </p:sp>
    </p:spTree>
    <p:extLst>
      <p:ext uri="{BB962C8B-B14F-4D97-AF65-F5344CB8AC3E}">
        <p14:creationId xmlns:p14="http://schemas.microsoft.com/office/powerpoint/2010/main" val="37940651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10391</TotalTime>
  <Words>2121</Words>
  <Application>Microsoft Macintosh PowerPoint</Application>
  <PresentationFormat>On-screen Show (4:3)</PresentationFormat>
  <Paragraphs>250</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Courier New</vt:lpstr>
      <vt:lpstr>Wingdings</vt:lpstr>
      <vt:lpstr>Office Theme</vt:lpstr>
      <vt:lpstr>               </vt:lpstr>
      <vt:lpstr>Introduction</vt:lpstr>
      <vt:lpstr>General trends </vt:lpstr>
      <vt:lpstr>Typical supply chain of grocery products</vt:lpstr>
      <vt:lpstr>Characteristics of supermarkets and associated barriers to entry</vt:lpstr>
      <vt:lpstr>Structural barriers to entry</vt:lpstr>
      <vt:lpstr>How important is competition from small entrants and niche retailers? </vt:lpstr>
      <vt:lpstr>PowerPoint Presentation</vt:lpstr>
      <vt:lpstr>Resurgence of independent retailers? </vt:lpstr>
      <vt:lpstr>Strategic behaviour of supermarkets with market power can create barriers to entry</vt:lpstr>
      <vt:lpstr>Exclusive leases in SA</vt:lpstr>
      <vt:lpstr>Impact on suppliers</vt:lpstr>
      <vt:lpstr>Conclusion: Is there a role for competition policy?</vt:lpstr>
    </vt:vector>
  </TitlesOfParts>
  <Company>University of Johannesburg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das Nair</dc:creator>
  <cp:lastModifiedBy>Kevin Reddell</cp:lastModifiedBy>
  <cp:revision>806</cp:revision>
  <cp:lastPrinted>2015-11-10T10:54:20Z</cp:lastPrinted>
  <dcterms:created xsi:type="dcterms:W3CDTF">2015-01-18T04:38:02Z</dcterms:created>
  <dcterms:modified xsi:type="dcterms:W3CDTF">2024-04-08T11:26:27Z</dcterms:modified>
</cp:coreProperties>
</file>