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307" r:id="rId2"/>
    <p:sldId id="257" r:id="rId3"/>
    <p:sldId id="293" r:id="rId4"/>
    <p:sldId id="300" r:id="rId5"/>
    <p:sldId id="301" r:id="rId6"/>
    <p:sldId id="304" r:id="rId7"/>
    <p:sldId id="311" r:id="rId8"/>
    <p:sldId id="303" r:id="rId9"/>
    <p:sldId id="316" r:id="rId10"/>
    <p:sldId id="305" r:id="rId11"/>
    <p:sldId id="306" r:id="rId12"/>
    <p:sldId id="292" r:id="rId13"/>
    <p:sldId id="308" r:id="rId14"/>
    <p:sldId id="284" r:id="rId15"/>
    <p:sldId id="315" r:id="rId16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howGuide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345407-2DEE-26A4-A30B-F08E88B687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1CFCA-5329-9AA6-EEB6-EDDDD47B0D0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E88B281-2DBC-EE4B-B89E-ED28206D221A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7A534C-B999-D7F5-1C18-266AD08FBE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99A4EB-9A9D-4DFA-F3B9-23CD7825BE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BEE8E6CF-6207-D44C-BCE4-AF14E3FD0B6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78B07AD-2332-DF20-E960-A05C8DD196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B3BF28-EC6E-A916-592F-493C9747FC0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4E9D3D0-4086-184D-9626-185E88E57778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4BD5E2F-2F10-DCF2-5262-D3B71B1D94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98C475E-60E1-BE81-EC44-DC4AF5F12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6E7106-4638-2F7A-DD1E-5AAA641D97E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5C45D1-82B8-C1C1-8215-DFB88C630B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5602DAD8-D078-B748-9E05-BA78854CF3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0CBE021E-10C2-13FA-C748-B3F8B277EDC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B86813EE-19DD-1BE1-48E4-A2A8A9920C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F52E47D9-58F5-9423-CAFB-5F56793563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039688-2CE8-D440-A953-03305FD135AC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3BEEA64A-2A93-CF2A-6C50-4A3F0D9EAD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80ABC2A7-47F6-D153-4D58-8E6BD6AB9D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9BA0B515-3FA2-662D-84D5-DD942A58D8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B74C59-FA02-9944-B103-3D01EC5835B1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>
            <a:extLst>
              <a:ext uri="{FF2B5EF4-FFF2-40B4-BE49-F238E27FC236}">
                <a16:creationId xmlns:a16="http://schemas.microsoft.com/office/drawing/2014/main" id="{7EFBFD94-6DFA-D294-BD26-610D7D1DD116}"/>
              </a:ext>
            </a:extLst>
          </p:cNvPr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53C9CC8E-CF18-9C43-8416-A59460CAA31D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F5FDCACE-AEBB-BF66-FD74-86C5B3ED81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" name="Freeform 18">
              <a:extLst>
                <a:ext uri="{FF2B5EF4-FFF2-40B4-BE49-F238E27FC236}">
                  <a16:creationId xmlns:a16="http://schemas.microsoft.com/office/drawing/2014/main" id="{8F45BEE7-487E-EDD9-339C-327438DC8A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B452DD3-4DBB-B809-E006-918871A74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70846A7-0008-47BD-ADE6-6834E178D910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Date Placeholder 29">
            <a:extLst>
              <a:ext uri="{FF2B5EF4-FFF2-40B4-BE49-F238E27FC236}">
                <a16:creationId xmlns:a16="http://schemas.microsoft.com/office/drawing/2014/main" id="{66310CCD-3974-1CEF-AE70-E1EBF591D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25D5A70-ABBC-7845-BB30-65E5AA6F7DE8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10" name="Footer Placeholder 18">
            <a:extLst>
              <a:ext uri="{FF2B5EF4-FFF2-40B4-BE49-F238E27FC236}">
                <a16:creationId xmlns:a16="http://schemas.microsoft.com/office/drawing/2014/main" id="{78850FB2-088F-4818-F2A6-B1B921AC2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6">
            <a:extLst>
              <a:ext uri="{FF2B5EF4-FFF2-40B4-BE49-F238E27FC236}">
                <a16:creationId xmlns:a16="http://schemas.microsoft.com/office/drawing/2014/main" id="{5770E6C1-70E8-7B8B-CCB3-28B4C70EC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B8A3BB-8A36-F44D-A750-ACBBA262FE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60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F95B3852-7593-5653-69BC-C43119D30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CD005-40D8-E246-ACBC-99FBEFFB1CC8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C38E8A06-A13E-63F1-8FEF-22E5C4D05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5D7BFA41-8102-3C6C-A8D8-A88805E65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250E7-D9E1-4C4B-BB46-B8A69B92C9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212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17961983-3699-62C5-0F15-1C5B44316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569C9-A95B-D342-B4C1-3719721A5562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8F2AECAC-0B5D-25F9-0188-CA3FCBE7F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E69E43B8-C24B-FD2E-EC80-B713FD6A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455AD-6D8D-B548-BAD9-0FAACD7DC5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051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8ED6A17D-0281-5076-8768-5CAF808E0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6DD30-D3CE-8C4E-834E-B4AD81B62E19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C5967D2B-D3D9-8FD3-CE2A-C6D64F157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93CA0888-A0A7-160D-2E1A-4DDCA112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4D613-3C78-7A41-A970-8D57AF71AC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6342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>
            <a:extLst>
              <a:ext uri="{FF2B5EF4-FFF2-40B4-BE49-F238E27FC236}">
                <a16:creationId xmlns:a16="http://schemas.microsoft.com/office/drawing/2014/main" id="{BDEA1850-613B-FCCA-18E0-0F5921EAAD69}"/>
              </a:ext>
            </a:extLst>
          </p:cNvPr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>
            <a:extLst>
              <a:ext uri="{FF2B5EF4-FFF2-40B4-BE49-F238E27FC236}">
                <a16:creationId xmlns:a16="http://schemas.microsoft.com/office/drawing/2014/main" id="{923ED6B2-5A05-BB9E-C3B9-8B5482FCD262}"/>
              </a:ext>
            </a:extLst>
          </p:cNvPr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F2E1127-D6B9-F229-CC02-14823E170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E614D9-9ED4-B24A-B0B7-CAD5BC3C0E95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D888E22-16FF-5347-CAF5-AAA11CD98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9927C8-83C7-540C-3F08-C58936773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4900D-2EE1-9E49-B1EE-761A1EF14D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90357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7F1CF927-EB61-9566-D277-57712686B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D9B60C8-0D02-F946-B111-7736044E3F8F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3A20BEA3-8DDA-3001-2A7D-9665352C2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9E60F236-D8B0-3D9E-B7AC-7CFB84969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21178-D2C9-8241-8A12-BDF8D64EC1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80641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4FB12C-823C-9F78-16FD-6C74680D8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388353-2B83-CF4F-999E-74F0140AC3CB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7AF82D-FB42-5013-C470-3EF7001DA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5AC72E-4A26-BD45-6A6D-0DD541028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691341-953E-0B47-8A55-A8FFEA51A9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1756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A7D75EAB-2F14-B4D6-28E0-2EBE2FE74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D4AB2F-6783-7E47-897E-9C305EB3D0D0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5AD23B3-2FCA-3F9F-6434-6E50B3199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D0F2023D-8394-7ED6-F2C4-28C02BD22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83B97-4FB2-A848-9A49-D18B960A5F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835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70AAE785-A019-C0AA-9E0D-378AC3431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A3043-BC3D-2F4A-8CD9-E51B12DD42EC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A24F20B6-D1F9-19E0-35FE-3A17B1C45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4CE79FB-7CA2-E0F7-14B8-D819A3E57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E63EB-20C6-DC4A-87E6-285ADCADA2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731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7551F-D282-F1DB-F54C-617FB6079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A6ABF4-E3E3-F04B-8429-A9EF34126C25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6A821D-FD0A-DF54-55B5-847B1BBE2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5FAE87-13D0-728A-A812-9BE63641E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78BEB7-A560-F848-9D32-9A1BCBC500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3012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FB88AD07-E8FF-CC5A-EBBA-84FCAB5CEAA1}"/>
              </a:ext>
            </a:extLst>
          </p:cNvPr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id="{9F53E599-77A8-DADA-06D1-C79F53181BF3}"/>
              </a:ext>
            </a:extLst>
          </p:cNvPr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6 w 5760"/>
              <a:gd name="T3" fmla="*/ 0 h 528"/>
              <a:gd name="T4" fmla="*/ 2147483646 w 5760"/>
              <a:gd name="T5" fmla="*/ 2147483646 h 528"/>
              <a:gd name="T6" fmla="*/ 2147483646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573FC1A0-AF40-5374-6B6A-BC3ACB50D972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77E4AD8-19B4-DD42-DC1D-E71E7A860FF2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>
            <a:extLst>
              <a:ext uri="{FF2B5EF4-FFF2-40B4-BE49-F238E27FC236}">
                <a16:creationId xmlns:a16="http://schemas.microsoft.com/office/drawing/2014/main" id="{96460706-C507-6D92-D3E2-35F1C2FB7A89}"/>
              </a:ext>
            </a:extLst>
          </p:cNvPr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>
            <a:extLst>
              <a:ext uri="{FF2B5EF4-FFF2-40B4-BE49-F238E27FC236}">
                <a16:creationId xmlns:a16="http://schemas.microsoft.com/office/drawing/2014/main" id="{12914DAD-3D3C-62F7-0D9C-2118498E81CC}"/>
              </a:ext>
            </a:extLst>
          </p:cNvPr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>
            <a:extLst>
              <a:ext uri="{FF2B5EF4-FFF2-40B4-BE49-F238E27FC236}">
                <a16:creationId xmlns:a16="http://schemas.microsoft.com/office/drawing/2014/main" id="{FC1F9621-15C7-867B-9B11-9B983E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C442B96-F175-0741-A755-DE8F5674D69C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962BD1C0-F765-0A65-99E6-546066749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83F00E3-D479-DCD8-5290-27F88B089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FE148-FF71-524B-8334-42B49E009E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7567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54E4D72B-53E5-C7AC-ACE5-4F976AAE41BD}"/>
              </a:ext>
            </a:extLst>
          </p:cNvPr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Freeform 11">
            <a:extLst>
              <a:ext uri="{FF2B5EF4-FFF2-40B4-BE49-F238E27FC236}">
                <a16:creationId xmlns:a16="http://schemas.microsoft.com/office/drawing/2014/main" id="{B1A5DD4A-9A32-1754-8849-A77DB9F07871}"/>
              </a:ext>
            </a:extLst>
          </p:cNvPr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6 w 5760"/>
              <a:gd name="T3" fmla="*/ 0 h 528"/>
              <a:gd name="T4" fmla="*/ 2147483646 w 5760"/>
              <a:gd name="T5" fmla="*/ 2147483646 h 528"/>
              <a:gd name="T6" fmla="*/ 2147483646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04A09CA9-5E6A-749F-6F2E-D33B61028883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B55574-35FA-B335-3B00-83934A421E10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>
            <a:extLst>
              <a:ext uri="{FF2B5EF4-FFF2-40B4-BE49-F238E27FC236}">
                <a16:creationId xmlns:a16="http://schemas.microsoft.com/office/drawing/2014/main" id="{8FCA904C-9768-07B3-0156-87CB00D55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>
            <a:extLst>
              <a:ext uri="{FF2B5EF4-FFF2-40B4-BE49-F238E27FC236}">
                <a16:creationId xmlns:a16="http://schemas.microsoft.com/office/drawing/2014/main" id="{089CB9A3-04C8-BCA5-C618-E8CB2C2E63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9526325-F2DC-AFA7-362D-1C0157C40B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5204E6E-D553-7241-9912-87B3FFFFF609}" type="datetimeFigureOut">
              <a:rPr lang="en-US"/>
              <a:pPr>
                <a:defRPr/>
              </a:pPr>
              <a:t>4/8/24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4D276303-24D3-63F5-CECF-3C01704832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F7989554-90EF-DE2F-8016-1BC0BEABB1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EEC2BA49-3D09-A547-B7BE-F45B7E417F4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25" r:id="rId2"/>
    <p:sldLayoutId id="2147483930" r:id="rId3"/>
    <p:sldLayoutId id="2147483931" r:id="rId4"/>
    <p:sldLayoutId id="2147483932" r:id="rId5"/>
    <p:sldLayoutId id="2147483933" r:id="rId6"/>
    <p:sldLayoutId id="2147483926" r:id="rId7"/>
    <p:sldLayoutId id="2147483934" r:id="rId8"/>
    <p:sldLayoutId id="2147483935" r:id="rId9"/>
    <p:sldLayoutId id="2147483927" r:id="rId10"/>
    <p:sldLayoutId id="21474839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2" charset="77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2" charset="77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2" charset="77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2" charset="77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consumer@cftc.mw" TargetMode="External"/><Relationship Id="rId2" Type="http://schemas.openxmlformats.org/officeDocument/2006/relationships/hyperlink" Target="mailto:competitioncommission@cftc.m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ftc.mw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FF056-1EE2-FC26-0B7E-3236F0B88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796" y="2141539"/>
            <a:ext cx="7772400" cy="173672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dirty="0">
                <a:latin typeface="Antique Olive"/>
              </a:rPr>
              <a:t>FIGHTING ANTICOMPETITIVE BUSINESS PRACTICES IN THE MALAWI SUGAR INDUSTRY</a:t>
            </a:r>
          </a:p>
        </p:txBody>
      </p:sp>
      <p:sp>
        <p:nvSpPr>
          <p:cNvPr id="11267" name="Subtitle 2">
            <a:extLst>
              <a:ext uri="{FF2B5EF4-FFF2-40B4-BE49-F238E27FC236}">
                <a16:creationId xmlns:a16="http://schemas.microsoft.com/office/drawing/2014/main" id="{40F0F84D-CE3B-CCED-0849-E1106FFF7A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5875" y="3878263"/>
            <a:ext cx="6400800" cy="2751137"/>
          </a:xfrm>
        </p:spPr>
        <p:txBody>
          <a:bodyPr/>
          <a:lstStyle/>
          <a:p>
            <a:pPr marR="0">
              <a:lnSpc>
                <a:spcPct val="80000"/>
              </a:lnSpc>
            </a:pPr>
            <a:r>
              <a:rPr lang="en-ZA" altLang="en-US" sz="2100" b="1">
                <a:latin typeface="Antique Olive" pitchFamily="34" charset="0"/>
              </a:rPr>
              <a:t>2</a:t>
            </a:r>
            <a:r>
              <a:rPr lang="en-ZA" altLang="en-US" sz="2100" b="1" baseline="30000">
                <a:latin typeface="Antique Olive" pitchFamily="34" charset="0"/>
              </a:rPr>
              <a:t>nd</a:t>
            </a:r>
            <a:r>
              <a:rPr lang="en-ZA" altLang="en-US" sz="2100" b="1">
                <a:latin typeface="Antique Olive" pitchFamily="34" charset="0"/>
              </a:rPr>
              <a:t> ANNUAL COMPETITION AND ECONOMIC REGULATION (ACER) WEEK SOUTHERN AFRICA</a:t>
            </a:r>
            <a:endParaRPr lang="en-US" altLang="en-US" sz="2100">
              <a:latin typeface="Antique Olive" pitchFamily="34" charset="0"/>
            </a:endParaRPr>
          </a:p>
          <a:p>
            <a:pPr marR="0">
              <a:lnSpc>
                <a:spcPct val="80000"/>
              </a:lnSpc>
            </a:pPr>
            <a:r>
              <a:rPr lang="en-ZA" altLang="en-US" sz="2100" b="1">
                <a:latin typeface="Antique Olive" pitchFamily="34" charset="0"/>
              </a:rPr>
              <a:t>LIVINGSTONE, ZAMBIA</a:t>
            </a:r>
            <a:endParaRPr lang="en-US" altLang="en-US" sz="2100">
              <a:latin typeface="Antique Olive" pitchFamily="34" charset="0"/>
            </a:endParaRPr>
          </a:p>
          <a:p>
            <a:pPr marR="0">
              <a:lnSpc>
                <a:spcPct val="80000"/>
              </a:lnSpc>
            </a:pPr>
            <a:endParaRPr lang="en-ZA" altLang="en-US" sz="2100" b="1"/>
          </a:p>
          <a:p>
            <a:pPr marR="0">
              <a:lnSpc>
                <a:spcPct val="80000"/>
              </a:lnSpc>
            </a:pPr>
            <a:endParaRPr lang="en-ZA" altLang="en-US" sz="2100" b="1"/>
          </a:p>
          <a:p>
            <a:pPr marR="0">
              <a:lnSpc>
                <a:spcPct val="80000"/>
              </a:lnSpc>
            </a:pPr>
            <a:endParaRPr lang="en-ZA" altLang="en-US" sz="2100" b="1"/>
          </a:p>
          <a:p>
            <a:pPr marR="0">
              <a:lnSpc>
                <a:spcPct val="80000"/>
              </a:lnSpc>
            </a:pPr>
            <a:r>
              <a:rPr lang="en-ZA" altLang="en-US" sz="2100" b="1">
                <a:latin typeface="Antique Olive" pitchFamily="34" charset="0"/>
              </a:rPr>
              <a:t>8 - 12 March 2016</a:t>
            </a:r>
          </a:p>
          <a:p>
            <a:pPr marR="0">
              <a:lnSpc>
                <a:spcPct val="80000"/>
              </a:lnSpc>
            </a:pPr>
            <a:r>
              <a:rPr lang="en-US" altLang="en-US" sz="2100" b="1">
                <a:latin typeface="Antique Olive" pitchFamily="34" charset="0"/>
              </a:rPr>
              <a:t>Presented by Angella Kachipapa</a:t>
            </a:r>
          </a:p>
          <a:p>
            <a:pPr marR="0">
              <a:lnSpc>
                <a:spcPct val="80000"/>
              </a:lnSpc>
            </a:pPr>
            <a:r>
              <a:rPr lang="en-US" altLang="en-US" sz="2100" b="1">
                <a:latin typeface="Antique Olive" pitchFamily="34" charset="0"/>
              </a:rPr>
              <a:t>Economist, CFTC</a:t>
            </a:r>
          </a:p>
          <a:p>
            <a:pPr marR="0">
              <a:lnSpc>
                <a:spcPct val="80000"/>
              </a:lnSpc>
            </a:pPr>
            <a:endParaRPr lang="en-US" altLang="en-US" sz="1600" b="1"/>
          </a:p>
          <a:p>
            <a:pPr marR="0">
              <a:lnSpc>
                <a:spcPct val="80000"/>
              </a:lnSpc>
            </a:pPr>
            <a:endParaRPr lang="en-US" altLang="en-US" sz="1600" b="1"/>
          </a:p>
          <a:p>
            <a:pPr marR="0">
              <a:lnSpc>
                <a:spcPct val="80000"/>
              </a:lnSpc>
            </a:pPr>
            <a:endParaRPr lang="en-US" altLang="en-US" sz="21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304488-F75B-9BB9-B479-8ECF8AF10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05600" y="6446838"/>
            <a:ext cx="2351088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COMPETITION AND FAIR TRADING COMMISSION ● MALAWI</a:t>
            </a:r>
          </a:p>
        </p:txBody>
      </p:sp>
      <p:pic>
        <p:nvPicPr>
          <p:cNvPr id="11269" name="Picture 5">
            <a:extLst>
              <a:ext uri="{FF2B5EF4-FFF2-40B4-BE49-F238E27FC236}">
                <a16:creationId xmlns:a16="http://schemas.microsoft.com/office/drawing/2014/main" id="{23DD64EC-F5B7-B6E3-E813-79D6A4558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495300"/>
            <a:ext cx="1617662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AC79A1E-E8A3-F74F-3D0E-14743B404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Tx/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ntique Olive" pitchFamily="34" charset="0"/>
              </a:rPr>
              <a:t>After thorough investigation, the Commission ordered Illovo to reform the sugar distribution system to promote competition</a:t>
            </a:r>
          </a:p>
          <a:p>
            <a:pPr algn="just">
              <a:buClrTx/>
              <a:buFont typeface="Wingdings" panose="05000000000000000000" pitchFamily="2" charset="2"/>
              <a:buChar char="Ø"/>
              <a:defRPr/>
            </a:pPr>
            <a:endParaRPr lang="en-US" sz="2400" dirty="0">
              <a:latin typeface="Antique Olive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ntique Olive" pitchFamily="34" charset="0"/>
              </a:rPr>
              <a:t>Illovo restructured the distribution system, separating the distribution function from warehouse management. </a:t>
            </a:r>
          </a:p>
          <a:p>
            <a:pPr algn="just">
              <a:buClrTx/>
              <a:buFont typeface="Wingdings" panose="05000000000000000000" pitchFamily="2" charset="2"/>
              <a:buChar char="Ø"/>
              <a:defRPr/>
            </a:pPr>
            <a:endParaRPr lang="en-US" sz="2400" dirty="0">
              <a:latin typeface="Antique Olive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ntique Olive" pitchFamily="34" charset="0"/>
              </a:rPr>
              <a:t>Warehouse management now being done by Illovo while private transporters are contracted for primary distribution. </a:t>
            </a:r>
          </a:p>
          <a:p>
            <a:pPr algn="just">
              <a:buClrTx/>
              <a:buFont typeface="Wingdings" pitchFamily="2" charset="2"/>
              <a:buChar char="q"/>
              <a:defRPr/>
            </a:pPr>
            <a:endParaRPr lang="en-US" sz="2600" dirty="0">
              <a:latin typeface="Antique Olive" pitchFamily="34" charset="0"/>
            </a:endParaRPr>
          </a:p>
          <a:p>
            <a:pPr algn="just">
              <a:buClrTx/>
              <a:buFont typeface="Wingdings" pitchFamily="2" charset="2"/>
              <a:buChar char="q"/>
              <a:defRPr/>
            </a:pPr>
            <a:endParaRPr lang="en-US" sz="2600" dirty="0">
              <a:latin typeface="Antique Olive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sz="2600" dirty="0">
              <a:latin typeface="Antique Olive" pitchFamily="34" charset="0"/>
            </a:endParaRPr>
          </a:p>
          <a:p>
            <a:pPr>
              <a:buFont typeface="Wingdings 3" panose="05040102010807070707" pitchFamily="18" charset="2"/>
              <a:buChar char=""/>
              <a:defRPr/>
            </a:pPr>
            <a:endParaRPr lang="en-US" sz="2600" dirty="0">
              <a:latin typeface="Antique Olive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8A7CCA-189C-A27B-5772-A6E7D1444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>
                <a:latin typeface="Antique Olive"/>
              </a:rPr>
              <a:t>RESULTS OF THE INTERVENTION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>
            <a:extLst>
              <a:ext uri="{FF2B5EF4-FFF2-40B4-BE49-F238E27FC236}">
                <a16:creationId xmlns:a16="http://schemas.microsoft.com/office/drawing/2014/main" id="{846E9BBD-C985-4DC1-1215-50A1C8F8D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latin typeface="Antique Olive" pitchFamily="34" charset="0"/>
              </a:rPr>
              <a:t>Secondary distribution fully liberalized: now open to all distributors and wholesalers on equal footing, resulting in massive improvement in market efficiency</a:t>
            </a:r>
          </a:p>
          <a:p>
            <a:r>
              <a:rPr lang="en-US" altLang="en-US" sz="2400">
                <a:latin typeface="Antique Olive" pitchFamily="34" charset="0"/>
              </a:rPr>
              <a:t>Effective distribution of sugar to all territories </a:t>
            </a:r>
          </a:p>
          <a:p>
            <a:r>
              <a:rPr lang="en-US" altLang="en-US" sz="2400">
                <a:latin typeface="Antique Olive" pitchFamily="34" charset="0"/>
              </a:rPr>
              <a:t>Entry of new distributors in the secondary distribution of sugar</a:t>
            </a:r>
          </a:p>
          <a:p>
            <a:r>
              <a:rPr lang="en-US" altLang="en-US" sz="2400">
                <a:latin typeface="Antique Olive" pitchFamily="34" charset="0"/>
              </a:rPr>
              <a:t>The net effect – sugar distribution monopoly busted leading to market efficiency and increased availability of sugar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AA195E-46A4-8835-6ED2-8373A6F99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>
                <a:latin typeface="Antique Olive"/>
              </a:rPr>
              <a:t>RESULTS OF THE INTERVENTION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BA2F69C-7407-EB73-1BD7-E58815ABA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5257800"/>
          </a:xfrm>
        </p:spPr>
        <p:txBody>
          <a:bodyPr/>
          <a:lstStyle/>
          <a:p>
            <a:pPr marL="623887" indent="-514350" algn="just">
              <a:buClrTx/>
              <a:buFont typeface="Wingdings 3" panose="05040102010807070707" pitchFamily="18" charset="2"/>
              <a:buChar char=""/>
              <a:defRPr/>
            </a:pPr>
            <a:r>
              <a:rPr lang="en-US" sz="2400" dirty="0">
                <a:latin typeface="Antique Olive" pitchFamily="34" charset="0"/>
              </a:rPr>
              <a:t>Most markets are not run on perfect competition principles </a:t>
            </a:r>
          </a:p>
          <a:p>
            <a:pPr marL="109537" indent="0" algn="just">
              <a:buClrTx/>
              <a:buFont typeface="Wingdings 3" panose="05040102010807070707" pitchFamily="18" charset="2"/>
              <a:buNone/>
              <a:defRPr/>
            </a:pPr>
            <a:endParaRPr lang="en-US" sz="2400" dirty="0">
              <a:latin typeface="Antique Olive" pitchFamily="34" charset="0"/>
            </a:endParaRPr>
          </a:p>
          <a:p>
            <a:pPr marL="623887" indent="-514350" algn="just">
              <a:buClrTx/>
              <a:buFont typeface="Wingdings 3" panose="05040102010807070707" pitchFamily="18" charset="2"/>
              <a:buChar char=""/>
              <a:defRPr/>
            </a:pPr>
            <a:r>
              <a:rPr lang="en-US" sz="2400" dirty="0">
                <a:latin typeface="Antique Olive" pitchFamily="34" charset="0"/>
              </a:rPr>
              <a:t>There is need for regular market assessment and monitoring exercises to check anti-competitive developments</a:t>
            </a:r>
          </a:p>
          <a:p>
            <a:pPr marL="109537" indent="0" algn="just">
              <a:buClrTx/>
              <a:buFont typeface="Wingdings 3" panose="05040102010807070707" pitchFamily="18" charset="2"/>
              <a:buNone/>
              <a:defRPr/>
            </a:pPr>
            <a:endParaRPr lang="en-US" sz="2400" dirty="0">
              <a:latin typeface="Antique Olive" pitchFamily="34" charset="0"/>
            </a:endParaRPr>
          </a:p>
          <a:p>
            <a:pPr marL="623887" indent="-514350" algn="just">
              <a:buClrTx/>
              <a:buFont typeface="Wingdings 3" panose="05040102010807070707" pitchFamily="18" charset="2"/>
              <a:buChar char=""/>
              <a:defRPr/>
            </a:pPr>
            <a:r>
              <a:rPr lang="en-US" sz="2400" dirty="0">
                <a:latin typeface="Antique Olive" pitchFamily="34" charset="0"/>
              </a:rPr>
              <a:t>Need for increased competition advocacy to create awareness to businesses and consumers alike</a:t>
            </a:r>
          </a:p>
          <a:p>
            <a:pPr marL="623887" indent="-514350" algn="just">
              <a:buClrTx/>
              <a:buFont typeface="Wingdings 3" panose="05040102010807070707" pitchFamily="18" charset="2"/>
              <a:buChar char=""/>
              <a:defRPr/>
            </a:pPr>
            <a:endParaRPr lang="en-US" sz="2600" dirty="0">
              <a:latin typeface="Antique Olive" pitchFamily="34" charset="0"/>
            </a:endParaRPr>
          </a:p>
          <a:p>
            <a:pPr>
              <a:buFont typeface="Wingdings 3" panose="05040102010807070707" pitchFamily="18" charset="2"/>
              <a:buChar char=""/>
              <a:defRPr/>
            </a:pPr>
            <a:endParaRPr lang="en-US" sz="2600" dirty="0">
              <a:latin typeface="Antique Olive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463250A-2FF6-C151-3281-472C43B1D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274638"/>
            <a:ext cx="6934200" cy="1143000"/>
          </a:xfrm>
        </p:spPr>
        <p:txBody>
          <a:bodyPr/>
          <a:lstStyle/>
          <a:p>
            <a:pPr algn="ctr">
              <a:defRPr/>
            </a:pPr>
            <a:r>
              <a:rPr lang="en-US" sz="4000" dirty="0">
                <a:latin typeface="Antique Olive"/>
                <a:cs typeface="Aharoni" pitchFamily="2" charset="-79"/>
              </a:rPr>
              <a:t>LESSONS LEARNT</a:t>
            </a:r>
            <a:endParaRPr lang="en-US" sz="4000" dirty="0">
              <a:latin typeface="Antique Oliv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>
            <a:extLst>
              <a:ext uri="{FF2B5EF4-FFF2-40B4-BE49-F238E27FC236}">
                <a16:creationId xmlns:a16="http://schemas.microsoft.com/office/drawing/2014/main" id="{47E12FEE-F510-BDFF-7A33-BBE7C492B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 3" panose="05040102010807070707" pitchFamily="18" charset="2"/>
              <a:buChar char=""/>
              <a:defRPr/>
            </a:pPr>
            <a:r>
              <a:rPr lang="en-US" altLang="en-US" sz="2400" dirty="0">
                <a:latin typeface="Antique Olive"/>
              </a:rPr>
              <a:t>The case facilitated promotion of competition principles and guaranteed market efficiency in a monopolistic industry. </a:t>
            </a:r>
          </a:p>
          <a:p>
            <a:pPr marL="109537" indent="0" algn="just">
              <a:buFont typeface="Wingdings 3" panose="05040102010807070707" pitchFamily="18" charset="2"/>
              <a:buNone/>
              <a:defRPr/>
            </a:pPr>
            <a:endParaRPr lang="en-US" altLang="en-US" sz="2400" dirty="0">
              <a:latin typeface="Antique Olive"/>
            </a:endParaRPr>
          </a:p>
          <a:p>
            <a:pPr algn="just">
              <a:buFont typeface="Wingdings 3" panose="05040102010807070707" pitchFamily="18" charset="2"/>
              <a:buChar char=""/>
              <a:defRPr/>
            </a:pPr>
            <a:r>
              <a:rPr lang="en-US" altLang="en-US" sz="2400" dirty="0">
                <a:latin typeface="Antique Olive"/>
              </a:rPr>
              <a:t>The Commission was also able to raise awareness of competition law </a:t>
            </a:r>
          </a:p>
          <a:p>
            <a:pPr algn="just">
              <a:buFont typeface="Wingdings 3" panose="05040102010807070707" pitchFamily="18" charset="2"/>
              <a:buChar char=""/>
              <a:defRPr/>
            </a:pPr>
            <a:endParaRPr lang="en-US" altLang="en-US" sz="2400" dirty="0">
              <a:latin typeface="Antique Olive"/>
            </a:endParaRPr>
          </a:p>
          <a:p>
            <a:pPr algn="just">
              <a:buFont typeface="Wingdings 3" panose="05040102010807070707" pitchFamily="18" charset="2"/>
              <a:buChar char=""/>
              <a:defRPr/>
            </a:pPr>
            <a:r>
              <a:rPr lang="en-US" altLang="en-US" sz="2400" dirty="0">
                <a:latin typeface="Antique Olive"/>
              </a:rPr>
              <a:t>The advocacy initiative earned the Commission a World Bank recognition in the 2014 ICN-World Bank Advocacy Contest.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CA8F02A-36FA-F130-8C42-E47AFC69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tique Olive"/>
              </a:rPr>
              <a:t>CONCLUSION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1">
            <a:extLst>
              <a:ext uri="{FF2B5EF4-FFF2-40B4-BE49-F238E27FC236}">
                <a16:creationId xmlns:a16="http://schemas.microsoft.com/office/drawing/2014/main" id="{F9BDA31E-F6BD-BC07-E40D-3D0C356EB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28600"/>
            <a:ext cx="8229600" cy="5562600"/>
          </a:xfrm>
        </p:spPr>
        <p:txBody>
          <a:bodyPr/>
          <a:lstStyle/>
          <a:p>
            <a:pPr marL="109538" indent="0" algn="ctr" eaLnBrk="1" hangingPunct="1">
              <a:buFont typeface="Wingdings 3" pitchFamily="2" charset="77"/>
              <a:buNone/>
            </a:pP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For more information, contact</a:t>
            </a:r>
          </a:p>
          <a:p>
            <a:pPr marL="109538" indent="0" algn="ctr" eaLnBrk="1" hangingPunct="1">
              <a:buFont typeface="Wingdings 3" pitchFamily="2" charset="77"/>
              <a:buNone/>
            </a:pPr>
            <a:endParaRPr lang="en-US" altLang="en-US" sz="2000">
              <a:latin typeface="Antique Olive" pitchFamily="34" charset="0"/>
              <a:cs typeface="Aharoni" panose="02010803020104030203" pitchFamily="2" charset="-79"/>
            </a:endParaRPr>
          </a:p>
          <a:p>
            <a:pPr marL="109538" indent="0" algn="ctr" eaLnBrk="1" hangingPunct="1">
              <a:buFont typeface="Wingdings 3" pitchFamily="2" charset="77"/>
              <a:buNone/>
            </a:pP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The Executive Director</a:t>
            </a:r>
          </a:p>
          <a:p>
            <a:pPr marL="109538" indent="0" algn="ctr" eaLnBrk="1" hangingPunct="1">
              <a:buFont typeface="Wingdings 3" pitchFamily="2" charset="77"/>
              <a:buNone/>
            </a:pP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Competition and Fair Trading Commission</a:t>
            </a:r>
          </a:p>
          <a:p>
            <a:pPr marL="109538" indent="0" algn="ctr" eaLnBrk="1" hangingPunct="1">
              <a:buFont typeface="Wingdings 3" pitchFamily="2" charset="77"/>
              <a:buNone/>
            </a:pP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Off Mandala Road, </a:t>
            </a:r>
          </a:p>
          <a:p>
            <a:pPr marL="109538" indent="0" algn="ctr" eaLnBrk="1" hangingPunct="1">
              <a:buFont typeface="Wingdings 3" pitchFamily="2" charset="77"/>
              <a:buNone/>
            </a:pP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1</a:t>
            </a:r>
            <a:r>
              <a:rPr lang="en-US" altLang="en-US" sz="2000" baseline="30000">
                <a:latin typeface="Antique Olive" pitchFamily="34" charset="0"/>
                <a:cs typeface="Aharoni" panose="02010803020104030203" pitchFamily="2" charset="-79"/>
              </a:rPr>
              <a:t>st</a:t>
            </a: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 Floor Mpikisano House</a:t>
            </a:r>
          </a:p>
          <a:p>
            <a:pPr marL="109538" indent="0" algn="ctr" eaLnBrk="1" hangingPunct="1">
              <a:buFont typeface="Wingdings 3" pitchFamily="2" charset="77"/>
              <a:buNone/>
            </a:pP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Private Bag 332</a:t>
            </a:r>
          </a:p>
          <a:p>
            <a:pPr marL="109538" indent="0" algn="ctr" eaLnBrk="1" hangingPunct="1">
              <a:buFont typeface="Wingdings 3" pitchFamily="2" charset="77"/>
              <a:buNone/>
            </a:pP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Lilongwe </a:t>
            </a:r>
          </a:p>
          <a:p>
            <a:pPr marL="109538" indent="0" algn="ctr" eaLnBrk="1" hangingPunct="1">
              <a:buFont typeface="Wingdings 3" pitchFamily="2" charset="77"/>
              <a:buNone/>
            </a:pP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Malawi</a:t>
            </a:r>
          </a:p>
          <a:p>
            <a:pPr marL="109538" indent="0" algn="ctr" eaLnBrk="1" hangingPunct="1">
              <a:buFont typeface="Wingdings 3" pitchFamily="2" charset="77"/>
              <a:buNone/>
            </a:pPr>
            <a:endParaRPr lang="en-US" altLang="en-US" sz="2000">
              <a:latin typeface="Antique Olive" pitchFamily="34" charset="0"/>
              <a:cs typeface="Aharoni" panose="02010803020104030203" pitchFamily="2" charset="-79"/>
            </a:endParaRPr>
          </a:p>
          <a:p>
            <a:pPr marL="109538" indent="0" algn="ctr" eaLnBrk="1" hangingPunct="1">
              <a:buFont typeface="Wingdings 3" pitchFamily="2" charset="77"/>
              <a:buNone/>
            </a:pP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Tel: +265 1 759506/7</a:t>
            </a:r>
          </a:p>
          <a:p>
            <a:pPr marL="109538" indent="0" algn="ctr" eaLnBrk="1" hangingPunct="1">
              <a:buFont typeface="Wingdings 3" pitchFamily="2" charset="77"/>
              <a:buNone/>
            </a:pP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Fax: +265 1 759522</a:t>
            </a:r>
          </a:p>
          <a:p>
            <a:pPr marL="109538" indent="0" algn="ctr" eaLnBrk="1" hangingPunct="1">
              <a:buFont typeface="Wingdings 3" pitchFamily="2" charset="77"/>
              <a:buNone/>
            </a:pPr>
            <a:endParaRPr lang="en-US" altLang="en-US" sz="2000">
              <a:latin typeface="Antique Olive" pitchFamily="34" charset="0"/>
              <a:cs typeface="Aharoni" panose="02010803020104030203" pitchFamily="2" charset="-79"/>
            </a:endParaRPr>
          </a:p>
          <a:p>
            <a:pPr marL="109538" indent="0" algn="ctr" eaLnBrk="1" hangingPunct="1">
              <a:buFont typeface="Wingdings 3" pitchFamily="2" charset="77"/>
              <a:buNone/>
            </a:pP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Email: </a:t>
            </a: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  <a:hlinkClick r:id="rId2"/>
              </a:rPr>
              <a:t>competitioncommission@cftc.mw</a:t>
            </a: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</a:rPr>
              <a:t> / </a:t>
            </a:r>
            <a:r>
              <a:rPr lang="en-US" altLang="en-US" sz="2000">
                <a:latin typeface="Antique Olive" pitchFamily="34" charset="0"/>
                <a:cs typeface="Aharoni" panose="02010803020104030203" pitchFamily="2" charset="-79"/>
                <a:hlinkClick r:id="rId3"/>
              </a:rPr>
              <a:t>consumer@cftc.mw</a:t>
            </a:r>
            <a:endParaRPr lang="en-US" altLang="en-US" sz="2000">
              <a:latin typeface="Antique Olive" pitchFamily="34" charset="0"/>
              <a:cs typeface="Aharoni" panose="02010803020104030203" pitchFamily="2" charset="-79"/>
            </a:endParaRPr>
          </a:p>
          <a:p>
            <a:pPr marL="109538" indent="0" algn="ctr" eaLnBrk="1" hangingPunct="1">
              <a:buFont typeface="Wingdings 3" pitchFamily="2" charset="77"/>
              <a:buNone/>
            </a:pPr>
            <a:r>
              <a:rPr lang="en-US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Website: </a:t>
            </a:r>
            <a:r>
              <a:rPr lang="en-US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www.cftc.mw</a:t>
            </a:r>
            <a:r>
              <a:rPr lang="en-US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facebook; twitter:(@cftcmalawi)</a:t>
            </a:r>
            <a:endParaRPr lang="en-US" altLang="en-US" sz="2000">
              <a:latin typeface="Antique Olive" pitchFamily="34" charset="0"/>
              <a:cs typeface="Aharoni" panose="02010803020104030203" pitchFamily="2" charset="-79"/>
            </a:endParaRPr>
          </a:p>
          <a:p>
            <a:pPr marL="109538" indent="0" algn="ctr" eaLnBrk="1" hangingPunct="1">
              <a:buFont typeface="Wingdings 3" pitchFamily="2" charset="77"/>
              <a:buNone/>
            </a:pPr>
            <a:endParaRPr lang="en-US" altLang="en-US" sz="2000">
              <a:latin typeface="Antique Olive" pitchFamily="34" charset="0"/>
              <a:cs typeface="Aharoni" panose="02010803020104030203" pitchFamily="2" charset="-79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>
            <a:extLst>
              <a:ext uri="{FF2B5EF4-FFF2-40B4-BE49-F238E27FC236}">
                <a16:creationId xmlns:a16="http://schemas.microsoft.com/office/drawing/2014/main" id="{1778E095-2854-583A-CA66-81B4E4597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133600"/>
            <a:ext cx="52578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514350">
              <a:defRPr>
                <a:solidFill>
                  <a:schemeClr val="tx1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>
                <a:solidFill>
                  <a:srgbClr val="000000"/>
                </a:solidFill>
                <a:latin typeface="Antique Olive" pitchFamily="34" charset="0"/>
              </a:rPr>
              <a:t>THANK YOU !!</a:t>
            </a:r>
          </a:p>
          <a:p>
            <a:pPr algn="ctr" eaLnBrk="1" hangingPunct="1"/>
            <a:endParaRPr lang="en-US" altLang="en-US" sz="3600" b="1">
              <a:solidFill>
                <a:srgbClr val="000000"/>
              </a:solidFill>
              <a:latin typeface="Antique Olive" pitchFamily="34" charset="0"/>
            </a:endParaRPr>
          </a:p>
          <a:p>
            <a:pPr algn="ctr" eaLnBrk="1" hangingPunct="1"/>
            <a:r>
              <a:rPr lang="en-US" altLang="en-US" sz="3600" b="1">
                <a:solidFill>
                  <a:srgbClr val="000000"/>
                </a:solidFill>
                <a:latin typeface="Antique Olive" pitchFamily="34" charset="0"/>
              </a:rPr>
              <a:t>ZIKOMO KWAMBIRI !!</a:t>
            </a:r>
            <a:endParaRPr lang="en-US" altLang="en-US" sz="36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>
            <a:extLst>
              <a:ext uri="{FF2B5EF4-FFF2-40B4-BE49-F238E27FC236}">
                <a16:creationId xmlns:a16="http://schemas.microsoft.com/office/drawing/2014/main" id="{63CC068F-529D-2D8E-0B51-539E1A1CD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/>
          <a:lstStyle/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Introduction </a:t>
            </a:r>
          </a:p>
          <a:p>
            <a:pPr marL="623888" indent="-514350" eaLnBrk="1" hangingPunct="1">
              <a:buClrTx/>
            </a:pPr>
            <a:endParaRPr lang="en-US" altLang="en-US" sz="2400">
              <a:latin typeface="Antique Olive" pitchFamily="34" charset="0"/>
            </a:endParaRPr>
          </a:p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Competition Concerns</a:t>
            </a:r>
          </a:p>
          <a:p>
            <a:pPr marL="623888" indent="-514350" eaLnBrk="1" hangingPunct="1">
              <a:buClrTx/>
            </a:pPr>
            <a:endParaRPr lang="en-US" altLang="en-US" sz="2400">
              <a:latin typeface="Antique Olive" pitchFamily="34" charset="0"/>
            </a:endParaRPr>
          </a:p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Investigations and Advocacy interventions undertaken</a:t>
            </a:r>
          </a:p>
          <a:p>
            <a:pPr marL="623888" indent="-514350" eaLnBrk="1" hangingPunct="1">
              <a:buClrTx/>
            </a:pPr>
            <a:endParaRPr lang="en-US" altLang="en-US" sz="2400">
              <a:latin typeface="Antique Olive" pitchFamily="34" charset="0"/>
            </a:endParaRPr>
          </a:p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Results/Effects on the Market</a:t>
            </a:r>
          </a:p>
          <a:p>
            <a:pPr marL="623888" indent="-514350" eaLnBrk="1" hangingPunct="1">
              <a:buClrTx/>
            </a:pPr>
            <a:endParaRPr lang="en-US" altLang="en-US" sz="2400">
              <a:latin typeface="Antique Olive" pitchFamily="34" charset="0"/>
            </a:endParaRPr>
          </a:p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Lessons Learnt</a:t>
            </a:r>
          </a:p>
          <a:p>
            <a:pPr marL="623888" indent="-514350" eaLnBrk="1" hangingPunct="1">
              <a:buClrTx/>
            </a:pPr>
            <a:endParaRPr lang="en-US" altLang="en-US" sz="2400">
              <a:latin typeface="Antique Olive" pitchFamily="34" charset="0"/>
            </a:endParaRPr>
          </a:p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Conclusion</a:t>
            </a:r>
            <a:endParaRPr lang="en-US" altLang="en-US" sz="2800">
              <a:latin typeface="Antique Olive" pitchFamily="34" charset="0"/>
            </a:endParaRPr>
          </a:p>
          <a:p>
            <a:pPr marL="623888" indent="-514350" eaLnBrk="1" hangingPunct="1">
              <a:buClrTx/>
              <a:buFont typeface="Lucida Sans Unicode" panose="020B0602030504020204" pitchFamily="34" charset="0"/>
              <a:buAutoNum type="arabicPeriod"/>
            </a:pPr>
            <a:endParaRPr lang="en-US" altLang="en-US" sz="3200">
              <a:latin typeface="Antique Olive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29EF8E-AC54-38BA-5798-5727D9093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58170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tx1"/>
                </a:solidFill>
                <a:latin typeface="Antique Olive"/>
                <a:cs typeface="Aharoni" pitchFamily="2" charset="-79"/>
              </a:rPr>
              <a:t>PRESENTATION OUTLINE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>
            <a:extLst>
              <a:ext uri="{FF2B5EF4-FFF2-40B4-BE49-F238E27FC236}">
                <a16:creationId xmlns:a16="http://schemas.microsoft.com/office/drawing/2014/main" id="{1CC75D9D-06E5-E88E-2E9C-89DF48F84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/>
          <a:lstStyle/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Sugar is an essential food commodity for domestic household needs  </a:t>
            </a:r>
          </a:p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Identified as one of priority export commodities in the National Export Strategy</a:t>
            </a:r>
          </a:p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Sugar is the second largest foreign exchange earner after tobacco</a:t>
            </a:r>
          </a:p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It contributes substantially to Malawi’s national output</a:t>
            </a:r>
          </a:p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Promoting competition in this market increases economic efficiency and guarantees  substantial benefits to the Malawi economy.</a:t>
            </a:r>
            <a:r>
              <a:rPr lang="en-US" altLang="en-US" sz="2600">
                <a:latin typeface="Antique Olive" pitchFamily="34" charset="0"/>
              </a:rPr>
              <a:t> </a:t>
            </a:r>
          </a:p>
          <a:p>
            <a:pPr marL="623888" indent="-514350" eaLnBrk="1" hangingPunct="1">
              <a:buClrTx/>
            </a:pPr>
            <a:endParaRPr lang="en-US" altLang="en-US" sz="2600">
              <a:latin typeface="Antique Olive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50EAF9-48CE-875F-7A16-92D10EF9F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4638"/>
            <a:ext cx="8077200" cy="94456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tx1"/>
                </a:solidFill>
                <a:latin typeface="Antique Olive"/>
                <a:cs typeface="Aharoni" pitchFamily="2" charset="-79"/>
              </a:rPr>
              <a:t>INTRODUCTION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>
            <a:extLst>
              <a:ext uri="{FF2B5EF4-FFF2-40B4-BE49-F238E27FC236}">
                <a16:creationId xmlns:a16="http://schemas.microsoft.com/office/drawing/2014/main" id="{78F53664-A71B-62E9-0420-5350FCB16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ILLOVO is the sole producer of sugar, serving a population of 16m people</a:t>
            </a:r>
          </a:p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The Government imposed restrictions on sugar importation into Malawi.</a:t>
            </a:r>
          </a:p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The net effect is that Illovo has monopoly powers in the market.</a:t>
            </a:r>
          </a:p>
          <a:p>
            <a:pPr marL="623888" indent="-514350" eaLnBrk="1" hangingPunct="1">
              <a:buClrTx/>
            </a:pPr>
            <a:r>
              <a:rPr lang="en-US" altLang="en-US" sz="2400">
                <a:latin typeface="Antique Olive" pitchFamily="34" charset="0"/>
              </a:rPr>
              <a:t>Unavoidably, the CFTC kept the sugar industry under surveillance to ensure there is no abuse of dominance in the supply chain. </a:t>
            </a:r>
          </a:p>
          <a:p>
            <a:pPr marL="623888" indent="-514350" eaLnBrk="1" hangingPunct="1">
              <a:buClrTx/>
            </a:pPr>
            <a:endParaRPr lang="en-US" altLang="en-US" sz="2600">
              <a:latin typeface="Antique Olive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432509-CA5B-4F81-2BE1-6B7312707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algn="ctr">
              <a:defRPr/>
            </a:pPr>
            <a:r>
              <a:rPr lang="en-US" sz="4000" dirty="0">
                <a:solidFill>
                  <a:prstClr val="black"/>
                </a:solidFill>
                <a:latin typeface="Antique Olive"/>
                <a:cs typeface="Aharoni" pitchFamily="2" charset="-79"/>
              </a:rPr>
              <a:t>INTRODUCTION </a:t>
            </a:r>
            <a:endParaRPr lang="en-US" sz="4000" dirty="0">
              <a:latin typeface="Antique Oliv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>
            <a:extLst>
              <a:ext uri="{FF2B5EF4-FFF2-40B4-BE49-F238E27FC236}">
                <a16:creationId xmlns:a16="http://schemas.microsoft.com/office/drawing/2014/main" id="{768E4A5B-90F3-F526-0C50-66F0C7366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latin typeface="Antique Olive" pitchFamily="34" charset="0"/>
              </a:rPr>
              <a:t>Investigations (July 2012 and October 2013) revealed that Illovo engaged private companies to undertake primary distribution of sugar and manage Illovo Warehouses.</a:t>
            </a:r>
          </a:p>
          <a:p>
            <a:r>
              <a:rPr lang="en-US" altLang="en-US" sz="2400">
                <a:latin typeface="Antique Olive" pitchFamily="34" charset="0"/>
              </a:rPr>
              <a:t>One of the private companies engaged under the Warehouse Management System was Simama General Dealers.</a:t>
            </a:r>
          </a:p>
          <a:p>
            <a:r>
              <a:rPr lang="en-US" altLang="en-US" sz="2400">
                <a:latin typeface="Antique Olive" pitchFamily="34" charset="0"/>
              </a:rPr>
              <a:t>Simama was responsible for managing distribution and warehouses in Northern Malawi with a population of about 3m.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973B9E-6EAE-D554-DC2E-EEA169B1D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/>
          <a:lstStyle/>
          <a:p>
            <a:pPr algn="ctr">
              <a:defRPr/>
            </a:pPr>
            <a:r>
              <a:rPr lang="en-US" sz="4000" dirty="0">
                <a:latin typeface="Antique Olive"/>
              </a:rPr>
              <a:t>COMPETITION CONCERNS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>
            <a:extLst>
              <a:ext uri="{FF2B5EF4-FFF2-40B4-BE49-F238E27FC236}">
                <a16:creationId xmlns:a16="http://schemas.microsoft.com/office/drawing/2014/main" id="{72CBDBD4-A897-C352-F5A0-2DE73F01D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81138"/>
            <a:ext cx="8534400" cy="4525962"/>
          </a:xfrm>
        </p:spPr>
        <p:txBody>
          <a:bodyPr/>
          <a:lstStyle/>
          <a:p>
            <a:r>
              <a:rPr lang="en-US" altLang="en-US" sz="2600">
                <a:latin typeface="Antique Olive" pitchFamily="34" charset="0"/>
              </a:rPr>
              <a:t>Apart from managing Illovo’s warehouses, Simama was engaged in downstream distribution of sugar.</a:t>
            </a:r>
          </a:p>
          <a:p>
            <a:r>
              <a:rPr lang="en-US" altLang="en-US" sz="2600">
                <a:latin typeface="Antique Olive" pitchFamily="34" charset="0"/>
              </a:rPr>
              <a:t>This combination meant that Simama enjoyed </a:t>
            </a:r>
            <a:r>
              <a:rPr lang="en-GB" altLang="en-US" sz="2600" i="1">
                <a:latin typeface="Antique Olive" pitchFamily="34" charset="0"/>
              </a:rPr>
              <a:t>de facto</a:t>
            </a:r>
            <a:r>
              <a:rPr lang="en-GB" altLang="en-US" sz="2600">
                <a:latin typeface="Antique Olive" pitchFamily="34" charset="0"/>
              </a:rPr>
              <a:t> monopoly powers. </a:t>
            </a:r>
          </a:p>
          <a:p>
            <a:r>
              <a:rPr lang="en-GB" altLang="en-US" sz="2600">
                <a:latin typeface="Antique Olive" pitchFamily="34" charset="0"/>
              </a:rPr>
              <a:t>Simama used this market power to restrict sugar access by other secondary distributors downstream; </a:t>
            </a:r>
          </a:p>
          <a:p>
            <a:r>
              <a:rPr lang="en-GB" altLang="en-US" sz="2600">
                <a:latin typeface="Antique Olive" pitchFamily="34" charset="0"/>
              </a:rPr>
              <a:t>This resulted in artificial sugar shortages and;</a:t>
            </a:r>
          </a:p>
          <a:p>
            <a:r>
              <a:rPr lang="en-US" altLang="en-US" sz="2600">
                <a:latin typeface="Antique Olive" pitchFamily="34" charset="0"/>
              </a:rPr>
              <a:t>Increased costs associated with acquiring sugar.</a:t>
            </a:r>
          </a:p>
          <a:p>
            <a:endParaRPr lang="en-GB" altLang="en-US" sz="2600">
              <a:latin typeface="Antique Olive" pitchFamily="34" charset="0"/>
            </a:endParaRPr>
          </a:p>
          <a:p>
            <a:endParaRPr lang="en-GB" altLang="en-US" sz="2600">
              <a:latin typeface="Antique Olive" pitchFamily="34" charset="0"/>
            </a:endParaRPr>
          </a:p>
          <a:p>
            <a:endParaRPr lang="en-US" altLang="en-US" sz="2600">
              <a:latin typeface="Antique Olive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F44F97D-A425-40BA-5ECC-719C8FB29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>
              <a:defRPr/>
            </a:pPr>
            <a:r>
              <a:rPr lang="en-US" sz="4000" dirty="0">
                <a:latin typeface="Antique Olive"/>
              </a:rPr>
              <a:t>COMPETITION CONCERNS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862874-B01C-2431-BFF0-5E4109EF3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263" y="1828800"/>
            <a:ext cx="8593137" cy="4800600"/>
          </a:xfrm>
        </p:spPr>
        <p:txBody>
          <a:bodyPr>
            <a:normAutofit/>
          </a:bodyPr>
          <a:lstStyle/>
          <a:p>
            <a:pPr marL="109537" indent="0">
              <a:buFont typeface="Wingdings 3" panose="05040102010807070707" pitchFamily="18" charset="2"/>
              <a:buNone/>
              <a:defRPr/>
            </a:pPr>
            <a:r>
              <a:rPr lang="en-US" sz="2400" dirty="0">
                <a:latin typeface="Antique Olive"/>
              </a:rPr>
              <a:t>The intervention was implemented for the following reasons:</a:t>
            </a:r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en-US" sz="2400" dirty="0">
              <a:latin typeface="Antique Olive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ntique Olive"/>
              </a:rPr>
              <a:t>Ensure adequate supply and accessibility of sugar;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ntique Olive"/>
              </a:rPr>
              <a:t>Promote competition to allow effective entry into the sugar distribution market;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ntique Olive"/>
              </a:rPr>
              <a:t>Increase efficiency and effectiveness in the relevant market.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ntique Olive"/>
              </a:rPr>
              <a:t>Increase awareness and uptake of competition principles by the Ministry of the Ministry and Trade and other public institutions plus all the stakeholders in the sugar industry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9B9826-1F75-9F7B-1AD2-56222960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457201"/>
            <a:ext cx="8305800" cy="1066799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effectLst/>
                <a:latin typeface="Antique Olive"/>
                <a:cs typeface="Aharoni" pitchFamily="2" charset="-79"/>
              </a:rPr>
              <a:t>OBJECTIVES OF THE INTERVENTIONS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>
            <a:extLst>
              <a:ext uri="{FF2B5EF4-FFF2-40B4-BE49-F238E27FC236}">
                <a16:creationId xmlns:a16="http://schemas.microsoft.com/office/drawing/2014/main" id="{1581C51C-608D-FCB9-E1B1-E3637CF34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anose="05040102010807070707" pitchFamily="18" charset="2"/>
              <a:buChar char=""/>
              <a:defRPr/>
            </a:pPr>
            <a:r>
              <a:rPr lang="en-US" altLang="en-US" sz="2400" dirty="0">
                <a:latin typeface="Antique Olive" pitchFamily="34" charset="0"/>
              </a:rPr>
              <a:t>The Commission brought a case against both Illovo and </a:t>
            </a:r>
            <a:r>
              <a:rPr lang="en-US" altLang="en-US" sz="2400" dirty="0" err="1">
                <a:latin typeface="Antique Olive" pitchFamily="34" charset="0"/>
              </a:rPr>
              <a:t>Simama</a:t>
            </a:r>
            <a:endParaRPr lang="en-US" altLang="en-US" sz="2400" dirty="0">
              <a:latin typeface="Antique Olive" pitchFamily="34" charset="0"/>
            </a:endParaRPr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en-US" altLang="en-US" sz="2400" dirty="0">
              <a:latin typeface="Antique Olive" pitchFamily="34" charset="0"/>
            </a:endParaRPr>
          </a:p>
          <a:p>
            <a:pPr>
              <a:buFont typeface="Wingdings 3" panose="05040102010807070707" pitchFamily="18" charset="2"/>
              <a:buChar char=""/>
              <a:defRPr/>
            </a:pPr>
            <a:r>
              <a:rPr lang="en-US" altLang="en-US" sz="2400" dirty="0">
                <a:latin typeface="Antique Olive" pitchFamily="34" charset="0"/>
              </a:rPr>
              <a:t>During investigations, face-to-face interviews and meetings held with key players in the industry, notably Ministry of Industry and Trade, business community, Illovo officials, consumers </a:t>
            </a:r>
            <a:r>
              <a:rPr lang="en-US" altLang="en-US" sz="2400" dirty="0" err="1">
                <a:latin typeface="Antique Olive" pitchFamily="34" charset="0"/>
              </a:rPr>
              <a:t>etc</a:t>
            </a:r>
            <a:endParaRPr lang="en-US" altLang="en-US" sz="2400" dirty="0">
              <a:latin typeface="Antique Olive" pitchFamily="34" charset="0"/>
            </a:endParaRPr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en-US" altLang="en-US" sz="2400" dirty="0">
              <a:latin typeface="Antique Olive" pitchFamily="34" charset="0"/>
            </a:endParaRPr>
          </a:p>
          <a:p>
            <a:pPr>
              <a:buFont typeface="Wingdings 3" panose="05040102010807070707" pitchFamily="18" charset="2"/>
              <a:buChar char=""/>
              <a:defRPr/>
            </a:pPr>
            <a:r>
              <a:rPr lang="en-US" altLang="en-US" sz="2400" dirty="0">
                <a:latin typeface="Antique Olive" pitchFamily="34" charset="0"/>
              </a:rPr>
              <a:t>The key message was that competition in the industry will ensure efficiency in the supply chain of sugar.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B5DD31-D4DA-1A49-9CF2-298D6EF05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>
                <a:latin typeface="Antique Olive"/>
              </a:rPr>
              <a:t>ADVOCACY INTERVENTIONS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>
            <a:extLst>
              <a:ext uri="{FF2B5EF4-FFF2-40B4-BE49-F238E27FC236}">
                <a16:creationId xmlns:a16="http://schemas.microsoft.com/office/drawing/2014/main" id="{20A8BFA5-B0F4-4E7E-3001-9D1D25B8C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latin typeface="Antique Olive" pitchFamily="34" charset="0"/>
              </a:rPr>
              <a:t>From its investigations, the Commission established that Simama had violated the Competition and Fair Trading Act</a:t>
            </a:r>
          </a:p>
          <a:p>
            <a:r>
              <a:rPr lang="en-US" altLang="en-US" sz="2400">
                <a:latin typeface="Antique Olive" pitchFamily="34" charset="0"/>
              </a:rPr>
              <a:t>Simama and Illovo was found to have engaged in an unauthorized exclusive dealing arrangement</a:t>
            </a:r>
          </a:p>
          <a:p>
            <a:r>
              <a:rPr lang="en-US" altLang="en-US" sz="2400">
                <a:latin typeface="Antique Olive" pitchFamily="34" charset="0"/>
              </a:rPr>
              <a:t>Further Simama had engaged in  </a:t>
            </a:r>
          </a:p>
          <a:p>
            <a:pPr lvl="1"/>
            <a:r>
              <a:rPr lang="en-US" altLang="en-US" sz="2400">
                <a:latin typeface="Antique Olive" pitchFamily="34" charset="0"/>
              </a:rPr>
              <a:t>Predatory pricing towards competitors</a:t>
            </a:r>
          </a:p>
          <a:p>
            <a:pPr lvl="1"/>
            <a:r>
              <a:rPr lang="en-US" altLang="en-US" sz="2400">
                <a:latin typeface="Antique Olive" pitchFamily="34" charset="0"/>
              </a:rPr>
              <a:t>Restrictive selling</a:t>
            </a:r>
          </a:p>
          <a:p>
            <a:pPr lvl="1"/>
            <a:r>
              <a:rPr lang="en-US" altLang="en-US" sz="2400">
                <a:latin typeface="Antique Olive" pitchFamily="34" charset="0"/>
              </a:rPr>
              <a:t>Abuse of market power</a:t>
            </a:r>
          </a:p>
          <a:p>
            <a:pPr lvl="1"/>
            <a:r>
              <a:rPr lang="en-US" altLang="en-US" sz="2400">
                <a:latin typeface="Antique Olive" pitchFamily="34" charset="0"/>
              </a:rPr>
              <a:t>Unfair trading practices towards consumers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71B6AD7-1424-7CD9-08B3-7E50C0937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>
                <a:latin typeface="Antique Olive"/>
              </a:rPr>
              <a:t>INVESTIGATIONS FINDINGS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2784</TotalTime>
  <Words>751</Words>
  <Application>Microsoft Macintosh PowerPoint</Application>
  <PresentationFormat>On-screen Show (4:3)</PresentationFormat>
  <Paragraphs>111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Lucida Sans Unicode</vt:lpstr>
      <vt:lpstr>Arial</vt:lpstr>
      <vt:lpstr>Wingdings 3</vt:lpstr>
      <vt:lpstr>Verdana</vt:lpstr>
      <vt:lpstr>Wingdings 2</vt:lpstr>
      <vt:lpstr>Calibri</vt:lpstr>
      <vt:lpstr>Antique Olive</vt:lpstr>
      <vt:lpstr>Wingdings</vt:lpstr>
      <vt:lpstr>Aharoni</vt:lpstr>
      <vt:lpstr>Concourse</vt:lpstr>
      <vt:lpstr>FIGHTING ANTICOMPETITIVE BUSINESS PRACTICES IN THE MALAWI SUGAR INDUSTRY</vt:lpstr>
      <vt:lpstr>PRESENTATION OUTLINE</vt:lpstr>
      <vt:lpstr>INTRODUCTION </vt:lpstr>
      <vt:lpstr>INTRODUCTION </vt:lpstr>
      <vt:lpstr>COMPETITION CONCERNS</vt:lpstr>
      <vt:lpstr>COMPETITION CONCERNS</vt:lpstr>
      <vt:lpstr>OBJECTIVES OF THE INTERVENTIONS</vt:lpstr>
      <vt:lpstr>ADVOCACY INTERVENTIONS</vt:lpstr>
      <vt:lpstr>INVESTIGATIONS FINDINGS</vt:lpstr>
      <vt:lpstr>RESULTS OF THE INTERVENTION </vt:lpstr>
      <vt:lpstr>RESULTS OF THE INTERVENTION </vt:lpstr>
      <vt:lpstr>LESSONS LEARNT</vt:lpstr>
      <vt:lpstr>CONCLUSION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COMPETITION AND FAIR TRADING COMMISSION  REGIONAL WORKSHOP PRACTICAL SKILLS FOR DEVELOPING RELIABLE EVIDENCE IN COMPETITION INVESTIGATION</dc:title>
  <dc:creator>BERTHA</dc:creator>
  <cp:lastModifiedBy>Kevin Reddell</cp:lastModifiedBy>
  <cp:revision>238</cp:revision>
  <cp:lastPrinted>2015-04-13T09:27:03Z</cp:lastPrinted>
  <dcterms:created xsi:type="dcterms:W3CDTF">2015-03-11T16:24:11Z</dcterms:created>
  <dcterms:modified xsi:type="dcterms:W3CDTF">2024-04-08T11:19:06Z</dcterms:modified>
</cp:coreProperties>
</file>