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 id="2147483696" r:id="rId3"/>
    <p:sldMasterId id="2147483708" r:id="rId4"/>
  </p:sldMasterIdLst>
  <p:notesMasterIdLst>
    <p:notesMasterId r:id="rId23"/>
  </p:notesMasterIdLst>
  <p:handoutMasterIdLst>
    <p:handoutMasterId r:id="rId24"/>
  </p:handoutMasterIdLst>
  <p:sldIdLst>
    <p:sldId id="266" r:id="rId5"/>
    <p:sldId id="292" r:id="rId6"/>
    <p:sldId id="293" r:id="rId7"/>
    <p:sldId id="294" r:id="rId8"/>
    <p:sldId id="297" r:id="rId9"/>
    <p:sldId id="298" r:id="rId10"/>
    <p:sldId id="299" r:id="rId11"/>
    <p:sldId id="300" r:id="rId12"/>
    <p:sldId id="275" r:id="rId13"/>
    <p:sldId id="303" r:id="rId14"/>
    <p:sldId id="311" r:id="rId15"/>
    <p:sldId id="312" r:id="rId16"/>
    <p:sldId id="306" r:id="rId17"/>
    <p:sldId id="307" r:id="rId18"/>
    <p:sldId id="308" r:id="rId19"/>
    <p:sldId id="309" r:id="rId20"/>
    <p:sldId id="291" r:id="rId21"/>
    <p:sldId id="31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17" d="100"/>
          <a:sy n="117" d="100"/>
        </p:scale>
        <p:origin x="1928"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22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D71971-DB08-492E-BCE5-41B18462DB95}" type="datetimeFigureOut">
              <a:rPr lang="en-ZW" smtClean="0"/>
              <a:pPr/>
              <a:t>8/4/2024</a:t>
            </a:fld>
            <a:endParaRPr lang="en-ZW"/>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ZW"/>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4604CD-4B89-482C-B73B-44704D238C11}" type="slidenum">
              <a:rPr lang="en-ZW" smtClean="0"/>
              <a:pPr/>
              <a:t>‹#›</a:t>
            </a:fld>
            <a:endParaRPr lang="en-ZW"/>
          </a:p>
        </p:txBody>
      </p:sp>
    </p:spTree>
    <p:extLst>
      <p:ext uri="{BB962C8B-B14F-4D97-AF65-F5344CB8AC3E}">
        <p14:creationId xmlns:p14="http://schemas.microsoft.com/office/powerpoint/2010/main" val="2147401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DE6D52-215A-4ABB-8CDA-8C1ED483962D}" type="datetimeFigureOut">
              <a:rPr lang="en-ZW" smtClean="0"/>
              <a:pPr/>
              <a:t>8/4/2024</a:t>
            </a:fld>
            <a:endParaRPr lang="en-ZW"/>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6652A-D8AD-4504-B46C-9E01FE233C5B}" type="slidenum">
              <a:rPr lang="en-ZW" smtClean="0"/>
              <a:pPr/>
              <a:t>‹#›</a:t>
            </a:fld>
            <a:endParaRPr lang="en-ZW"/>
          </a:p>
        </p:txBody>
      </p:sp>
    </p:spTree>
    <p:extLst>
      <p:ext uri="{BB962C8B-B14F-4D97-AF65-F5344CB8AC3E}">
        <p14:creationId xmlns:p14="http://schemas.microsoft.com/office/powerpoint/2010/main" val="334978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p:txBody>
          <a:bodyPr/>
          <a:lstStyle/>
          <a:p>
            <a:pPr>
              <a:buFont typeface="Times New Roman" pitchFamily="18" charset="0"/>
              <a:buNone/>
              <a:defRPr/>
            </a:pPr>
            <a:r>
              <a:rPr lang="en-US">
                <a:latin typeface="Times New Roman" pitchFamily="18" charset="0"/>
                <a:ea typeface="ＭＳ Ｐゴシック" charset="-128"/>
              </a:rPr>
              <a:t>12/14/10</a:t>
            </a:r>
          </a:p>
        </p:txBody>
      </p:sp>
      <p:sp>
        <p:nvSpPr>
          <p:cNvPr id="45059" name="Rectangle 7"/>
          <p:cNvSpPr>
            <a:spLocks noGrp="1" noChangeArrowheads="1"/>
          </p:cNvSpPr>
          <p:nvPr>
            <p:ph type="sldNum" sz="quarter" idx="5"/>
          </p:nvPr>
        </p:nvSpPr>
        <p:spPr/>
        <p:txBody>
          <a:bodyPr/>
          <a:lstStyle/>
          <a:p>
            <a:pPr>
              <a:buFont typeface="Times New Roman" pitchFamily="18" charset="0"/>
              <a:buNone/>
              <a:defRPr/>
            </a:pPr>
            <a:fld id="{E30C1A18-FDE4-43EE-85A3-160EE457FA42}" type="slidenum">
              <a:rPr lang="en-US" smtClean="0">
                <a:latin typeface="Times New Roman" pitchFamily="18" charset="0"/>
                <a:ea typeface="ＭＳ Ｐゴシック" charset="-128"/>
              </a:rPr>
              <a:pPr>
                <a:buFont typeface="Times New Roman" pitchFamily="18" charset="0"/>
                <a:buNone/>
                <a:defRPr/>
              </a:pPr>
              <a:t>9</a:t>
            </a:fld>
            <a:endParaRPr lang="en-US">
              <a:latin typeface="Times New Roman" pitchFamily="18" charset="0"/>
              <a:ea typeface="ＭＳ Ｐゴシック" charset="-128"/>
            </a:endParaRPr>
          </a:p>
        </p:txBody>
      </p:sp>
      <p:sp>
        <p:nvSpPr>
          <p:cNvPr id="66564" name="Rectangle 1"/>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6565" name="Rectangle 2"/>
          <p:cNvSpPr>
            <a:spLocks noGrp="1" noChangeArrowheads="1"/>
          </p:cNvSpPr>
          <p:nvPr>
            <p:ph type="body" idx="1"/>
          </p:nvPr>
        </p:nvSpPr>
        <p:spPr bwMode="auto">
          <a:xfrm>
            <a:off x="685800" y="4343400"/>
            <a:ext cx="5486400" cy="4200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endParaRPr lang="en-US" altLang="en-US">
              <a:latin typeface="Times New Roman" pitchFamily="18" charset="0"/>
            </a:endParaRPr>
          </a:p>
        </p:txBody>
      </p:sp>
    </p:spTree>
    <p:extLst>
      <p:ext uri="{BB962C8B-B14F-4D97-AF65-F5344CB8AC3E}">
        <p14:creationId xmlns:p14="http://schemas.microsoft.com/office/powerpoint/2010/main" val="317465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3"/>
          <p:cNvSpPr>
            <a:spLocks noGrp="1" noChangeArrowheads="1"/>
          </p:cNvSpPr>
          <p:nvPr>
            <p:ph type="dt" sz="quarter" idx="1"/>
          </p:nvPr>
        </p:nvSpPr>
        <p:spPr/>
        <p:txBody>
          <a:bodyPr/>
          <a:lstStyle/>
          <a:p>
            <a:pPr>
              <a:buFont typeface="Times New Roman" pitchFamily="18" charset="0"/>
              <a:buNone/>
              <a:defRPr/>
            </a:pPr>
            <a:r>
              <a:rPr lang="en-US">
                <a:latin typeface="Times New Roman" pitchFamily="18" charset="0"/>
                <a:ea typeface="ＭＳ Ｐゴシック" charset="-128"/>
              </a:rPr>
              <a:t>12/14/10</a:t>
            </a:r>
          </a:p>
        </p:txBody>
      </p:sp>
      <p:sp>
        <p:nvSpPr>
          <p:cNvPr id="36867" name="Rectangle 7"/>
          <p:cNvSpPr>
            <a:spLocks noGrp="1" noChangeArrowheads="1"/>
          </p:cNvSpPr>
          <p:nvPr>
            <p:ph type="sldNum" sz="quarter" idx="5"/>
          </p:nvPr>
        </p:nvSpPr>
        <p:spPr/>
        <p:txBody>
          <a:bodyPr/>
          <a:lstStyle/>
          <a:p>
            <a:pPr>
              <a:buFont typeface="Times New Roman" pitchFamily="18" charset="0"/>
              <a:buNone/>
              <a:defRPr/>
            </a:pPr>
            <a:fld id="{58608A1F-5997-40EB-A77D-60439B901801}" type="slidenum">
              <a:rPr lang="en-US" smtClean="0">
                <a:latin typeface="Times New Roman" pitchFamily="18" charset="0"/>
                <a:ea typeface="ＭＳ Ｐゴシック" charset="-128"/>
              </a:rPr>
              <a:pPr>
                <a:buFont typeface="Times New Roman" pitchFamily="18" charset="0"/>
                <a:buNone/>
                <a:defRPr/>
              </a:pPr>
              <a:t>12</a:t>
            </a:fld>
            <a:endParaRPr lang="en-US">
              <a:latin typeface="Times New Roman" pitchFamily="18" charset="0"/>
              <a:ea typeface="ＭＳ Ｐゴシック" charset="-128"/>
            </a:endParaRPr>
          </a:p>
        </p:txBody>
      </p:sp>
      <p:sp>
        <p:nvSpPr>
          <p:cNvPr id="61444" name="Rectangle 1"/>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1445" name="Rectangle 2"/>
          <p:cNvSpPr>
            <a:spLocks noGrp="1" noChangeArrowheads="1"/>
          </p:cNvSpPr>
          <p:nvPr>
            <p:ph type="body" idx="1"/>
          </p:nvPr>
        </p:nvSpPr>
        <p:spPr bwMode="auto">
          <a:xfrm>
            <a:off x="685800" y="4343400"/>
            <a:ext cx="5486400" cy="4200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endParaRPr lang="en-US" altLang="en-US">
              <a:latin typeface="Times New Roman" pitchFamily="18" charset="0"/>
            </a:endParaRPr>
          </a:p>
        </p:txBody>
      </p:sp>
    </p:spTree>
    <p:extLst>
      <p:ext uri="{BB962C8B-B14F-4D97-AF65-F5344CB8AC3E}">
        <p14:creationId xmlns:p14="http://schemas.microsoft.com/office/powerpoint/2010/main" val="302264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ED7AFEB2-B513-43C5-976C-9DDCDDC007A3}"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82898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C23CBC6C-F0F3-4CD4-A70E-F48DBE9B98C8}"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426520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85DC5B4D-552E-4489-A4A7-34BD281C9DD6}"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21696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D239FD65-E471-44AC-A672-8F241A568580}"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780362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E2DBFF2-C94C-4921-95AC-8583F34B1729}"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540803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8091AA-2557-4A40-82D7-863B19B96552}"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3629674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A9A0FDA6-6F8E-476A-A0F6-79F94955E28A}"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679534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73599E29-6177-41CE-B01F-6DE1854C3635}"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082784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0F53859F-7E81-4DAC-8405-2AF2D00FE1E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471144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5392E-86D1-4D1E-B984-6F3B53B31D1B}"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27033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557784-27E3-4AD4-A533-DAB8370E6E69}"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5215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9568834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A0DBC2-0374-4028-8F23-392DAB344AC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469409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2B3FD53-6955-4800-81BE-ED2A354F4C8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846619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75E840EE-F95E-4691-BABE-C4C9A4C687DA}"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518323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75F0FC5F-516E-40BC-9FB9-A5A795C36060}"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002767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8980795-2AB5-4E0C-8BC8-A99479E9A39B}"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3509220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6129C0-B370-4FD1-82EF-59B32821608F}"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5319197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F775C31D-D352-4FE4-881E-09ED03E69693}"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253844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13FDB29-C255-4BAC-93E3-B9B8A9AF6322}"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273811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96DC9D9B-7F11-4819-B902-B5CD4A47DD0E}"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764586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3E93F-E10B-404E-8DB8-9D992340AD8B}"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48074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9492888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FD9384-7C87-4168-816A-3B48B6AA2BE0}"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7357197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37D114-3D8D-4015-9A3E-66AC2061A441}"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2848744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53FC0ACF-D6F9-4BCB-AE7D-872DE8743CEC}"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506314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8CD637F-F4B1-45EB-9A42-E1FCAE7E0AF2}"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3775862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D7AFEB2-B513-43C5-976C-9DDCDDC007A3}" type="datetime1">
              <a:rPr lang="en-ZW" smtClean="0"/>
              <a:pPr/>
              <a:t>8/4/2024</a:t>
            </a:fld>
            <a:endParaRPr lang="en-ZW"/>
          </a:p>
        </p:txBody>
      </p:sp>
      <p:sp>
        <p:nvSpPr>
          <p:cNvPr id="19" name="Footer Placeholder 18"/>
          <p:cNvSpPr>
            <a:spLocks noGrp="1"/>
          </p:cNvSpPr>
          <p:nvPr>
            <p:ph type="ftr" sz="quarter" idx="11"/>
          </p:nvPr>
        </p:nvSpPr>
        <p:spPr/>
        <p:txBody>
          <a:bodyPr/>
          <a:lstStyle/>
          <a:p>
            <a:r>
              <a:rPr lang="en-ZW"/>
              <a:t>Competition and Consumer Protection Commission</a:t>
            </a:r>
          </a:p>
        </p:txBody>
      </p:sp>
      <p:sp>
        <p:nvSpPr>
          <p:cNvPr id="27" name="Slide Number Placeholder 26"/>
          <p:cNvSpPr>
            <a:spLocks noGrp="1"/>
          </p:cNvSpPr>
          <p:nvPr>
            <p:ph type="sldNum" sz="quarter" idx="12"/>
          </p:nvPr>
        </p:nvSpPr>
        <p:spPr/>
        <p:txBody>
          <a:bodyPr/>
          <a:lstStyle/>
          <a:p>
            <a:fld id="{3AB4E190-67A4-45D7-9A0F-F3CDE87C54D3}"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F6C63CC6-88FE-480F-8DBF-102E3EAC585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346F88FE-3449-4B60-ACD0-46E7D2642D5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374140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pPr/>
              <a:t>‹#›</a:t>
            </a:fld>
            <a:endParaRPr lang="en-ZW"/>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3EEC0A7-496B-4466-A82B-484F0351F2BB}"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08413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F6C63CC6-88FE-480F-8DBF-102E3EAC585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263647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99718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5988F-F058-4AB0-98E0-9C7EE12111A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41225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380581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microsoft.com/office/2007/relationships/hdphoto" Target="../media/hdphoto1.wdp"/></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751270-9402-4DF2-8E4C-954FCA14F3F0}"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4E190-67A4-45D7-9A0F-F3CDE87C54D3}" type="slidenum">
              <a:rPr lang="en-ZW" smtClean="0"/>
              <a:pPr/>
              <a:t>‹#›</a:t>
            </a:fld>
            <a:endParaRPr lang="en-ZW"/>
          </a:p>
        </p:txBody>
      </p:sp>
    </p:spTree>
    <p:extLst>
      <p:ext uri="{BB962C8B-B14F-4D97-AF65-F5344CB8AC3E}">
        <p14:creationId xmlns:p14="http://schemas.microsoft.com/office/powerpoint/2010/main" val="29799064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1FC52-448C-428B-B1F1-3886101E338E}"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379EF-EFBA-4758-AE02-E05DBE7AB0BF}" type="slidenum">
              <a:rPr lang="en-ZW" smtClean="0"/>
              <a:pPr/>
              <a:t>‹#›</a:t>
            </a:fld>
            <a:endParaRPr lang="en-ZW"/>
          </a:p>
        </p:txBody>
      </p:sp>
    </p:spTree>
    <p:extLst>
      <p:ext uri="{BB962C8B-B14F-4D97-AF65-F5344CB8AC3E}">
        <p14:creationId xmlns:p14="http://schemas.microsoft.com/office/powerpoint/2010/main" val="10404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AD278-5366-4142-A186-E9FF3C8F41C9}"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4B62A-E264-4742-8559-7C7B899551EC}" type="slidenum">
              <a:rPr lang="en-ZW" smtClean="0"/>
              <a:pPr/>
              <a:t>‹#›</a:t>
            </a:fld>
            <a:endParaRPr lang="en-ZW"/>
          </a:p>
        </p:txBody>
      </p:sp>
    </p:spTree>
    <p:extLst>
      <p:ext uri="{BB962C8B-B14F-4D97-AF65-F5344CB8AC3E}">
        <p14:creationId xmlns:p14="http://schemas.microsoft.com/office/powerpoint/2010/main" val="32578483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pPr/>
              <a:t>8/4/2024</a:t>
            </a:fld>
            <a:endParaRPr lang="en-ZW"/>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a:t>Competition and Consumer Protection Commission</a:t>
            </a: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pPr/>
              <a:t>‹#›</a:t>
            </a:fld>
            <a:endParaRPr lang="en-ZW"/>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0.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hyperlink" Target="mailto:zcomp@ccpc.org.zm" TargetMode="Externa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1997075"/>
          </a:xfrm>
        </p:spPr>
        <p:txBody>
          <a:bodyPr>
            <a:normAutofit fontScale="90000"/>
          </a:bodyPr>
          <a:lstStyle/>
          <a:p>
            <a:pPr algn="ctr"/>
            <a:r>
              <a:rPr lang="en-ZW" dirty="0"/>
              <a:t>COMPETITION AND CONSUMER PROTECTION COMMISSION - CCPC</a:t>
            </a:r>
            <a:endParaRPr lang="en-GB" dirty="0"/>
          </a:p>
        </p:txBody>
      </p:sp>
      <p:sp>
        <p:nvSpPr>
          <p:cNvPr id="3" name="Content Placeholder 2"/>
          <p:cNvSpPr>
            <a:spLocks noGrp="1"/>
          </p:cNvSpPr>
          <p:nvPr>
            <p:ph idx="1"/>
          </p:nvPr>
        </p:nvSpPr>
        <p:spPr>
          <a:xfrm>
            <a:off x="822324" y="2362200"/>
            <a:ext cx="7521575" cy="3886200"/>
          </a:xfrm>
        </p:spPr>
        <p:txBody>
          <a:bodyPr>
            <a:noAutofit/>
          </a:bodyPr>
          <a:lstStyle/>
          <a:p>
            <a:pPr marL="0" indent="0" algn="ctr">
              <a:buNone/>
            </a:pPr>
            <a:r>
              <a:rPr lang="en-US" sz="2400" dirty="0">
                <a:latin typeface="Bookman Old Style" pitchFamily="18" charset="0"/>
              </a:rPr>
              <a:t>The Role of Industrial and Competition Policies in Regional Integration- Case of COMESA</a:t>
            </a:r>
          </a:p>
          <a:p>
            <a:pPr marL="0" indent="0" algn="ctr">
              <a:buNone/>
            </a:pPr>
            <a:endParaRPr lang="en-US" sz="2400" dirty="0"/>
          </a:p>
          <a:p>
            <a:pPr marL="0" indent="0" algn="ctr">
              <a:buNone/>
            </a:pPr>
            <a:r>
              <a:rPr lang="en-US" sz="2400" dirty="0"/>
              <a:t>Presented by Eunice Phiri Hamavhwa</a:t>
            </a:r>
          </a:p>
          <a:p>
            <a:pPr marL="0" indent="0" algn="ctr">
              <a:buNone/>
            </a:pPr>
            <a:r>
              <a:rPr lang="en-US" sz="2400" dirty="0"/>
              <a:t>Senior Investigator </a:t>
            </a:r>
          </a:p>
          <a:p>
            <a:pPr marL="0" indent="0" algn="ctr">
              <a:buNone/>
            </a:pPr>
            <a:r>
              <a:rPr lang="en-US" sz="2400" dirty="0"/>
              <a:t>Competition and Consumer Protection Commission – Zambia </a:t>
            </a:r>
          </a:p>
          <a:p>
            <a:pPr marL="0" indent="0" algn="ctr">
              <a:buNone/>
            </a:pPr>
            <a:r>
              <a:rPr lang="en-US" sz="2400" dirty="0"/>
              <a:t>2</a:t>
            </a:r>
            <a:r>
              <a:rPr lang="en-US" sz="2400" baseline="30000" dirty="0"/>
              <a:t>nd</a:t>
            </a:r>
            <a:r>
              <a:rPr lang="en-US" sz="2400" dirty="0"/>
              <a:t> ACER Week-Livingstone </a:t>
            </a:r>
          </a:p>
          <a:p>
            <a:pPr marL="0" indent="0" algn="ctr">
              <a:buNone/>
            </a:pPr>
            <a:endParaRPr lang="en-GB" sz="2400" dirty="0"/>
          </a:p>
        </p:txBody>
      </p:sp>
    </p:spTree>
    <p:extLst>
      <p:ext uri="{BB962C8B-B14F-4D97-AF65-F5344CB8AC3E}">
        <p14:creationId xmlns:p14="http://schemas.microsoft.com/office/powerpoint/2010/main" val="2915575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4000" dirty="0"/>
              <a:t>Competition Policy </a:t>
            </a:r>
            <a:endParaRPr lang="en-ZW" sz="4000" dirty="0"/>
          </a:p>
        </p:txBody>
      </p:sp>
      <p:sp>
        <p:nvSpPr>
          <p:cNvPr id="3" name="Content Placeholder 2"/>
          <p:cNvSpPr>
            <a:spLocks noGrp="1"/>
          </p:cNvSpPr>
          <p:nvPr>
            <p:ph idx="1"/>
          </p:nvPr>
        </p:nvSpPr>
        <p:spPr>
          <a:xfrm>
            <a:off x="457200" y="1524000"/>
            <a:ext cx="8229600" cy="4800600"/>
          </a:xfrm>
        </p:spPr>
        <p:txBody>
          <a:bodyPr>
            <a:normAutofit fontScale="62500" lnSpcReduction="20000"/>
          </a:bodyPr>
          <a:lstStyle/>
          <a:p>
            <a:pPr algn="just"/>
            <a:r>
              <a:rPr lang="en-US" sz="2800" dirty="0">
                <a:latin typeface="Bookman Old Style" pitchFamily="18" charset="0"/>
              </a:rPr>
              <a:t>Sec. 55 of the </a:t>
            </a:r>
            <a:r>
              <a:rPr lang="en-US" sz="2800" dirty="0" err="1">
                <a:latin typeface="Bookman Old Style" pitchFamily="18" charset="0"/>
              </a:rPr>
              <a:t>Comesa</a:t>
            </a:r>
            <a:r>
              <a:rPr lang="en-US" sz="2800" dirty="0">
                <a:latin typeface="Bookman Old Style" pitchFamily="18" charset="0"/>
              </a:rPr>
              <a:t> Treaty affirms competition policy in COMESA.</a:t>
            </a:r>
          </a:p>
          <a:p>
            <a:pPr algn="just">
              <a:buNone/>
            </a:pPr>
            <a:r>
              <a:rPr lang="en-US" sz="2800" dirty="0">
                <a:latin typeface="Bookman Old Style" pitchFamily="18" charset="0"/>
              </a:rPr>
              <a:t>  COMESA Competition Regulations and the CCC provides a regulatory and institutional framework to implement competition law</a:t>
            </a:r>
          </a:p>
          <a:p>
            <a:pPr algn="just"/>
            <a:endParaRPr lang="en-US" sz="2800" dirty="0">
              <a:latin typeface="Bookman Old Style" pitchFamily="18" charset="0"/>
            </a:endParaRPr>
          </a:p>
          <a:p>
            <a:pPr algn="just"/>
            <a:r>
              <a:rPr lang="en-US" sz="2800" dirty="0">
                <a:latin typeface="Bookman Old Style" pitchFamily="18" charset="0"/>
              </a:rPr>
              <a:t>CCC was formed in December, 2004 as supra national CA, with aim of regulating competition matters involving two or more MS.   </a:t>
            </a:r>
          </a:p>
          <a:p>
            <a:pPr marL="0" indent="0" algn="just">
              <a:buNone/>
            </a:pPr>
            <a:endParaRPr lang="en-US" sz="2800" dirty="0">
              <a:latin typeface="Bookman Old Style" pitchFamily="18" charset="0"/>
            </a:endParaRPr>
          </a:p>
          <a:p>
            <a:pPr algn="just"/>
            <a:r>
              <a:rPr lang="en-US" sz="2800" dirty="0">
                <a:latin typeface="Bookman Old Style" pitchFamily="18" charset="0"/>
              </a:rPr>
              <a:t>The CCC started operating in 2013. MS with CA include: Egypt, Burundi, Rwanda, Malawi, Ethiopia, Zimbabwe, Kenya, Zambia, Swaziland, Mauritius, Seychelles and Uganda.</a:t>
            </a:r>
          </a:p>
          <a:p>
            <a:pPr marL="0" indent="0" algn="just">
              <a:buNone/>
            </a:pPr>
            <a:endParaRPr lang="en-US" sz="2800" dirty="0">
              <a:latin typeface="Bookman Old Style" pitchFamily="18" charset="0"/>
            </a:endParaRPr>
          </a:p>
          <a:p>
            <a:pPr algn="just"/>
            <a:r>
              <a:rPr lang="en-US" sz="2800" dirty="0">
                <a:latin typeface="Bookman Old Style" pitchFamily="18" charset="0"/>
              </a:rPr>
              <a:t>The Kenyan, Malawian and Zambian competition laws are similar as they take into account similar elements of competition law These laws are consistent with the COMESA law on competition which have similar tenets.  Both the national laws and the international law aim at enhancing consumer welfare.</a:t>
            </a:r>
          </a:p>
          <a:p>
            <a:pPr algn="just">
              <a:buNone/>
            </a:pPr>
            <a:endParaRPr lang="en-US" sz="2800" dirty="0">
              <a:latin typeface="Bookman Old Style" pitchFamily="18" charset="0"/>
            </a:endParaRPr>
          </a:p>
          <a:p>
            <a:pPr algn="just"/>
            <a:r>
              <a:rPr lang="en-US" sz="2800" dirty="0">
                <a:latin typeface="Bookman Old Style" pitchFamily="18" charset="0"/>
              </a:rPr>
              <a:t>CCC handled the </a:t>
            </a:r>
            <a:r>
              <a:rPr lang="en-US" sz="2800" dirty="0" err="1">
                <a:latin typeface="Bookman Old Style" pitchFamily="18" charset="0"/>
              </a:rPr>
              <a:t>Holcim</a:t>
            </a:r>
            <a:r>
              <a:rPr lang="en-US" sz="2800" dirty="0">
                <a:latin typeface="Bookman Old Style" pitchFamily="18" charset="0"/>
              </a:rPr>
              <a:t>/ Lafarge merger under Article 24(1) of </a:t>
            </a:r>
            <a:r>
              <a:rPr lang="en-US" sz="2800" dirty="0" err="1">
                <a:latin typeface="Bookman Old Style" pitchFamily="18" charset="0"/>
              </a:rPr>
              <a:t>Comesa</a:t>
            </a:r>
            <a:r>
              <a:rPr lang="en-US" sz="2800" dirty="0">
                <a:latin typeface="Bookman Old Style" pitchFamily="18" charset="0"/>
              </a:rPr>
              <a:t> Rules &amp; Regulations</a:t>
            </a:r>
          </a:p>
          <a:p>
            <a:pPr marL="0" indent="0" algn="just">
              <a:buNone/>
            </a:pPr>
            <a:endParaRPr lang="en-US" sz="2800" dirty="0"/>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10</a:t>
            </a:fld>
            <a:endParaRPr lang="en-ZW"/>
          </a:p>
        </p:txBody>
      </p:sp>
    </p:spTree>
    <p:extLst>
      <p:ext uri="{BB962C8B-B14F-4D97-AF65-F5344CB8AC3E}">
        <p14:creationId xmlns:p14="http://schemas.microsoft.com/office/powerpoint/2010/main" val="1428025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Interface between IP &amp; CP</a:t>
            </a:r>
          </a:p>
        </p:txBody>
      </p:sp>
      <p:sp>
        <p:nvSpPr>
          <p:cNvPr id="3" name="Content Placeholder 2"/>
          <p:cNvSpPr>
            <a:spLocks noGrp="1"/>
          </p:cNvSpPr>
          <p:nvPr>
            <p:ph idx="1"/>
          </p:nvPr>
        </p:nvSpPr>
        <p:spPr/>
        <p:txBody>
          <a:bodyPr>
            <a:normAutofit fontScale="92500" lnSpcReduction="10000"/>
          </a:bodyPr>
          <a:lstStyle/>
          <a:p>
            <a:r>
              <a:rPr lang="en-US" dirty="0"/>
              <a:t>As governments develop their industries through having SOE, in some cases the SOE have been in contravention of the CL</a:t>
            </a:r>
          </a:p>
          <a:p>
            <a:r>
              <a:rPr lang="en-US" dirty="0"/>
              <a:t>As such, governments have ensured that the CL provides for no discrimination against SOE</a:t>
            </a:r>
          </a:p>
          <a:p>
            <a:pPr lvl="0"/>
            <a:r>
              <a:rPr lang="en-US" dirty="0" err="1"/>
              <a:t>Eg</a:t>
            </a:r>
            <a:r>
              <a:rPr lang="en-US" dirty="0"/>
              <a:t>. Sec 3(2) of the CCPA in Zambia bi</a:t>
            </a:r>
            <a:r>
              <a:rPr lang="en-ZW" dirty="0" err="1"/>
              <a:t>nds</a:t>
            </a:r>
            <a:r>
              <a:rPr lang="en-ZW" dirty="0"/>
              <a:t> the State insofar as the State or an enterprise owned, wholly or in part, by the State engages in trade or business for the production, supply, or distribution of goods or the provision of any service within a market that is open to participation by other enterprises. </a:t>
            </a:r>
          </a:p>
          <a:p>
            <a:pPr lvl="0"/>
            <a:r>
              <a:rPr lang="en-ZW" dirty="0"/>
              <a:t>This is in order to harness benefits </a:t>
            </a:r>
            <a:r>
              <a:rPr lang="en-ZW"/>
              <a:t>of industrialisation </a:t>
            </a:r>
            <a:endParaRPr lang="en-US" dirty="0"/>
          </a:p>
          <a:p>
            <a:pPr>
              <a:buNone/>
            </a:pPr>
            <a:endParaRPr lang="en-US"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11</a:t>
            </a:fld>
            <a:endParaRPr lang="en-Z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0" y="517525"/>
            <a:ext cx="7620000" cy="4297363"/>
            <a:chOff x="956" y="326"/>
            <a:chExt cx="4953" cy="2707"/>
          </a:xfrm>
        </p:grpSpPr>
        <p:pic>
          <p:nvPicPr>
            <p:cNvPr id="1229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6" y="326"/>
              <a:ext cx="4954" cy="2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2294" name="Text Box 4"/>
            <p:cNvSpPr txBox="1">
              <a:spLocks noChangeArrowheads="1"/>
            </p:cNvSpPr>
            <p:nvPr/>
          </p:nvSpPr>
          <p:spPr bwMode="auto">
            <a:xfrm>
              <a:off x="956" y="326"/>
              <a:ext cx="4954" cy="2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ts val="800"/>
                </a:spcBef>
                <a:buFont typeface="Arial" charset="0"/>
                <a:buChar char="•"/>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9pPr>
            </a:lstStyle>
            <a:p>
              <a:pPr eaLnBrk="1" hangingPunct="1">
                <a:spcBef>
                  <a:spcPct val="0"/>
                </a:spcBef>
                <a:buFontTx/>
                <a:buNone/>
              </a:pPr>
              <a:endParaRPr lang="en-US" altLang="en-US" sz="1800" b="0"/>
            </a:p>
          </p:txBody>
        </p:sp>
      </p:grpSp>
      <p:pic>
        <p:nvPicPr>
          <p:cNvPr id="1229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260725"/>
            <a:ext cx="5010150" cy="359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2292" name="Text Box 6"/>
          <p:cNvSpPr txBox="1">
            <a:spLocks noChangeArrowheads="1"/>
          </p:cNvSpPr>
          <p:nvPr/>
        </p:nvSpPr>
        <p:spPr bwMode="auto">
          <a:xfrm>
            <a:off x="2819400" y="6209488"/>
            <a:ext cx="3200400"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spcBef>
                <a:spcPts val="800"/>
              </a:spcBef>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9pPr>
          </a:lstStyle>
          <a:p>
            <a:pPr eaLnBrk="1" hangingPunct="1">
              <a:spcBef>
                <a:spcPct val="0"/>
              </a:spcBef>
              <a:buFontTx/>
              <a:buNone/>
            </a:pPr>
            <a:r>
              <a:rPr lang="en-US" altLang="en-US" sz="1800" b="0" dirty="0">
                <a:solidFill>
                  <a:srgbClr val="40458C"/>
                </a:solidFill>
              </a:rPr>
              <a:t>“Competition Law is a subset of Competition Policy”</a:t>
            </a:r>
          </a:p>
        </p:txBody>
      </p:sp>
      <p:sp>
        <p:nvSpPr>
          <p:cNvPr id="7" name="Text Box 2"/>
          <p:cNvSpPr txBox="1">
            <a:spLocks noChangeArrowheads="1"/>
          </p:cNvSpPr>
          <p:nvPr/>
        </p:nvSpPr>
        <p:spPr bwMode="auto">
          <a:xfrm>
            <a:off x="381000" y="304800"/>
            <a:ext cx="5486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spcBef>
                <a:spcPts val="800"/>
              </a:spcBef>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9pPr>
          </a:lstStyle>
          <a:p>
            <a:pPr eaLnBrk="1" hangingPunct="1">
              <a:spcBef>
                <a:spcPct val="0"/>
              </a:spcBef>
              <a:buFontTx/>
              <a:buNone/>
            </a:pPr>
            <a:r>
              <a:rPr lang="en-US" altLang="en-US" sz="3200" b="0" dirty="0">
                <a:solidFill>
                  <a:srgbClr val="660066"/>
                </a:solidFill>
              </a:rPr>
              <a:t>Competition Policy Framework </a:t>
            </a:r>
          </a:p>
        </p:txBody>
      </p:sp>
    </p:spTree>
    <p:extLst>
      <p:ext uri="{BB962C8B-B14F-4D97-AF65-F5344CB8AC3E}">
        <p14:creationId xmlns:p14="http://schemas.microsoft.com/office/powerpoint/2010/main" val="151918955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a:t>Opportunities</a:t>
            </a:r>
            <a:endParaRPr lang="en-ZW" sz="4000"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dirty="0"/>
              <a:t>Member States to benefit from big market, also with the TFTA and towards a Continental Free Trade Area</a:t>
            </a:r>
          </a:p>
          <a:p>
            <a:r>
              <a:rPr lang="en-US" dirty="0"/>
              <a:t>Member States have an opportunity to increase trade volumes among themselves in view of low trade volumes currently</a:t>
            </a:r>
          </a:p>
          <a:p>
            <a:r>
              <a:rPr lang="en-US" dirty="0"/>
              <a:t>MS have opportunity to grow at the same level of development with the Common IP in place; thereby each benefiting in exports and imports as well</a:t>
            </a:r>
          </a:p>
          <a:p>
            <a:r>
              <a:rPr lang="en-US" dirty="0"/>
              <a:t>MS to produce efficiently by </a:t>
            </a:r>
            <a:r>
              <a:rPr lang="en-US" dirty="0" err="1"/>
              <a:t>analysing</a:t>
            </a:r>
            <a:r>
              <a:rPr lang="en-US" dirty="0"/>
              <a:t> trade flows and </a:t>
            </a:r>
            <a:r>
              <a:rPr lang="en-US" dirty="0" err="1"/>
              <a:t>capitalising</a:t>
            </a:r>
            <a:r>
              <a:rPr lang="en-US" dirty="0"/>
              <a:t> on their competitive advantage in production and hence in trade</a:t>
            </a:r>
          </a:p>
          <a:p>
            <a:r>
              <a:rPr lang="en-US" dirty="0"/>
              <a:t>MS have opportunity to harness benefits of </a:t>
            </a:r>
            <a:r>
              <a:rPr lang="en-US" dirty="0" err="1"/>
              <a:t>industrialisation</a:t>
            </a:r>
            <a:r>
              <a:rPr lang="en-US" dirty="0"/>
              <a:t>  with CL &amp; the CCC in place i.e. no </a:t>
            </a:r>
            <a:r>
              <a:rPr lang="en-US" dirty="0" err="1"/>
              <a:t>actp</a:t>
            </a:r>
            <a:r>
              <a:rPr lang="en-US" dirty="0"/>
              <a:t>.</a:t>
            </a:r>
          </a:p>
          <a:p>
            <a:endParaRPr lang="en-US" dirty="0"/>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13</a:t>
            </a:fld>
            <a:endParaRPr lang="en-ZW"/>
          </a:p>
        </p:txBody>
      </p:sp>
    </p:spTree>
    <p:extLst>
      <p:ext uri="{BB962C8B-B14F-4D97-AF65-F5344CB8AC3E}">
        <p14:creationId xmlns:p14="http://schemas.microsoft.com/office/powerpoint/2010/main" val="4127014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r>
              <a:rPr lang="en-US" sz="4000" dirty="0"/>
              <a:t>Challenges</a:t>
            </a:r>
            <a:endParaRPr lang="en-ZW" sz="4000" dirty="0"/>
          </a:p>
        </p:txBody>
      </p:sp>
      <p:sp>
        <p:nvSpPr>
          <p:cNvPr id="3" name="Content Placeholder 2"/>
          <p:cNvSpPr>
            <a:spLocks noGrp="1"/>
          </p:cNvSpPr>
          <p:nvPr>
            <p:ph idx="1"/>
          </p:nvPr>
        </p:nvSpPr>
        <p:spPr>
          <a:xfrm>
            <a:off x="425067" y="1676400"/>
            <a:ext cx="8229600" cy="4614511"/>
          </a:xfrm>
        </p:spPr>
        <p:txBody>
          <a:bodyPr>
            <a:normAutofit fontScale="85000" lnSpcReduction="20000"/>
          </a:bodyPr>
          <a:lstStyle/>
          <a:p>
            <a:r>
              <a:rPr lang="en-US" dirty="0"/>
              <a:t>COMESA Treaty not domesticated by the Member States. </a:t>
            </a:r>
          </a:p>
          <a:p>
            <a:r>
              <a:rPr lang="en-US" dirty="0"/>
              <a:t>Lack of awareness of the law binding MS to the objectives of the Treaty, due to lack of awareness from stakeholders such as lawyers. </a:t>
            </a:r>
          </a:p>
          <a:p>
            <a:r>
              <a:rPr lang="en-US" dirty="0"/>
              <a:t>Fear of loss of sovereignty is reason of resistance to the objectives of the Treaty. </a:t>
            </a:r>
          </a:p>
          <a:p>
            <a:r>
              <a:rPr lang="en-US" dirty="0"/>
              <a:t>Poor culture of compliance levels by MS is a challenge in implementation of COMESA Treaty with regards to policy and competition. </a:t>
            </a:r>
          </a:p>
          <a:p>
            <a:r>
              <a:rPr lang="en-US" dirty="0"/>
              <a:t>MS mainly export products which are raw, </a:t>
            </a:r>
            <a:r>
              <a:rPr lang="en-US" dirty="0" err="1"/>
              <a:t>eg</a:t>
            </a:r>
            <a:r>
              <a:rPr lang="en-US" dirty="0"/>
              <a:t> agricultural products, like </a:t>
            </a:r>
            <a:r>
              <a:rPr lang="en-US" dirty="0" err="1"/>
              <a:t>malawi</a:t>
            </a:r>
            <a:r>
              <a:rPr lang="en-US" dirty="0"/>
              <a:t>, therefore, no value addition</a:t>
            </a:r>
          </a:p>
          <a:p>
            <a:r>
              <a:rPr lang="en-US" dirty="0"/>
              <a:t>Low trade volumes among MS, e.g. Egypt exports 26.8% to COMESA MS but imports only 7.8% from COMESA MS; Kenya exports 20.2% but only imports 7.2% </a:t>
            </a:r>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14</a:t>
            </a:fld>
            <a:endParaRPr lang="en-ZW"/>
          </a:p>
        </p:txBody>
      </p:sp>
    </p:spTree>
    <p:extLst>
      <p:ext uri="{BB962C8B-B14F-4D97-AF65-F5344CB8AC3E}">
        <p14:creationId xmlns:p14="http://schemas.microsoft.com/office/powerpoint/2010/main" val="2225534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sz="4000" dirty="0"/>
              <a:t>Conclusion</a:t>
            </a:r>
            <a:endParaRPr lang="en-ZW" sz="4000" dirty="0"/>
          </a:p>
        </p:txBody>
      </p:sp>
      <p:sp>
        <p:nvSpPr>
          <p:cNvPr id="3" name="Content Placeholder 2"/>
          <p:cNvSpPr>
            <a:spLocks noGrp="1"/>
          </p:cNvSpPr>
          <p:nvPr>
            <p:ph idx="1"/>
          </p:nvPr>
        </p:nvSpPr>
        <p:spPr>
          <a:xfrm>
            <a:off x="457200" y="914400"/>
            <a:ext cx="8229600" cy="5410200"/>
          </a:xfrm>
        </p:spPr>
        <p:txBody>
          <a:bodyPr>
            <a:normAutofit fontScale="85000" lnSpcReduction="10000"/>
          </a:bodyPr>
          <a:lstStyle/>
          <a:p>
            <a:pPr lvl="0" algn="just"/>
            <a:r>
              <a:rPr lang="en-US" dirty="0"/>
              <a:t>IP &amp; CP = complementary and necessary tools for the enhancement of RI.</a:t>
            </a:r>
          </a:p>
          <a:p>
            <a:pPr lvl="0" algn="just"/>
            <a:r>
              <a:rPr lang="en-US" dirty="0"/>
              <a:t>However, need for MS to adopt Common IP which include:</a:t>
            </a:r>
          </a:p>
          <a:p>
            <a:pPr lvl="0" algn="just"/>
            <a:r>
              <a:rPr lang="en-US" dirty="0">
                <a:latin typeface="Bookman Old Style" pitchFamily="18" charset="0"/>
              </a:rPr>
              <a:t>The </a:t>
            </a:r>
            <a:r>
              <a:rPr lang="en-GB" dirty="0">
                <a:latin typeface="Bookman Old Style" pitchFamily="18" charset="0"/>
              </a:rPr>
              <a:t>promotion of self-sustained and balanced growth; </a:t>
            </a:r>
          </a:p>
          <a:p>
            <a:pPr lvl="0" algn="just"/>
            <a:r>
              <a:rPr lang="en-GB" dirty="0">
                <a:latin typeface="Bookman Old Style" pitchFamily="18" charset="0"/>
              </a:rPr>
              <a:t>Increase in the availability of industrial goods and services for intra-Common Market trade;</a:t>
            </a:r>
            <a:endParaRPr lang="en-US" dirty="0">
              <a:latin typeface="Bookman Old Style" pitchFamily="18" charset="0"/>
            </a:endParaRPr>
          </a:p>
          <a:p>
            <a:pPr lvl="0" algn="just"/>
            <a:r>
              <a:rPr lang="en-GB" dirty="0">
                <a:latin typeface="Bookman Old Style" pitchFamily="18" charset="0"/>
              </a:rPr>
              <a:t>Improvement of the competitiveness of the industrial sector; and</a:t>
            </a:r>
            <a:endParaRPr lang="en-US" dirty="0">
              <a:latin typeface="Bookman Old Style" pitchFamily="18" charset="0"/>
            </a:endParaRPr>
          </a:p>
          <a:p>
            <a:pPr lvl="0" algn="just"/>
            <a:r>
              <a:rPr lang="en-GB" dirty="0">
                <a:latin typeface="Bookman Old Style" pitchFamily="18" charset="0"/>
              </a:rPr>
              <a:t>Develop industrialists that would acquire ownership and management of the industries.</a:t>
            </a:r>
          </a:p>
          <a:p>
            <a:pPr lvl="0" algn="just"/>
            <a:r>
              <a:rPr lang="en-GB" dirty="0">
                <a:latin typeface="Bookman Old Style" pitchFamily="18" charset="0"/>
              </a:rPr>
              <a:t>Also need for all MS to have CP and Law; in order to achieve benefits of RI: i.e. Reaping economies of scale due to large markets,</a:t>
            </a:r>
            <a:r>
              <a:rPr lang="en-US" sz="2400" dirty="0">
                <a:latin typeface="Bookman Old Style" pitchFamily="18" charset="0"/>
              </a:rPr>
              <a:t> harmonized treatment of cross border issues, regional infrastructure, etc.</a:t>
            </a:r>
            <a:endParaRPr lang="en-GB" dirty="0">
              <a:latin typeface="Bookman Old Style" pitchFamily="18" charset="0"/>
            </a:endParaRPr>
          </a:p>
          <a:p>
            <a:pPr lvl="0" algn="just"/>
            <a:r>
              <a:rPr lang="en-US" dirty="0"/>
              <a:t>Therefore, IP &amp; CP are cornerstones to achieving RI among other factors.  </a:t>
            </a:r>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15</a:t>
            </a:fld>
            <a:endParaRPr lang="en-ZW"/>
          </a:p>
        </p:txBody>
      </p:sp>
    </p:spTree>
    <p:extLst>
      <p:ext uri="{BB962C8B-B14F-4D97-AF65-F5344CB8AC3E}">
        <p14:creationId xmlns:p14="http://schemas.microsoft.com/office/powerpoint/2010/main" val="3254609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Recommendations</a:t>
            </a:r>
            <a:endParaRPr lang="en-ZW" sz="4000" dirty="0"/>
          </a:p>
        </p:txBody>
      </p:sp>
      <p:sp>
        <p:nvSpPr>
          <p:cNvPr id="3" name="Content Placeholder 2"/>
          <p:cNvSpPr>
            <a:spLocks noGrp="1"/>
          </p:cNvSpPr>
          <p:nvPr>
            <p:ph idx="1"/>
          </p:nvPr>
        </p:nvSpPr>
        <p:spPr/>
        <p:txBody>
          <a:bodyPr>
            <a:normAutofit fontScale="85000" lnSpcReduction="10000"/>
          </a:bodyPr>
          <a:lstStyle/>
          <a:p>
            <a:pPr lvl="0" algn="just" fontAlgn="t"/>
            <a:r>
              <a:rPr lang="en-US" dirty="0">
                <a:latin typeface="Bookman Old Style" pitchFamily="18" charset="0"/>
              </a:rPr>
              <a:t>MS to develop means to attract the </a:t>
            </a:r>
            <a:r>
              <a:rPr lang="en-US" dirty="0" err="1">
                <a:latin typeface="Bookman Old Style" pitchFamily="18" charset="0"/>
              </a:rPr>
              <a:t>labour</a:t>
            </a:r>
            <a:r>
              <a:rPr lang="en-US" dirty="0">
                <a:latin typeface="Bookman Old Style" pitchFamily="18" charset="0"/>
              </a:rPr>
              <a:t> intensive industries by among others, granting appropriate incentives to those industries. </a:t>
            </a:r>
          </a:p>
          <a:p>
            <a:pPr lvl="0" algn="just" fontAlgn="t"/>
            <a:r>
              <a:rPr lang="en-US" dirty="0">
                <a:latin typeface="Bookman Old Style" pitchFamily="18" charset="0"/>
              </a:rPr>
              <a:t>Need of c</a:t>
            </a:r>
            <a:r>
              <a:rPr lang="en-GB" dirty="0">
                <a:latin typeface="Bookman Old Style" pitchFamily="18" charset="0"/>
              </a:rPr>
              <a:t>ordinated national, regional and continental efforts to promote value chains at </a:t>
            </a:r>
            <a:r>
              <a:rPr lang="en-GB">
                <a:latin typeface="Bookman Old Style" pitchFamily="18" charset="0"/>
              </a:rPr>
              <a:t>all levels.</a:t>
            </a:r>
            <a:endParaRPr lang="en-GB" dirty="0">
              <a:latin typeface="Bookman Old Style" pitchFamily="18" charset="0"/>
            </a:endParaRPr>
          </a:p>
          <a:p>
            <a:pPr lvl="0" algn="just" fontAlgn="t"/>
            <a:r>
              <a:rPr lang="en-GB" dirty="0">
                <a:latin typeface="Bookman Old Style" pitchFamily="18" charset="0"/>
              </a:rPr>
              <a:t>Creation of new and strengthening of existing institutions at both national and regional levels to spearhead success in the implementation of the IP.   </a:t>
            </a:r>
            <a:endParaRPr lang="en-US" dirty="0">
              <a:latin typeface="Bookman Old Style" pitchFamily="18" charset="0"/>
            </a:endParaRPr>
          </a:p>
          <a:p>
            <a:pPr lvl="0" algn="just" fontAlgn="t"/>
            <a:r>
              <a:rPr lang="en-US" dirty="0">
                <a:latin typeface="Bookman Old Style" pitchFamily="18" charset="0"/>
              </a:rPr>
              <a:t>Need for the CCC and national competition authorities to engage in serious advocacy with stakeholders in order to educate them on the benefits of competition policy.  </a:t>
            </a:r>
          </a:p>
          <a:p>
            <a:pPr algn="just">
              <a:buNone/>
            </a:pPr>
            <a:endParaRPr lang="en-US" dirty="0">
              <a:latin typeface="Bookman Old Style" pitchFamily="18" charset="0"/>
            </a:endParaRPr>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16</a:t>
            </a:fld>
            <a:endParaRPr lang="en-ZW"/>
          </a:p>
        </p:txBody>
      </p:sp>
    </p:spTree>
    <p:extLst>
      <p:ext uri="{BB962C8B-B14F-4D97-AF65-F5344CB8AC3E}">
        <p14:creationId xmlns:p14="http://schemas.microsoft.com/office/powerpoint/2010/main" val="2945332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822325" y="1066800"/>
            <a:ext cx="7521575" cy="4876800"/>
          </a:xfrm>
        </p:spPr>
        <p:txBody>
          <a:bodyPr/>
          <a:lstStyle/>
          <a:p>
            <a:pPr algn="ctr" eaLnBrk="1" hangingPunct="1">
              <a:buFont typeface="Arial" charset="0"/>
              <a:buNone/>
            </a:pPr>
            <a:r>
              <a:rPr lang="en-US" altLang="en-US" sz="2400" dirty="0"/>
              <a:t>The End</a:t>
            </a:r>
          </a:p>
          <a:p>
            <a:pPr algn="ctr">
              <a:buNone/>
            </a:pPr>
            <a:r>
              <a:rPr lang="en-US" altLang="en-US" sz="2400" dirty="0"/>
              <a:t>Thank you for your attention </a:t>
            </a:r>
            <a:r>
              <a:rPr lang="en-US" sz="2400" dirty="0"/>
              <a:t>and God richly bless you ALL!!!</a:t>
            </a:r>
          </a:p>
          <a:p>
            <a:pPr algn="ctr" eaLnBrk="1" hangingPunct="1">
              <a:buFont typeface="Arial" charset="0"/>
              <a:buNone/>
            </a:pPr>
            <a:endParaRPr lang="en-US" altLang="en-US" sz="2400" dirty="0"/>
          </a:p>
          <a:p>
            <a:pPr eaLnBrk="1" hangingPunct="1">
              <a:buFont typeface="Arial" charset="0"/>
              <a:buNone/>
            </a:pPr>
            <a:r>
              <a:rPr lang="en-US" altLang="en-US" sz="1200" dirty="0"/>
              <a:t>The Executive Director</a:t>
            </a:r>
          </a:p>
          <a:p>
            <a:pPr eaLnBrk="1" hangingPunct="1">
              <a:buFont typeface="Arial" charset="0"/>
              <a:buNone/>
            </a:pPr>
            <a:r>
              <a:rPr lang="en-US" altLang="en-US" sz="1200" dirty="0"/>
              <a:t>Competition and Consumer Protection Commission</a:t>
            </a:r>
          </a:p>
          <a:p>
            <a:pPr eaLnBrk="1" hangingPunct="1">
              <a:buFont typeface="Arial" charset="0"/>
              <a:buNone/>
            </a:pPr>
            <a:r>
              <a:rPr lang="en-US" altLang="en-US" sz="1200" dirty="0"/>
              <a:t>4</a:t>
            </a:r>
            <a:r>
              <a:rPr lang="en-US" altLang="en-US" sz="1200" baseline="30000" dirty="0"/>
              <a:t>th</a:t>
            </a:r>
            <a:r>
              <a:rPr lang="en-US" altLang="en-US" sz="1200" dirty="0"/>
              <a:t> Floor Main Post Office, Cairo Road</a:t>
            </a:r>
          </a:p>
          <a:p>
            <a:pPr eaLnBrk="1" hangingPunct="1">
              <a:buFont typeface="Arial" charset="0"/>
              <a:buNone/>
            </a:pPr>
            <a:r>
              <a:rPr lang="en-US" altLang="en-US" sz="1200" dirty="0"/>
              <a:t>P.O. Box 34919, Lusaka</a:t>
            </a:r>
          </a:p>
          <a:p>
            <a:pPr eaLnBrk="1" hangingPunct="1">
              <a:buFont typeface="Arial" charset="0"/>
              <a:buNone/>
            </a:pPr>
            <a:r>
              <a:rPr lang="en-US" altLang="en-US" sz="1200" dirty="0"/>
              <a:t>Tel		: 222787</a:t>
            </a:r>
          </a:p>
          <a:p>
            <a:pPr eaLnBrk="1" hangingPunct="1">
              <a:buFont typeface="Arial" charset="0"/>
              <a:buNone/>
            </a:pPr>
            <a:r>
              <a:rPr lang="en-US" altLang="en-US" sz="1200" dirty="0"/>
              <a:t>Fax		: 222789</a:t>
            </a:r>
          </a:p>
          <a:p>
            <a:pPr eaLnBrk="1" hangingPunct="1">
              <a:buFont typeface="Arial" charset="0"/>
              <a:buNone/>
            </a:pPr>
            <a:r>
              <a:rPr lang="en-US" altLang="en-US" sz="1200" dirty="0"/>
              <a:t>Toll Free	: 5678</a:t>
            </a:r>
          </a:p>
          <a:p>
            <a:pPr eaLnBrk="1" hangingPunct="1">
              <a:buFont typeface="Arial" charset="0"/>
              <a:buNone/>
            </a:pPr>
            <a:r>
              <a:rPr lang="en-US" altLang="en-US" sz="1200" dirty="0"/>
              <a:t>Website	: www.ccpc.org.zm</a:t>
            </a:r>
          </a:p>
          <a:p>
            <a:pPr eaLnBrk="1" hangingPunct="1">
              <a:buFont typeface="Arial" charset="0"/>
              <a:buNone/>
            </a:pPr>
            <a:r>
              <a:rPr lang="en-US" altLang="en-US" sz="1200" dirty="0">
                <a:hlinkClick r:id="rId2"/>
              </a:rPr>
              <a:t>Email 	:zcomp@ccpc.org.zm</a:t>
            </a:r>
            <a:endParaRPr lang="en-US" altLang="en-US" sz="1200" dirty="0"/>
          </a:p>
          <a:p>
            <a:pPr eaLnBrk="1" hangingPunct="1">
              <a:buFont typeface="Arial" charset="0"/>
              <a:buNone/>
            </a:pPr>
            <a:endParaRPr lang="en-US" altLang="en-US" sz="1800" dirty="0"/>
          </a:p>
          <a:p>
            <a:pPr eaLnBrk="1" hangingPunct="1">
              <a:buFont typeface="Arial" charset="0"/>
              <a:buNone/>
            </a:pPr>
            <a:endParaRPr lang="en-US" altLang="en-US" sz="1800" dirty="0"/>
          </a:p>
        </p:txBody>
      </p:sp>
    </p:spTree>
    <p:extLst>
      <p:ext uri="{BB962C8B-B14F-4D97-AF65-F5344CB8AC3E}">
        <p14:creationId xmlns:p14="http://schemas.microsoft.com/office/powerpoint/2010/main" val="1461962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18</a:t>
            </a:fld>
            <a:endParaRPr lang="en-ZW"/>
          </a:p>
        </p:txBody>
      </p:sp>
      <p:pic>
        <p:nvPicPr>
          <p:cNvPr id="7" name="Picture 8" descr="BD07017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1981200"/>
            <a:ext cx="6781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a:t>Presentation Outline</a:t>
            </a: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endParaRPr lang="en-US" dirty="0"/>
          </a:p>
          <a:p>
            <a:r>
              <a:rPr lang="en-US" dirty="0">
                <a:latin typeface="Bookman Old Style" pitchFamily="18" charset="0"/>
              </a:rPr>
              <a:t>What is Regional Integration</a:t>
            </a:r>
          </a:p>
          <a:p>
            <a:r>
              <a:rPr lang="en-US" dirty="0">
                <a:latin typeface="Bookman Old Style" pitchFamily="18" charset="0"/>
              </a:rPr>
              <a:t>Why do Governments Enter into Regional Agreements</a:t>
            </a:r>
          </a:p>
          <a:p>
            <a:r>
              <a:rPr lang="en-US" dirty="0">
                <a:latin typeface="Bookman Old Style" pitchFamily="18" charset="0"/>
              </a:rPr>
              <a:t>Industrial Policy</a:t>
            </a:r>
          </a:p>
          <a:p>
            <a:r>
              <a:rPr lang="en-US" dirty="0">
                <a:latin typeface="Bookman Old Style" pitchFamily="18" charset="0"/>
              </a:rPr>
              <a:t>Competition Policy</a:t>
            </a:r>
          </a:p>
          <a:p>
            <a:r>
              <a:rPr lang="en-US" dirty="0">
                <a:latin typeface="Bookman Old Style" pitchFamily="18" charset="0"/>
              </a:rPr>
              <a:t>How does Industrial and Competition Policy Interact</a:t>
            </a:r>
          </a:p>
          <a:p>
            <a:r>
              <a:rPr lang="en-US" dirty="0">
                <a:latin typeface="Bookman Old Style" pitchFamily="18" charset="0"/>
              </a:rPr>
              <a:t>Opportunities of Regional Integration</a:t>
            </a:r>
          </a:p>
          <a:p>
            <a:r>
              <a:rPr lang="en-US" dirty="0">
                <a:latin typeface="Bookman Old Style" pitchFamily="18" charset="0"/>
              </a:rPr>
              <a:t>Challenges of Regional Integration</a:t>
            </a:r>
          </a:p>
          <a:p>
            <a:r>
              <a:rPr lang="en-US" dirty="0">
                <a:latin typeface="Bookman Old Style" pitchFamily="18" charset="0"/>
              </a:rPr>
              <a:t>Conclusion</a:t>
            </a:r>
          </a:p>
          <a:p>
            <a:r>
              <a:rPr lang="en-US" dirty="0">
                <a:latin typeface="Bookman Old Style" pitchFamily="18" charset="0"/>
              </a:rPr>
              <a:t>Recommendations</a:t>
            </a:r>
          </a:p>
        </p:txBody>
      </p:sp>
    </p:spTree>
    <p:extLst>
      <p:ext uri="{BB962C8B-B14F-4D97-AF65-F5344CB8AC3E}">
        <p14:creationId xmlns:p14="http://schemas.microsoft.com/office/powerpoint/2010/main" val="264697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31392"/>
          </a:xfrm>
        </p:spPr>
        <p:txBody>
          <a:bodyPr>
            <a:normAutofit fontScale="90000"/>
          </a:bodyPr>
          <a:lstStyle/>
          <a:p>
            <a:br>
              <a:rPr lang="en-US" sz="4400" b="1" dirty="0">
                <a:latin typeface="Bookman Old Style" pitchFamily="18" charset="0"/>
              </a:rPr>
            </a:br>
            <a:br>
              <a:rPr lang="en-US" sz="4400" b="1" dirty="0">
                <a:latin typeface="Bookman Old Style" pitchFamily="18" charset="0"/>
              </a:rPr>
            </a:br>
            <a:br>
              <a:rPr lang="en-US" sz="4400" b="1" dirty="0">
                <a:latin typeface="Bookman Old Style" pitchFamily="18" charset="0"/>
              </a:rPr>
            </a:br>
            <a:br>
              <a:rPr lang="en-US" sz="4400" b="1" dirty="0">
                <a:latin typeface="Bookman Old Style" pitchFamily="18" charset="0"/>
              </a:rPr>
            </a:br>
            <a:br>
              <a:rPr lang="en-US" sz="4400" b="1" dirty="0">
                <a:latin typeface="Bookman Old Style" pitchFamily="18" charset="0"/>
              </a:rPr>
            </a:br>
            <a:r>
              <a:rPr lang="en-US" sz="4400" b="1" dirty="0">
                <a:latin typeface="Bookman Old Style" pitchFamily="18" charset="0"/>
              </a:rPr>
              <a:t>Regional Integration</a:t>
            </a:r>
            <a:br>
              <a:rPr lang="en-US" b="1" dirty="0">
                <a:latin typeface="Bookman Old Style" pitchFamily="18" charset="0"/>
              </a:rPr>
            </a:br>
            <a:endParaRPr lang="en-US" b="1" dirty="0">
              <a:latin typeface="Bookman Old Style" pitchFamily="18" charset="0"/>
            </a:endParaRPr>
          </a:p>
        </p:txBody>
      </p:sp>
      <p:sp>
        <p:nvSpPr>
          <p:cNvPr id="3" name="Content Placeholder 2"/>
          <p:cNvSpPr>
            <a:spLocks noGrp="1"/>
          </p:cNvSpPr>
          <p:nvPr>
            <p:ph idx="1"/>
          </p:nvPr>
        </p:nvSpPr>
        <p:spPr>
          <a:xfrm>
            <a:off x="457200" y="1447800"/>
            <a:ext cx="8229600" cy="4876800"/>
          </a:xfrm>
        </p:spPr>
        <p:txBody>
          <a:bodyPr>
            <a:normAutofit fontScale="55000" lnSpcReduction="20000"/>
          </a:bodyPr>
          <a:lstStyle/>
          <a:p>
            <a:pPr algn="just"/>
            <a:r>
              <a:rPr lang="en-US" sz="4200" dirty="0">
                <a:latin typeface="Bookman Old Style" pitchFamily="18" charset="0"/>
              </a:rPr>
              <a:t>RI = A process in which states enter into a regional agreement in order to enhance regional cooperation through regional institutions and rules.</a:t>
            </a:r>
          </a:p>
          <a:p>
            <a:pPr algn="just">
              <a:buNone/>
            </a:pPr>
            <a:r>
              <a:rPr lang="en-US" sz="4200" dirty="0">
                <a:latin typeface="Bookman Old Style" pitchFamily="18" charset="0"/>
              </a:rPr>
              <a:t>	</a:t>
            </a:r>
            <a:r>
              <a:rPr lang="en-US" sz="4200" i="1" dirty="0">
                <a:latin typeface="Bookman Old Style" pitchFamily="18" charset="0"/>
              </a:rPr>
              <a:t>Examples of RECs</a:t>
            </a:r>
            <a:r>
              <a:rPr lang="en-US" sz="4200" dirty="0">
                <a:latin typeface="Bookman Old Style" pitchFamily="18" charset="0"/>
              </a:rPr>
              <a:t>  </a:t>
            </a:r>
          </a:p>
          <a:p>
            <a:pPr algn="just"/>
            <a:r>
              <a:rPr lang="en-US" sz="4200" dirty="0">
                <a:latin typeface="Bookman Old Style" pitchFamily="18" charset="0"/>
              </a:rPr>
              <a:t>SACU-1910 </a:t>
            </a:r>
          </a:p>
          <a:p>
            <a:pPr algn="just"/>
            <a:r>
              <a:rPr lang="en-US" sz="4200" dirty="0">
                <a:latin typeface="Bookman Old Style" pitchFamily="18" charset="0"/>
              </a:rPr>
              <a:t>East African Community (EAC) in 1919.</a:t>
            </a:r>
          </a:p>
          <a:p>
            <a:pPr algn="just"/>
            <a:r>
              <a:rPr lang="en-US" sz="4200" dirty="0">
                <a:latin typeface="Bookman Old Style" pitchFamily="18" charset="0"/>
              </a:rPr>
              <a:t>ASEAN) in 1967</a:t>
            </a:r>
          </a:p>
          <a:p>
            <a:pPr algn="just"/>
            <a:r>
              <a:rPr lang="en-US" sz="4200" dirty="0">
                <a:latin typeface="Bookman Old Style" pitchFamily="18" charset="0"/>
              </a:rPr>
              <a:t>Currently about 10 or more RECs in Africa, each country belonging to one / two RECs</a:t>
            </a:r>
          </a:p>
          <a:p>
            <a:pPr algn="just"/>
            <a:r>
              <a:rPr lang="en-US" sz="4200" dirty="0">
                <a:latin typeface="Bookman Old Style" pitchFamily="18" charset="0"/>
              </a:rPr>
              <a:t>COMESA – 1994 with 19 MS</a:t>
            </a:r>
          </a:p>
          <a:p>
            <a:pPr algn="just"/>
            <a:r>
              <a:rPr lang="en-ZW" sz="4200" dirty="0">
                <a:latin typeface="Bookman Old Style" pitchFamily="18" charset="0"/>
              </a:rPr>
              <a:t>With booming regional trade (formal intra-COMESA trade in goods at US$ 3.1billion in 2000, up to US$19.3 billion in 2012).  Population = 458 million &amp; combined GDP = US$572 billion,</a:t>
            </a:r>
          </a:p>
          <a:p>
            <a:pPr algn="just"/>
            <a:r>
              <a:rPr lang="en-ZW" sz="4200" dirty="0">
                <a:latin typeface="Bookman Old Style" pitchFamily="18" charset="0"/>
              </a:rPr>
              <a:t>Largest REC in Africa.</a:t>
            </a:r>
            <a:endParaRPr lang="en-US" sz="4200" dirty="0">
              <a:latin typeface="Bookman Old Style" pitchFamily="18" charset="0"/>
            </a:endParaRPr>
          </a:p>
          <a:p>
            <a:endParaRPr lang="en-US" dirty="0"/>
          </a:p>
        </p:txBody>
      </p:sp>
    </p:spTree>
    <p:extLst>
      <p:ext uri="{BB962C8B-B14F-4D97-AF65-F5344CB8AC3E}">
        <p14:creationId xmlns:p14="http://schemas.microsoft.com/office/powerpoint/2010/main" val="114038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4400" dirty="0">
                <a:latin typeface="Bookman Old Style" pitchFamily="18" charset="0"/>
              </a:rPr>
              <a:t>Why do Governments Enter into Regional Agreements</a:t>
            </a:r>
            <a:endParaRPr lang="en-ZW" sz="4400" dirty="0"/>
          </a:p>
        </p:txBody>
      </p:sp>
      <p:sp>
        <p:nvSpPr>
          <p:cNvPr id="3" name="Content Placeholder 2"/>
          <p:cNvSpPr>
            <a:spLocks noGrp="1"/>
          </p:cNvSpPr>
          <p:nvPr>
            <p:ph idx="1"/>
          </p:nvPr>
        </p:nvSpPr>
        <p:spPr/>
        <p:txBody>
          <a:bodyPr>
            <a:normAutofit fontScale="85000" lnSpcReduction="20000"/>
          </a:bodyPr>
          <a:lstStyle/>
          <a:p>
            <a:pPr algn="just">
              <a:buNone/>
            </a:pPr>
            <a:r>
              <a:rPr lang="en-US" sz="2800" dirty="0">
                <a:latin typeface="Bookman Old Style" pitchFamily="18" charset="0"/>
              </a:rPr>
              <a:t>  To derive benefits of collaborative actions and regional approaches to achieve development goals </a:t>
            </a:r>
            <a:r>
              <a:rPr lang="en-US" sz="2800" dirty="0" err="1">
                <a:latin typeface="Bookman Old Style" pitchFamily="18" charset="0"/>
              </a:rPr>
              <a:t>ie</a:t>
            </a:r>
            <a:r>
              <a:rPr lang="en-US" sz="2800" dirty="0">
                <a:latin typeface="Bookman Old Style" pitchFamily="18" charset="0"/>
              </a:rPr>
              <a:t>:</a:t>
            </a:r>
          </a:p>
          <a:p>
            <a:pPr algn="just"/>
            <a:r>
              <a:rPr lang="en-US" sz="2800" dirty="0">
                <a:latin typeface="Bookman Old Style" pitchFamily="18" charset="0"/>
              </a:rPr>
              <a:t>Reaping economies of scale due to large markets</a:t>
            </a:r>
          </a:p>
          <a:p>
            <a:pPr algn="just"/>
            <a:r>
              <a:rPr lang="en-US" sz="2800" dirty="0">
                <a:latin typeface="Bookman Old Style" pitchFamily="18" charset="0"/>
              </a:rPr>
              <a:t>Integrated/harmonized treatment of trans-boundary issues e.g. trade, regulatory frameworks and policies, regional infrastructure and other cross border issues; and;</a:t>
            </a:r>
          </a:p>
          <a:p>
            <a:pPr algn="just"/>
            <a:r>
              <a:rPr lang="en-US" sz="2800" dirty="0">
                <a:latin typeface="Bookman Old Style" pitchFamily="18" charset="0"/>
              </a:rPr>
              <a:t>Management of shared natural resources.</a:t>
            </a:r>
          </a:p>
          <a:p>
            <a:pPr algn="just">
              <a:buNone/>
            </a:pPr>
            <a:endParaRPr lang="en-US" sz="2800" dirty="0"/>
          </a:p>
          <a:p>
            <a:pPr algn="just">
              <a:buNone/>
            </a:pPr>
            <a:r>
              <a:rPr lang="en-US" sz="2800" dirty="0">
                <a:latin typeface="Bookman Old Style" pitchFamily="18" charset="0"/>
              </a:rPr>
              <a:t>	Industrial and competition policies are key to achieving  RI goals</a:t>
            </a:r>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4</a:t>
            </a:fld>
            <a:endParaRPr lang="en-ZW"/>
          </a:p>
        </p:txBody>
      </p:sp>
    </p:spTree>
    <p:extLst>
      <p:ext uri="{BB962C8B-B14F-4D97-AF65-F5344CB8AC3E}">
        <p14:creationId xmlns:p14="http://schemas.microsoft.com/office/powerpoint/2010/main" val="2976899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31392"/>
          </a:xfrm>
        </p:spPr>
        <p:txBody>
          <a:bodyPr>
            <a:normAutofit fontScale="90000"/>
          </a:bodyPr>
          <a:lstStyle/>
          <a:p>
            <a:br>
              <a:rPr lang="en-US" dirty="0">
                <a:latin typeface="Bookman Old Style" pitchFamily="18" charset="0"/>
              </a:rPr>
            </a:br>
            <a:br>
              <a:rPr lang="en-US" dirty="0">
                <a:latin typeface="Bookman Old Style" pitchFamily="18" charset="0"/>
              </a:rPr>
            </a:br>
            <a:br>
              <a:rPr lang="en-US" dirty="0">
                <a:latin typeface="Bookman Old Style" pitchFamily="18" charset="0"/>
              </a:rPr>
            </a:br>
            <a:br>
              <a:rPr lang="en-US" dirty="0">
                <a:latin typeface="Bookman Old Style" pitchFamily="18" charset="0"/>
              </a:rPr>
            </a:br>
            <a:r>
              <a:rPr lang="en-US" dirty="0">
                <a:latin typeface="Bookman Old Style" pitchFamily="18" charset="0"/>
              </a:rPr>
              <a:t>Industrial Policy</a:t>
            </a:r>
            <a:br>
              <a:rPr lang="en-US" dirty="0">
                <a:latin typeface="Bookman Old Style" pitchFamily="18" charset="0"/>
              </a:rPr>
            </a:br>
            <a:endParaRPr lang="en-ZW" dirty="0"/>
          </a:p>
        </p:txBody>
      </p:sp>
      <p:sp>
        <p:nvSpPr>
          <p:cNvPr id="3" name="Content Placeholder 2"/>
          <p:cNvSpPr>
            <a:spLocks noGrp="1"/>
          </p:cNvSpPr>
          <p:nvPr>
            <p:ph idx="1"/>
          </p:nvPr>
        </p:nvSpPr>
        <p:spPr/>
        <p:txBody>
          <a:bodyPr>
            <a:normAutofit/>
          </a:bodyPr>
          <a:lstStyle/>
          <a:p>
            <a:r>
              <a:rPr lang="en-US" dirty="0">
                <a:latin typeface="Bookman Old Style" pitchFamily="18" charset="0"/>
              </a:rPr>
              <a:t>IP not equal to policies aimed at developing the manufacturing sector</a:t>
            </a:r>
          </a:p>
          <a:p>
            <a:r>
              <a:rPr lang="en-US" dirty="0">
                <a:latin typeface="Bookman Old Style" pitchFamily="18" charset="0"/>
              </a:rPr>
              <a:t>IP = Policies seen as covering all economic activities,  more importantly as they relate to the structure of an economy</a:t>
            </a:r>
          </a:p>
          <a:p>
            <a:r>
              <a:rPr lang="en-US" dirty="0">
                <a:latin typeface="Bookman Old Style" pitchFamily="18" charset="0"/>
              </a:rPr>
              <a:t>Therefore, IP = Relatively lasting arrangements affecting the use of resources and patterns of production and trade resulting from them.</a:t>
            </a:r>
          </a:p>
          <a:p>
            <a:r>
              <a:rPr lang="en-US" dirty="0">
                <a:latin typeface="Bookman Old Style" pitchFamily="18" charset="0"/>
              </a:rPr>
              <a:t>Value of products exported =level of country’s development experience.</a:t>
            </a:r>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5</a:t>
            </a:fld>
            <a:endParaRPr lang="en-ZW"/>
          </a:p>
        </p:txBody>
      </p:sp>
    </p:spTree>
    <p:extLst>
      <p:ext uri="{BB962C8B-B14F-4D97-AF65-F5344CB8AC3E}">
        <p14:creationId xmlns:p14="http://schemas.microsoft.com/office/powerpoint/2010/main" val="1211637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normAutofit/>
          </a:bodyPr>
          <a:lstStyle/>
          <a:p>
            <a:r>
              <a:rPr lang="en-US" sz="4000" dirty="0">
                <a:latin typeface="Bookman Old Style" pitchFamily="18" charset="0"/>
              </a:rPr>
              <a:t>INDUSTRIAL POLICY</a:t>
            </a:r>
            <a:endParaRPr lang="en-ZW" sz="4000" dirty="0"/>
          </a:p>
        </p:txBody>
      </p:sp>
      <p:sp>
        <p:nvSpPr>
          <p:cNvPr id="3" name="Content Placeholder 2"/>
          <p:cNvSpPr>
            <a:spLocks noGrp="1"/>
          </p:cNvSpPr>
          <p:nvPr>
            <p:ph idx="1"/>
          </p:nvPr>
        </p:nvSpPr>
        <p:spPr/>
        <p:txBody>
          <a:bodyPr>
            <a:normAutofit fontScale="62500" lnSpcReduction="20000"/>
          </a:bodyPr>
          <a:lstStyle/>
          <a:p>
            <a:pPr algn="just"/>
            <a:r>
              <a:rPr lang="en-GB" sz="2900" dirty="0">
                <a:latin typeface="Bookman Old Style" pitchFamily="18" charset="0"/>
              </a:rPr>
              <a:t>COMESA draft IP = Tool to guide the region towards self-sustained balanced growth and improve competitiveness of the industrial sector in the 19 Member bloc.</a:t>
            </a:r>
          </a:p>
          <a:p>
            <a:pPr algn="just"/>
            <a:r>
              <a:rPr lang="en-GB" sz="2900" dirty="0">
                <a:latin typeface="Bookman Old Style" pitchFamily="18" charset="0"/>
              </a:rPr>
              <a:t>Article 99 - COMESA Treaty addresses objectives of co-operation in industrial development </a:t>
            </a:r>
            <a:r>
              <a:rPr lang="en-GB" sz="2900" dirty="0" err="1">
                <a:latin typeface="Bookman Old Style" pitchFamily="18" charset="0"/>
              </a:rPr>
              <a:t>i.e</a:t>
            </a:r>
            <a:r>
              <a:rPr lang="en-GB" sz="2900" dirty="0">
                <a:latin typeface="Bookman Old Style" pitchFamily="18" charset="0"/>
              </a:rPr>
              <a:t>: </a:t>
            </a:r>
            <a:endParaRPr lang="en-US" sz="2900" dirty="0">
              <a:latin typeface="Bookman Old Style" pitchFamily="18" charset="0"/>
            </a:endParaRPr>
          </a:p>
          <a:p>
            <a:pPr lvl="0" algn="just">
              <a:buFont typeface="Wingdings" pitchFamily="2" charset="2"/>
              <a:buChar char="Ø"/>
            </a:pPr>
            <a:r>
              <a:rPr lang="en-GB" sz="2900" dirty="0">
                <a:latin typeface="Bookman Old Style" pitchFamily="18" charset="0"/>
              </a:rPr>
              <a:t>Promote self-sustained and balanced growth; </a:t>
            </a:r>
          </a:p>
          <a:p>
            <a:pPr lvl="0" algn="just">
              <a:buFont typeface="Wingdings" pitchFamily="2" charset="2"/>
              <a:buChar char="Ø"/>
            </a:pPr>
            <a:r>
              <a:rPr lang="en-GB" sz="2900" dirty="0">
                <a:latin typeface="Bookman Old Style" pitchFamily="18" charset="0"/>
              </a:rPr>
              <a:t>Increase the availability of industrial goods and services for intra-Common Market trade;</a:t>
            </a:r>
          </a:p>
          <a:p>
            <a:pPr lvl="0" algn="just">
              <a:buFont typeface="Wingdings" pitchFamily="2" charset="2"/>
              <a:buChar char="Ø"/>
            </a:pPr>
            <a:r>
              <a:rPr lang="en-GB" sz="2900" dirty="0">
                <a:latin typeface="Bookman Old Style" pitchFamily="18" charset="0"/>
              </a:rPr>
              <a:t>Improve the competitiveness of the industrial sector; and</a:t>
            </a:r>
          </a:p>
          <a:p>
            <a:pPr lvl="0" algn="just">
              <a:buFont typeface="Wingdings" pitchFamily="2" charset="2"/>
              <a:buChar char="Ø"/>
            </a:pPr>
            <a:r>
              <a:rPr lang="en-GB" sz="2900" dirty="0">
                <a:latin typeface="Bookman Old Style" pitchFamily="18" charset="0"/>
              </a:rPr>
              <a:t>Develop industrialists that would acquire ownership and management of the industries.</a:t>
            </a:r>
          </a:p>
          <a:p>
            <a:pPr lvl="0" algn="just"/>
            <a:r>
              <a:rPr lang="en-GB" sz="2900" dirty="0">
                <a:latin typeface="Bookman Old Style" pitchFamily="18" charset="0"/>
              </a:rPr>
              <a:t>Article 100 - COMESA Treaty addresses strategy to implement IP. </a:t>
            </a:r>
          </a:p>
          <a:p>
            <a:pPr algn="just"/>
            <a:r>
              <a:rPr lang="en-US" sz="2900" dirty="0">
                <a:latin typeface="Bookman Old Style" pitchFamily="18" charset="0"/>
              </a:rPr>
              <a:t>Need to reverse jobless growth &amp; transform the regional economy through </a:t>
            </a:r>
            <a:r>
              <a:rPr lang="en-US" sz="2900" dirty="0" err="1">
                <a:latin typeface="Bookman Old Style" pitchFamily="18" charset="0"/>
              </a:rPr>
              <a:t>industrialisation</a:t>
            </a:r>
            <a:r>
              <a:rPr lang="en-US" sz="2900" dirty="0">
                <a:latin typeface="Bookman Old Style" pitchFamily="18" charset="0"/>
              </a:rPr>
              <a:t> = Rationale for the COMESA IP.</a:t>
            </a:r>
          </a:p>
          <a:p>
            <a:pPr algn="just"/>
            <a:r>
              <a:rPr lang="en-US" sz="2900" dirty="0">
                <a:latin typeface="Bookman Old Style" pitchFamily="18" charset="0"/>
              </a:rPr>
              <a:t>Gains of </a:t>
            </a:r>
            <a:r>
              <a:rPr lang="en-US" sz="2900" dirty="0" err="1">
                <a:latin typeface="Bookman Old Style" pitchFamily="18" charset="0"/>
              </a:rPr>
              <a:t>industrialisaton</a:t>
            </a:r>
            <a:r>
              <a:rPr lang="en-US" sz="2900" dirty="0">
                <a:latin typeface="Bookman Old Style" pitchFamily="18" charset="0"/>
              </a:rPr>
              <a:t> are seen in increased cross-border trade.  </a:t>
            </a:r>
          </a:p>
          <a:p>
            <a:pPr lvl="0" algn="just"/>
            <a:endParaRPr lang="en-US" dirty="0">
              <a:latin typeface="Bookman Old Style" pitchFamily="18" charset="0"/>
            </a:endParaRPr>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6</a:t>
            </a:fld>
            <a:endParaRPr lang="en-ZW"/>
          </a:p>
        </p:txBody>
      </p:sp>
    </p:spTree>
    <p:extLst>
      <p:ext uri="{BB962C8B-B14F-4D97-AF65-F5344CB8AC3E}">
        <p14:creationId xmlns:p14="http://schemas.microsoft.com/office/powerpoint/2010/main" val="2250586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r>
              <a:rPr lang="en-US" sz="4000" dirty="0">
                <a:latin typeface="Bookman Old Style" pitchFamily="18" charset="0"/>
              </a:rPr>
              <a:t>INDUSTRIAL POLICY</a:t>
            </a:r>
            <a:endParaRPr lang="en-ZW" sz="4000" dirty="0"/>
          </a:p>
        </p:txBody>
      </p:sp>
      <p:sp>
        <p:nvSpPr>
          <p:cNvPr id="3" name="Content Placeholder 2"/>
          <p:cNvSpPr>
            <a:spLocks noGrp="1"/>
          </p:cNvSpPr>
          <p:nvPr>
            <p:ph idx="1"/>
          </p:nvPr>
        </p:nvSpPr>
        <p:spPr>
          <a:xfrm>
            <a:off x="457200" y="1295400"/>
            <a:ext cx="8229600" cy="5029200"/>
          </a:xfrm>
        </p:spPr>
        <p:txBody>
          <a:bodyPr>
            <a:normAutofit fontScale="77500" lnSpcReduction="20000"/>
          </a:bodyPr>
          <a:lstStyle/>
          <a:p>
            <a:pPr algn="just"/>
            <a:r>
              <a:rPr lang="en-GB" dirty="0">
                <a:latin typeface="Bookman Old Style" panose="02050604050505020204" pitchFamily="18" charset="0"/>
              </a:rPr>
              <a:t>The COMESA IP will be harmonised with other COMESA Policies and Strategies to ensure coherence between policies</a:t>
            </a:r>
          </a:p>
          <a:p>
            <a:pPr algn="just"/>
            <a:r>
              <a:rPr lang="en-US" dirty="0">
                <a:latin typeface="Bookman Old Style" panose="02050604050505020204" pitchFamily="18" charset="0"/>
              </a:rPr>
              <a:t>The COMESA IP policy encompasses investment, CP among other policies with relevant institutions to achieve objectives of the REC</a:t>
            </a:r>
          </a:p>
          <a:p>
            <a:pPr algn="just"/>
            <a:r>
              <a:rPr lang="en-US" dirty="0">
                <a:latin typeface="Bookman Old Style" panose="02050604050505020204" pitchFamily="18" charset="0"/>
              </a:rPr>
              <a:t>Benefits of IP in COMESA are felt in many MS like Zambia</a:t>
            </a:r>
            <a:r>
              <a:rPr lang="en-GB" dirty="0"/>
              <a:t>, through</a:t>
            </a:r>
            <a:r>
              <a:rPr lang="en-US" dirty="0"/>
              <a:t> RISM  project   </a:t>
            </a:r>
          </a:p>
          <a:p>
            <a:pPr algn="just"/>
            <a:r>
              <a:rPr lang="en-US" dirty="0"/>
              <a:t>Specific objective of RISM =Support MS participate more fully in the COMESA, EAC and SADC Tripartite free trade areas with minimum disruption to public expenditure commitments as well as enabling them implement economic reform </a:t>
            </a:r>
            <a:r>
              <a:rPr lang="en-US" dirty="0" err="1"/>
              <a:t>programmes</a:t>
            </a:r>
            <a:r>
              <a:rPr lang="en-US" dirty="0"/>
              <a:t>  in the context of regional integration.    </a:t>
            </a:r>
          </a:p>
          <a:p>
            <a:pPr algn="just"/>
            <a:r>
              <a:rPr lang="en-US" dirty="0"/>
              <a:t>RISM beneficiaries  = Government ministries, Government agencies, private sector and civil society </a:t>
            </a:r>
            <a:r>
              <a:rPr lang="en-US" dirty="0" err="1"/>
              <a:t>organisations</a:t>
            </a:r>
            <a:r>
              <a:rPr lang="en-US" dirty="0"/>
              <a:t>, </a:t>
            </a:r>
            <a:r>
              <a:rPr lang="en-US" dirty="0" err="1"/>
              <a:t>eg</a:t>
            </a:r>
            <a:r>
              <a:rPr lang="en-US" dirty="0"/>
              <a:t>. CCPC through training of over 30 judges and magistrates in Competition Regulations; </a:t>
            </a:r>
          </a:p>
          <a:p>
            <a:pPr algn="just"/>
            <a:r>
              <a:rPr lang="en-US" dirty="0"/>
              <a:t>ZABS: initiation of the equipment procurement processes of Mobile Testing Laboratory.</a:t>
            </a:r>
          </a:p>
          <a:p>
            <a:pPr algn="just"/>
            <a:endParaRPr lang="en-US" dirty="0"/>
          </a:p>
          <a:p>
            <a:pPr algn="just"/>
            <a:endParaRPr lang="en-US" dirty="0"/>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7</a:t>
            </a:fld>
            <a:endParaRPr lang="en-ZW"/>
          </a:p>
        </p:txBody>
      </p:sp>
    </p:spTree>
    <p:extLst>
      <p:ext uri="{BB962C8B-B14F-4D97-AF65-F5344CB8AC3E}">
        <p14:creationId xmlns:p14="http://schemas.microsoft.com/office/powerpoint/2010/main" val="538174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4000" dirty="0"/>
              <a:t>Competition Policy</a:t>
            </a:r>
            <a:endParaRPr lang="en-ZW" sz="4000"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algn="just"/>
            <a:r>
              <a:rPr lang="en-US" dirty="0">
                <a:latin typeface="Bookman Old Style" pitchFamily="18" charset="0"/>
              </a:rPr>
              <a:t>Competition = rivalry or potential rivalry among firms in the market place;</a:t>
            </a:r>
          </a:p>
          <a:p>
            <a:pPr algn="just"/>
            <a:r>
              <a:rPr lang="en-US" dirty="0">
                <a:latin typeface="Bookman Old Style" pitchFamily="18" charset="0"/>
              </a:rPr>
              <a:t>CP= Government policy to preserve or promote competition among market players</a:t>
            </a:r>
          </a:p>
          <a:p>
            <a:pPr algn="just"/>
            <a:r>
              <a:rPr lang="en-US" dirty="0">
                <a:latin typeface="Bookman Old Style" pitchFamily="18" charset="0"/>
              </a:rPr>
              <a:t>Also to promote other government policies i.e. deregulation, </a:t>
            </a:r>
            <a:r>
              <a:rPr lang="en-US" dirty="0" err="1">
                <a:latin typeface="Bookman Old Style" pitchFamily="18" charset="0"/>
              </a:rPr>
              <a:t>privatisation</a:t>
            </a:r>
            <a:r>
              <a:rPr lang="en-US" dirty="0">
                <a:latin typeface="Bookman Old Style" pitchFamily="18" charset="0"/>
              </a:rPr>
              <a:t>, trade policy, industrial policy, investment policy and monetary policy.  </a:t>
            </a:r>
          </a:p>
          <a:p>
            <a:pPr algn="just"/>
            <a:r>
              <a:rPr lang="en-US" dirty="0">
                <a:latin typeface="Bookman Old Style" pitchFamily="18" charset="0"/>
              </a:rPr>
              <a:t>These enable a competitive environment for businesses to flourish.  </a:t>
            </a:r>
          </a:p>
          <a:p>
            <a:pPr algn="just"/>
            <a:r>
              <a:rPr lang="en-US" dirty="0">
                <a:latin typeface="Bookman Old Style" pitchFamily="18" charset="0"/>
              </a:rPr>
              <a:t>CL = An important piece of legislation needed to enforce competition policy</a:t>
            </a:r>
          </a:p>
          <a:p>
            <a:pPr algn="just"/>
            <a:r>
              <a:rPr lang="en-US" dirty="0">
                <a:latin typeface="Bookman Old Style" pitchFamily="18" charset="0"/>
              </a:rPr>
              <a:t>CCC handled the </a:t>
            </a:r>
            <a:r>
              <a:rPr lang="en-US" dirty="0" err="1">
                <a:latin typeface="Bookman Old Style" pitchFamily="18" charset="0"/>
              </a:rPr>
              <a:t>Holcim</a:t>
            </a:r>
            <a:r>
              <a:rPr lang="en-US" dirty="0">
                <a:latin typeface="Bookman Old Style" pitchFamily="18" charset="0"/>
              </a:rPr>
              <a:t>/Lafarge merger</a:t>
            </a:r>
          </a:p>
          <a:p>
            <a:pPr algn="just"/>
            <a:endParaRPr lang="en-US" dirty="0">
              <a:latin typeface="Bookman Old Style" pitchFamily="18" charset="0"/>
            </a:endParaRPr>
          </a:p>
          <a:p>
            <a:pPr algn="just"/>
            <a:endParaRPr lang="en-US" dirty="0">
              <a:latin typeface="Bookman Old Style" pitchFamily="18" charset="0"/>
            </a:endParaRPr>
          </a:p>
          <a:p>
            <a:endParaRPr lang="en-US" dirty="0"/>
          </a:p>
          <a:p>
            <a:endParaRPr lang="en-ZW" dirty="0"/>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8</a:t>
            </a:fld>
            <a:endParaRPr lang="en-ZW"/>
          </a:p>
        </p:txBody>
      </p:sp>
    </p:spTree>
    <p:extLst>
      <p:ext uri="{BB962C8B-B14F-4D97-AF65-F5344CB8AC3E}">
        <p14:creationId xmlns:p14="http://schemas.microsoft.com/office/powerpoint/2010/main" val="1757524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611188" y="470989"/>
            <a:ext cx="777240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spcBef>
                <a:spcPts val="800"/>
              </a:spcBef>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9pPr>
          </a:lstStyle>
          <a:p>
            <a:pPr algn="ctr" eaLnBrk="1" hangingPunct="1">
              <a:spcBef>
                <a:spcPct val="0"/>
              </a:spcBef>
              <a:buFontTx/>
              <a:buNone/>
            </a:pPr>
            <a:r>
              <a:rPr lang="fr-CH" altLang="en-US" sz="2800" dirty="0">
                <a:solidFill>
                  <a:srgbClr val="660066"/>
                </a:solidFill>
              </a:rPr>
              <a:t>SCOPE OF COMPETITION LAW AND REGULATIONS</a:t>
            </a:r>
          </a:p>
        </p:txBody>
      </p:sp>
      <p:grpSp>
        <p:nvGrpSpPr>
          <p:cNvPr id="17411" name="Group 2"/>
          <p:cNvGrpSpPr>
            <a:grpSpLocks/>
          </p:cNvGrpSpPr>
          <p:nvPr/>
        </p:nvGrpSpPr>
        <p:grpSpPr bwMode="auto">
          <a:xfrm>
            <a:off x="457200" y="1524000"/>
            <a:ext cx="8002674" cy="4437157"/>
            <a:chOff x="158" y="1117"/>
            <a:chExt cx="4904" cy="2638"/>
          </a:xfrm>
        </p:grpSpPr>
        <p:pic>
          <p:nvPicPr>
            <p:cNvPr id="1741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 y="1117"/>
              <a:ext cx="4644" cy="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7417" name="Text Box 4"/>
            <p:cNvSpPr txBox="1">
              <a:spLocks noChangeArrowheads="1"/>
            </p:cNvSpPr>
            <p:nvPr/>
          </p:nvSpPr>
          <p:spPr bwMode="auto">
            <a:xfrm>
              <a:off x="158" y="1117"/>
              <a:ext cx="4904" cy="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ts val="800"/>
                </a:spcBef>
                <a:buFont typeface="Arial" charset="0"/>
                <a:buChar char="•"/>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9pPr>
            </a:lstStyle>
            <a:p>
              <a:pPr eaLnBrk="1" hangingPunct="1">
                <a:spcBef>
                  <a:spcPct val="0"/>
                </a:spcBef>
                <a:buFontTx/>
                <a:buNone/>
              </a:pPr>
              <a:endParaRPr lang="en-US" altLang="en-US" sz="1800" b="0"/>
            </a:p>
          </p:txBody>
        </p:sp>
      </p:grpSp>
      <p:sp>
        <p:nvSpPr>
          <p:cNvPr id="17412" name="Text Box 5"/>
          <p:cNvSpPr txBox="1">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eaLnBrk="0" hangingPunct="0">
              <a:spcBef>
                <a:spcPts val="800"/>
              </a:spcBef>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9pPr>
          </a:lstStyle>
          <a:p>
            <a:pPr algn="r" eaLnBrk="1" hangingPunct="1">
              <a:spcBef>
                <a:spcPct val="0"/>
              </a:spcBef>
              <a:buFontTx/>
              <a:buNone/>
            </a:pPr>
            <a:fld id="{F9FA3676-41B5-4CED-A6AA-3FEF34FF0AF4}" type="slidenum">
              <a:rPr lang="en-GB" altLang="en-US" sz="1400" b="0">
                <a:solidFill>
                  <a:srgbClr val="40458C"/>
                </a:solidFill>
              </a:rPr>
              <a:pPr algn="r" eaLnBrk="1" hangingPunct="1">
                <a:spcBef>
                  <a:spcPct val="0"/>
                </a:spcBef>
                <a:buFontTx/>
                <a:buNone/>
              </a:pPr>
              <a:t>9</a:t>
            </a:fld>
            <a:endParaRPr lang="en-GB" altLang="en-US" sz="1400" b="0">
              <a:solidFill>
                <a:srgbClr val="40458C"/>
              </a:solidFill>
            </a:endParaRPr>
          </a:p>
        </p:txBody>
      </p:sp>
      <p:sp>
        <p:nvSpPr>
          <p:cNvPr id="17413" name="Rectangle 6"/>
          <p:cNvSpPr>
            <a:spLocks noChangeArrowheads="1"/>
          </p:cNvSpPr>
          <p:nvPr/>
        </p:nvSpPr>
        <p:spPr bwMode="auto">
          <a:xfrm>
            <a:off x="7019925" y="1484313"/>
            <a:ext cx="1439863" cy="1728787"/>
          </a:xfrm>
          <a:prstGeom prst="rect">
            <a:avLst/>
          </a:prstGeom>
          <a:solidFill>
            <a:srgbClr val="FF0000"/>
          </a:solidFill>
          <a:ln w="9360">
            <a:solidFill>
              <a:srgbClr val="40458C"/>
            </a:solidFill>
            <a:miter lim="800000"/>
            <a:headEnd/>
            <a:tailEnd/>
          </a:ln>
        </p:spPr>
        <p:txBody>
          <a:bodyPr wrap="none" anchor="ctr"/>
          <a:lstStyle>
            <a:lvl1pPr eaLnBrk="0" hangingPunct="0">
              <a:spcBef>
                <a:spcPts val="800"/>
              </a:spcBef>
              <a:buFont typeface="Arial" charset="0"/>
              <a:buChar char="•"/>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9pPr>
          </a:lstStyle>
          <a:p>
            <a:pPr eaLnBrk="1" hangingPunct="1">
              <a:spcBef>
                <a:spcPct val="0"/>
              </a:spcBef>
              <a:buFontTx/>
              <a:buNone/>
            </a:pPr>
            <a:endParaRPr lang="en-US" altLang="en-US" sz="1800" b="0"/>
          </a:p>
        </p:txBody>
      </p:sp>
      <p:sp>
        <p:nvSpPr>
          <p:cNvPr id="17414" name="Text Box 7"/>
          <p:cNvSpPr txBox="1">
            <a:spLocks noChangeArrowheads="1"/>
          </p:cNvSpPr>
          <p:nvPr/>
        </p:nvSpPr>
        <p:spPr bwMode="auto">
          <a:xfrm>
            <a:off x="7019925" y="1628775"/>
            <a:ext cx="1512888"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spcBef>
                <a:spcPts val="800"/>
              </a:spcBef>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Franklin Gothic Book" pitchFamily="34" charset="0"/>
              </a:defRPr>
            </a:lvl9pPr>
          </a:lstStyle>
          <a:p>
            <a:pPr eaLnBrk="1" hangingPunct="1">
              <a:spcBef>
                <a:spcPct val="0"/>
              </a:spcBef>
              <a:buFontTx/>
              <a:buNone/>
            </a:pPr>
            <a:r>
              <a:rPr lang="en-US" altLang="en-US" sz="1800" b="0">
                <a:solidFill>
                  <a:srgbClr val="FFFFFF"/>
                </a:solidFill>
              </a:rPr>
              <a:t>Vertical agreements</a:t>
            </a:r>
          </a:p>
          <a:p>
            <a:pPr eaLnBrk="1" hangingPunct="1">
              <a:spcBef>
                <a:spcPct val="0"/>
              </a:spcBef>
              <a:buFontTx/>
              <a:buNone/>
            </a:pPr>
            <a:endParaRPr lang="en-US" altLang="en-US" sz="1800" b="0">
              <a:solidFill>
                <a:srgbClr val="FFFFFF"/>
              </a:solidFill>
            </a:endParaRPr>
          </a:p>
          <a:p>
            <a:pPr eaLnBrk="1" hangingPunct="1">
              <a:spcBef>
                <a:spcPct val="0"/>
              </a:spcBef>
              <a:buFontTx/>
              <a:buNone/>
            </a:pPr>
            <a:r>
              <a:rPr lang="en-US" altLang="en-US" sz="1800" b="0">
                <a:solidFill>
                  <a:srgbClr val="FFFFFF"/>
                </a:solidFill>
              </a:rPr>
              <a:t>Horizontal agreements</a:t>
            </a:r>
          </a:p>
        </p:txBody>
      </p:sp>
      <p:sp>
        <p:nvSpPr>
          <p:cNvPr id="17415" name="AutoShape 8"/>
          <p:cNvSpPr>
            <a:spLocks noChangeArrowheads="1"/>
          </p:cNvSpPr>
          <p:nvPr/>
        </p:nvSpPr>
        <p:spPr bwMode="auto">
          <a:xfrm>
            <a:off x="6372225" y="2276475"/>
            <a:ext cx="647700" cy="73025"/>
          </a:xfrm>
          <a:prstGeom prst="rightArrow">
            <a:avLst>
              <a:gd name="adj1" fmla="val 50000"/>
              <a:gd name="adj2" fmla="val 221739"/>
            </a:avLst>
          </a:prstGeom>
          <a:solidFill>
            <a:srgbClr val="FF0000"/>
          </a:solidFill>
          <a:ln w="9360">
            <a:solidFill>
              <a:srgbClr val="40458C"/>
            </a:solidFill>
            <a:miter lim="800000"/>
            <a:headEnd/>
            <a:tailEnd/>
          </a:ln>
        </p:spPr>
        <p:txBody>
          <a:bodyPr wrap="none" anchor="ctr"/>
          <a:lstStyle>
            <a:lvl1pPr eaLnBrk="0" hangingPunct="0">
              <a:spcBef>
                <a:spcPts val="800"/>
              </a:spcBef>
              <a:buFont typeface="Arial" charset="0"/>
              <a:buChar char="•"/>
              <a:defRPr sz="1600" b="1">
                <a:solidFill>
                  <a:schemeClr val="tx1"/>
                </a:solidFill>
                <a:latin typeface="Franklin Gothic Book" pitchFamily="34" charset="0"/>
              </a:defRPr>
            </a:lvl1pPr>
            <a:lvl2pPr marL="742950" indent="-285750" eaLnBrk="0" hangingPunct="0">
              <a:spcBef>
                <a:spcPts val="300"/>
              </a:spcBef>
              <a:buClr>
                <a:schemeClr val="accent2"/>
              </a:buClr>
              <a:buFont typeface="Wingdings" pitchFamily="2" charset="2"/>
              <a:buChar char="§"/>
              <a:defRPr sz="1600">
                <a:solidFill>
                  <a:schemeClr val="tx1"/>
                </a:solidFill>
                <a:latin typeface="Franklin Gothic Book" pitchFamily="34" charset="0"/>
              </a:defRPr>
            </a:lvl2pPr>
            <a:lvl3pPr marL="11430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3pPr>
            <a:lvl4pPr marL="16002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4pPr>
            <a:lvl5pPr marL="2057400" indent="-228600" eaLnBrk="0" hangingPunct="0">
              <a:spcBef>
                <a:spcPts val="300"/>
              </a:spcBef>
              <a:buClr>
                <a:schemeClr val="accent2"/>
              </a:buClr>
              <a:buFont typeface="Wingdings" pitchFamily="2" charset="2"/>
              <a:buChar char="§"/>
              <a:defRPr sz="1600">
                <a:solidFill>
                  <a:schemeClr val="tx1"/>
                </a:solidFill>
                <a:latin typeface="Franklin Gothic Book" pitchFamily="34" charset="0"/>
              </a:defRPr>
            </a:lvl5pPr>
            <a:lvl6pPr marL="25146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6pPr>
            <a:lvl7pPr marL="29718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7pPr>
            <a:lvl8pPr marL="34290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8pPr>
            <a:lvl9pPr marL="3886200" indent="-228600" eaLnBrk="0" fontAlgn="base" hangingPunct="0">
              <a:spcBef>
                <a:spcPts val="300"/>
              </a:spcBef>
              <a:spcAft>
                <a:spcPct val="0"/>
              </a:spcAft>
              <a:buClr>
                <a:schemeClr val="accent2"/>
              </a:buClr>
              <a:buFont typeface="Wingdings" pitchFamily="2" charset="2"/>
              <a:buChar char="§"/>
              <a:defRPr sz="1600">
                <a:solidFill>
                  <a:schemeClr val="tx1"/>
                </a:solidFill>
                <a:latin typeface="Franklin Gothic Book" pitchFamily="34" charset="0"/>
              </a:defRPr>
            </a:lvl9pPr>
          </a:lstStyle>
          <a:p>
            <a:pPr eaLnBrk="1" hangingPunct="1">
              <a:spcBef>
                <a:spcPct val="0"/>
              </a:spcBef>
              <a:buFontTx/>
              <a:buNone/>
            </a:pPr>
            <a:endParaRPr lang="en-US" altLang="en-US" sz="1800" b="0"/>
          </a:p>
        </p:txBody>
      </p:sp>
    </p:spTree>
    <p:extLst>
      <p:ext uri="{BB962C8B-B14F-4D97-AF65-F5344CB8AC3E}">
        <p14:creationId xmlns:p14="http://schemas.microsoft.com/office/powerpoint/2010/main" val="382014040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1349</TotalTime>
  <Words>1598</Words>
  <Application>Microsoft Macintosh PowerPoint</Application>
  <PresentationFormat>On-screen Show (4:3)</PresentationFormat>
  <Paragraphs>169</Paragraphs>
  <Slides>18</Slides>
  <Notes>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18</vt:i4>
      </vt:variant>
    </vt:vector>
  </HeadingPairs>
  <TitlesOfParts>
    <vt:vector size="29" baseType="lpstr">
      <vt:lpstr>Arial</vt:lpstr>
      <vt:lpstr>Bookman Old Style</vt:lpstr>
      <vt:lpstr>Calibri</vt:lpstr>
      <vt:lpstr>Constantia</vt:lpstr>
      <vt:lpstr>Times New Roman</vt:lpstr>
      <vt:lpstr>Wingdings</vt:lpstr>
      <vt:lpstr>Wingdings 2</vt:lpstr>
      <vt:lpstr>1_Custom Design</vt:lpstr>
      <vt:lpstr>Custom Design</vt:lpstr>
      <vt:lpstr>2_Custom Design</vt:lpstr>
      <vt:lpstr>Flow</vt:lpstr>
      <vt:lpstr>COMPETITION AND CONSUMER PROTECTION COMMISSION - CCPC</vt:lpstr>
      <vt:lpstr>Presentation Outline</vt:lpstr>
      <vt:lpstr>     Regional Integration </vt:lpstr>
      <vt:lpstr> Why do Governments Enter into Regional Agreements</vt:lpstr>
      <vt:lpstr>    Industrial Policy </vt:lpstr>
      <vt:lpstr>INDUSTRIAL POLICY</vt:lpstr>
      <vt:lpstr>INDUSTRIAL POLICY</vt:lpstr>
      <vt:lpstr>Competition Policy</vt:lpstr>
      <vt:lpstr>PowerPoint Presentation</vt:lpstr>
      <vt:lpstr>Competition Policy </vt:lpstr>
      <vt:lpstr>Interface between IP &amp; CP</vt:lpstr>
      <vt:lpstr>PowerPoint Presentation</vt:lpstr>
      <vt:lpstr>Opportunities</vt:lpstr>
      <vt:lpstr>Challenges</vt:lpstr>
      <vt:lpstr>Conclusion</vt:lpstr>
      <vt:lpstr>Recommendations</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dc:creator>
  <cp:lastModifiedBy>Kevin Reddell</cp:lastModifiedBy>
  <cp:revision>95</cp:revision>
  <cp:lastPrinted>2016-03-04T11:30:43Z</cp:lastPrinted>
  <dcterms:created xsi:type="dcterms:W3CDTF">2013-02-06T12:04:31Z</dcterms:created>
  <dcterms:modified xsi:type="dcterms:W3CDTF">2024-04-08T11:15:10Z</dcterms:modified>
</cp:coreProperties>
</file>