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819" r:id="rId2"/>
  </p:sldMasterIdLst>
  <p:notesMasterIdLst>
    <p:notesMasterId r:id="rId15"/>
  </p:notesMasterIdLst>
  <p:handoutMasterIdLst>
    <p:handoutMasterId r:id="rId16"/>
  </p:handoutMasterIdLst>
  <p:sldIdLst>
    <p:sldId id="310" r:id="rId3"/>
    <p:sldId id="311" r:id="rId4"/>
    <p:sldId id="535" r:id="rId5"/>
    <p:sldId id="536" r:id="rId6"/>
    <p:sldId id="537" r:id="rId7"/>
    <p:sldId id="538" r:id="rId8"/>
    <p:sldId id="539" r:id="rId9"/>
    <p:sldId id="541" r:id="rId10"/>
    <p:sldId id="542" r:id="rId11"/>
    <p:sldId id="544" r:id="rId12"/>
    <p:sldId id="545" r:id="rId13"/>
    <p:sldId id="546" r:id="rId14"/>
  </p:sldIdLst>
  <p:sldSz cx="9144000" cy="6858000" type="screen4x3"/>
  <p:notesSz cx="7099300" cy="10234613"/>
  <p:defaultTextStyle>
    <a:defPPr>
      <a:defRPr lang="en-GB"/>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9646"/>
    <a:srgbClr val="CA4525"/>
    <a:srgbClr val="D95900"/>
    <a:srgbClr val="FFE48F"/>
    <a:srgbClr val="FFEF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84082" autoAdjust="0"/>
  </p:normalViewPr>
  <p:slideViewPr>
    <p:cSldViewPr snapToObjects="1">
      <p:cViewPr varScale="1">
        <p:scale>
          <a:sx n="102" d="100"/>
          <a:sy n="102" d="100"/>
        </p:scale>
        <p:origin x="2408"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6364" cy="511730"/>
          </a:xfrm>
          <a:prstGeom prst="rect">
            <a:avLst/>
          </a:prstGeom>
        </p:spPr>
        <p:txBody>
          <a:bodyPr vert="horz" wrap="square" lIns="94766" tIns="47382" rIns="94766" bIns="47382" numCol="1" anchor="t" anchorCtr="0" compatLnSpc="1">
            <a:prstTxWarp prst="textNoShape">
              <a:avLst/>
            </a:prstTxWarp>
          </a:bodyPr>
          <a:lstStyle>
            <a:lvl1pPr eaLnBrk="1" hangingPunct="1">
              <a:defRPr sz="1200">
                <a:latin typeface="Calibri" pitchFamily="-112" charset="0"/>
                <a:ea typeface="ＭＳ Ｐゴシック" pitchFamily="-112" charset="-128"/>
                <a:cs typeface="+mn-cs"/>
              </a:defRPr>
            </a:lvl1pPr>
          </a:lstStyle>
          <a:p>
            <a:pPr>
              <a:defRPr/>
            </a:pPr>
            <a:endParaRPr lang="en-US"/>
          </a:p>
        </p:txBody>
      </p:sp>
      <p:sp>
        <p:nvSpPr>
          <p:cNvPr id="3" name="Date Placeholder 2"/>
          <p:cNvSpPr>
            <a:spLocks noGrp="1"/>
          </p:cNvSpPr>
          <p:nvPr>
            <p:ph type="dt" sz="quarter" idx="1"/>
          </p:nvPr>
        </p:nvSpPr>
        <p:spPr>
          <a:xfrm>
            <a:off x="4021294" y="1"/>
            <a:ext cx="3076364" cy="511730"/>
          </a:xfrm>
          <a:prstGeom prst="rect">
            <a:avLst/>
          </a:prstGeom>
        </p:spPr>
        <p:txBody>
          <a:bodyPr vert="horz" wrap="square" lIns="94766" tIns="47382" rIns="94766" bIns="47382" numCol="1" anchor="t" anchorCtr="0" compatLnSpc="1">
            <a:prstTxWarp prst="textNoShape">
              <a:avLst/>
            </a:prstTxWarp>
          </a:bodyPr>
          <a:lstStyle>
            <a:lvl1pPr algn="r" eaLnBrk="1" hangingPunct="1">
              <a:defRPr sz="1200">
                <a:latin typeface="Calibri" pitchFamily="28" charset="0"/>
                <a:ea typeface="ＭＳ Ｐゴシック" pitchFamily="28" charset="-128"/>
                <a:cs typeface="Arial" charset="0"/>
              </a:defRPr>
            </a:lvl1pPr>
          </a:lstStyle>
          <a:p>
            <a:pPr>
              <a:defRPr/>
            </a:pPr>
            <a:fld id="{FE383712-FA20-4919-8579-65E4E3BCA264}" type="datetime1">
              <a:rPr lang="en-US"/>
              <a:pPr>
                <a:defRPr/>
              </a:pPr>
              <a:t>4/8/24</a:t>
            </a:fld>
            <a:endParaRPr lang="en-US"/>
          </a:p>
        </p:txBody>
      </p:sp>
      <p:sp>
        <p:nvSpPr>
          <p:cNvPr id="4" name="Footer Placeholder 3"/>
          <p:cNvSpPr>
            <a:spLocks noGrp="1"/>
          </p:cNvSpPr>
          <p:nvPr>
            <p:ph type="ftr" sz="quarter" idx="2"/>
          </p:nvPr>
        </p:nvSpPr>
        <p:spPr>
          <a:xfrm>
            <a:off x="0" y="9721106"/>
            <a:ext cx="3076364" cy="511730"/>
          </a:xfrm>
          <a:prstGeom prst="rect">
            <a:avLst/>
          </a:prstGeom>
        </p:spPr>
        <p:txBody>
          <a:bodyPr vert="horz" wrap="square" lIns="94766" tIns="47382" rIns="94766" bIns="47382" numCol="1" anchor="b" anchorCtr="0" compatLnSpc="1">
            <a:prstTxWarp prst="textNoShape">
              <a:avLst/>
            </a:prstTxWarp>
          </a:bodyPr>
          <a:lstStyle>
            <a:lvl1pPr eaLnBrk="1" hangingPunct="1">
              <a:defRPr sz="1200">
                <a:latin typeface="Calibri" pitchFamily="-112" charset="0"/>
                <a:ea typeface="ＭＳ Ｐゴシック" pitchFamily="-112" charset="-128"/>
                <a:cs typeface="+mn-cs"/>
              </a:defRPr>
            </a:lvl1pPr>
          </a:lstStyle>
          <a:p>
            <a:pPr>
              <a:defRPr/>
            </a:pPr>
            <a:endParaRPr lang="en-US"/>
          </a:p>
        </p:txBody>
      </p:sp>
      <p:sp>
        <p:nvSpPr>
          <p:cNvPr id="5" name="Slide Number Placeholder 4"/>
          <p:cNvSpPr>
            <a:spLocks noGrp="1"/>
          </p:cNvSpPr>
          <p:nvPr>
            <p:ph type="sldNum" sz="quarter" idx="3"/>
          </p:nvPr>
        </p:nvSpPr>
        <p:spPr>
          <a:xfrm>
            <a:off x="4021294" y="9721106"/>
            <a:ext cx="3076364" cy="511730"/>
          </a:xfrm>
          <a:prstGeom prst="rect">
            <a:avLst/>
          </a:prstGeom>
        </p:spPr>
        <p:txBody>
          <a:bodyPr vert="horz" wrap="square" lIns="94766" tIns="47382" rIns="94766" bIns="47382" numCol="1" anchor="b" anchorCtr="0" compatLnSpc="1">
            <a:prstTxWarp prst="textNoShape">
              <a:avLst/>
            </a:prstTxWarp>
          </a:bodyPr>
          <a:lstStyle>
            <a:lvl1pPr algn="r" eaLnBrk="1" hangingPunct="1">
              <a:defRPr sz="1200">
                <a:latin typeface="Calibri" panose="020F0502020204030204" pitchFamily="34" charset="0"/>
                <a:ea typeface="ＭＳ Ｐゴシック" panose="020B0600070205080204" pitchFamily="34" charset="-128"/>
              </a:defRPr>
            </a:lvl1pPr>
          </a:lstStyle>
          <a:p>
            <a:pPr>
              <a:defRPr/>
            </a:pPr>
            <a:fld id="{9A346817-0F25-4548-A07A-B1A2EC631759}" type="slidenum">
              <a:rPr lang="en-US"/>
              <a:pPr>
                <a:defRPr/>
              </a:pPr>
              <a:t>‹#›</a:t>
            </a:fld>
            <a:endParaRPr lang="en-US"/>
          </a:p>
        </p:txBody>
      </p:sp>
    </p:spTree>
    <p:extLst>
      <p:ext uri="{BB962C8B-B14F-4D97-AF65-F5344CB8AC3E}">
        <p14:creationId xmlns:p14="http://schemas.microsoft.com/office/powerpoint/2010/main" val="28517928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6364" cy="511730"/>
          </a:xfrm>
          <a:prstGeom prst="rect">
            <a:avLst/>
          </a:prstGeom>
        </p:spPr>
        <p:txBody>
          <a:bodyPr vert="horz" wrap="square" lIns="94766" tIns="47382" rIns="94766" bIns="47382" numCol="1" anchor="t" anchorCtr="0" compatLnSpc="1">
            <a:prstTxWarp prst="textNoShape">
              <a:avLst/>
            </a:prstTxWarp>
          </a:bodyPr>
          <a:lstStyle>
            <a:lvl1pPr eaLnBrk="1" hangingPunct="1">
              <a:defRPr sz="1200">
                <a:latin typeface="Calibri" pitchFamily="-112" charset="0"/>
                <a:ea typeface="ＭＳ Ｐゴシック" pitchFamily="-112" charset="-128"/>
                <a:cs typeface="+mn-cs"/>
              </a:defRPr>
            </a:lvl1pPr>
          </a:lstStyle>
          <a:p>
            <a:pPr>
              <a:defRPr/>
            </a:pPr>
            <a:endParaRPr lang="en-US"/>
          </a:p>
        </p:txBody>
      </p:sp>
      <p:sp>
        <p:nvSpPr>
          <p:cNvPr id="3" name="Date Placeholder 2"/>
          <p:cNvSpPr>
            <a:spLocks noGrp="1"/>
          </p:cNvSpPr>
          <p:nvPr>
            <p:ph type="dt" idx="1"/>
          </p:nvPr>
        </p:nvSpPr>
        <p:spPr>
          <a:xfrm>
            <a:off x="4021294" y="1"/>
            <a:ext cx="3076364" cy="511730"/>
          </a:xfrm>
          <a:prstGeom prst="rect">
            <a:avLst/>
          </a:prstGeom>
        </p:spPr>
        <p:txBody>
          <a:bodyPr vert="horz" wrap="square" lIns="94766" tIns="47382" rIns="94766" bIns="47382" numCol="1" anchor="t" anchorCtr="0" compatLnSpc="1">
            <a:prstTxWarp prst="textNoShape">
              <a:avLst/>
            </a:prstTxWarp>
          </a:bodyPr>
          <a:lstStyle>
            <a:lvl1pPr algn="r" eaLnBrk="1" hangingPunct="1">
              <a:defRPr sz="1200">
                <a:latin typeface="Calibri" pitchFamily="28" charset="0"/>
                <a:ea typeface="ＭＳ Ｐゴシック" pitchFamily="28" charset="-128"/>
                <a:cs typeface="Arial" charset="0"/>
              </a:defRPr>
            </a:lvl1pPr>
          </a:lstStyle>
          <a:p>
            <a:pPr>
              <a:defRPr/>
            </a:pPr>
            <a:fld id="{DFE5514B-2523-4C18-94BC-FA3C3ED3035E}" type="datetime1">
              <a:rPr lang="en-US"/>
              <a:pPr>
                <a:defRPr/>
              </a:pPr>
              <a:t>4/8/24</a:t>
            </a:fld>
            <a:endParaRPr lang="en-US"/>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wrap="square" lIns="94766" tIns="47382" rIns="94766" bIns="47382"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709930" y="4861441"/>
            <a:ext cx="5679440" cy="4605575"/>
          </a:xfrm>
          <a:prstGeom prst="rect">
            <a:avLst/>
          </a:prstGeom>
        </p:spPr>
        <p:txBody>
          <a:bodyPr vert="horz" wrap="square" lIns="94766" tIns="47382" rIns="94766" bIns="47382" numCol="1" anchor="t" anchorCtr="0" compatLnSpc="1">
            <a:prstTxWarp prst="textNoShape">
              <a:avLst/>
            </a:prstTxWarp>
            <a:normAutofit/>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p:cNvSpPr>
            <a:spLocks noGrp="1"/>
          </p:cNvSpPr>
          <p:nvPr>
            <p:ph type="ftr" sz="quarter" idx="4"/>
          </p:nvPr>
        </p:nvSpPr>
        <p:spPr>
          <a:xfrm>
            <a:off x="0" y="9721106"/>
            <a:ext cx="3076364" cy="511730"/>
          </a:xfrm>
          <a:prstGeom prst="rect">
            <a:avLst/>
          </a:prstGeom>
        </p:spPr>
        <p:txBody>
          <a:bodyPr vert="horz" wrap="square" lIns="94766" tIns="47382" rIns="94766" bIns="47382" numCol="1" anchor="b" anchorCtr="0" compatLnSpc="1">
            <a:prstTxWarp prst="textNoShape">
              <a:avLst/>
            </a:prstTxWarp>
          </a:bodyPr>
          <a:lstStyle>
            <a:lvl1pPr eaLnBrk="1" hangingPunct="1">
              <a:defRPr sz="1200">
                <a:latin typeface="Calibri" pitchFamily="-112" charset="0"/>
                <a:ea typeface="ＭＳ Ｐゴシック" pitchFamily="-112" charset="-128"/>
                <a:cs typeface="+mn-cs"/>
              </a:defRPr>
            </a:lvl1pPr>
          </a:lstStyle>
          <a:p>
            <a:pPr>
              <a:defRPr/>
            </a:pPr>
            <a:endParaRPr lang="en-US"/>
          </a:p>
        </p:txBody>
      </p:sp>
      <p:sp>
        <p:nvSpPr>
          <p:cNvPr id="7" name="Slide Number Placeholder 6"/>
          <p:cNvSpPr>
            <a:spLocks noGrp="1"/>
          </p:cNvSpPr>
          <p:nvPr>
            <p:ph type="sldNum" sz="quarter" idx="5"/>
          </p:nvPr>
        </p:nvSpPr>
        <p:spPr>
          <a:xfrm>
            <a:off x="4021294" y="9721106"/>
            <a:ext cx="3076364" cy="511730"/>
          </a:xfrm>
          <a:prstGeom prst="rect">
            <a:avLst/>
          </a:prstGeom>
        </p:spPr>
        <p:txBody>
          <a:bodyPr vert="horz" wrap="square" lIns="94766" tIns="47382" rIns="94766" bIns="47382" numCol="1" anchor="b" anchorCtr="0" compatLnSpc="1">
            <a:prstTxWarp prst="textNoShape">
              <a:avLst/>
            </a:prstTxWarp>
          </a:bodyPr>
          <a:lstStyle>
            <a:lvl1pPr algn="r" eaLnBrk="1" hangingPunct="1">
              <a:defRPr sz="1200">
                <a:latin typeface="Calibri" panose="020F0502020204030204" pitchFamily="34" charset="0"/>
                <a:ea typeface="ＭＳ Ｐゴシック" panose="020B0600070205080204" pitchFamily="34" charset="-128"/>
              </a:defRPr>
            </a:lvl1pPr>
          </a:lstStyle>
          <a:p>
            <a:pPr>
              <a:defRPr/>
            </a:pPr>
            <a:fld id="{F0752732-9414-4370-A319-EFE1248FA51C}" type="slidenum">
              <a:rPr lang="en-US"/>
              <a:pPr>
                <a:defRPr/>
              </a:pPr>
              <a:t>‹#›</a:t>
            </a:fld>
            <a:endParaRPr lang="en-US"/>
          </a:p>
        </p:txBody>
      </p:sp>
    </p:spTree>
    <p:extLst>
      <p:ext uri="{BB962C8B-B14F-4D97-AF65-F5344CB8AC3E}">
        <p14:creationId xmlns:p14="http://schemas.microsoft.com/office/powerpoint/2010/main" val="173508885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26" charset="-128"/>
        <a:cs typeface="ＭＳ Ｐゴシック" pitchFamily="26"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26"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26"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26"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2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pPr>
              <a:defRPr/>
            </a:pPr>
            <a:fld id="{F0752732-9414-4370-A319-EFE1248FA51C}" type="slidenum">
              <a:rPr lang="en-US" smtClean="0"/>
              <a:pPr>
                <a:defRPr/>
              </a:pPr>
              <a:t>1</a:t>
            </a:fld>
            <a:endParaRPr lang="en-US"/>
          </a:p>
        </p:txBody>
      </p:sp>
    </p:spTree>
    <p:extLst>
      <p:ext uri="{BB962C8B-B14F-4D97-AF65-F5344CB8AC3E}">
        <p14:creationId xmlns:p14="http://schemas.microsoft.com/office/powerpoint/2010/main" val="2663404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rot="21075469">
            <a:off x="373311" y="4888811"/>
            <a:ext cx="6349791" cy="384175"/>
          </a:xfrm>
        </p:spPr>
        <p:txBody>
          <a:bodyPr/>
          <a:lstStyle>
            <a:lvl1pPr algn="l">
              <a:defRPr sz="2000" b="1">
                <a:solidFill>
                  <a:srgbClr val="FFFFFF"/>
                </a:solidFill>
                <a:latin typeface="Arial"/>
                <a:cs typeface="Arial"/>
              </a:defRPr>
            </a:lvl1pPr>
          </a:lstStyle>
          <a:p>
            <a:r>
              <a:rPr lang="en-US"/>
              <a:t>Click to edit Master title style</a:t>
            </a:r>
            <a:endParaRPr lang="en-GB" dirty="0"/>
          </a:p>
        </p:txBody>
      </p:sp>
      <p:sp>
        <p:nvSpPr>
          <p:cNvPr id="3" name="Subtitle 2"/>
          <p:cNvSpPr>
            <a:spLocks noGrp="1"/>
          </p:cNvSpPr>
          <p:nvPr>
            <p:ph type="subTitle" idx="1"/>
          </p:nvPr>
        </p:nvSpPr>
        <p:spPr>
          <a:xfrm rot="21075469">
            <a:off x="449515" y="5273067"/>
            <a:ext cx="6348716" cy="419100"/>
          </a:xfrm>
        </p:spPr>
        <p:txBody>
          <a:bodyPr anchor="ctr"/>
          <a:lstStyle>
            <a:lvl1pPr marL="0" indent="0" algn="l">
              <a:buNone/>
              <a:defRPr sz="2000">
                <a:solidFill>
                  <a:srgbClr val="FFFFFF"/>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632459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ZA"/>
              <a:t>Economics for Regulation SLP, 27-31 January 2014</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2ED920-77D6-42C4-AB8E-117911CEEC2B}" type="slidenum">
              <a:rPr lang="en-US"/>
              <a:pPr>
                <a:defRPr/>
              </a:pPr>
              <a:t>‹#›</a:t>
            </a:fld>
            <a:endParaRPr lang="en-US"/>
          </a:p>
        </p:txBody>
      </p:sp>
    </p:spTree>
    <p:extLst>
      <p:ext uri="{BB962C8B-B14F-4D97-AF65-F5344CB8AC3E}">
        <p14:creationId xmlns:p14="http://schemas.microsoft.com/office/powerpoint/2010/main" val="3443108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ZA"/>
              <a:t>Economics for Regulation SLP, 27-31 January 2014</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EC2868-1112-4AB4-8925-D1BEFB228531}" type="slidenum">
              <a:rPr lang="en-US"/>
              <a:pPr>
                <a:defRPr/>
              </a:pPr>
              <a:t>‹#›</a:t>
            </a:fld>
            <a:endParaRPr lang="en-US"/>
          </a:p>
        </p:txBody>
      </p:sp>
    </p:spTree>
    <p:extLst>
      <p:ext uri="{BB962C8B-B14F-4D97-AF65-F5344CB8AC3E}">
        <p14:creationId xmlns:p14="http://schemas.microsoft.com/office/powerpoint/2010/main" val="13762214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ZA"/>
              <a:t>Economics for Regulation SLP, 27-31 January 2014</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C855F76-3D6E-4C91-A326-ED8401C7F74C}" type="slidenum">
              <a:rPr lang="en-US"/>
              <a:pPr>
                <a:defRPr/>
              </a:pPr>
              <a:t>‹#›</a:t>
            </a:fld>
            <a:endParaRPr lang="en-US"/>
          </a:p>
        </p:txBody>
      </p:sp>
    </p:spTree>
    <p:extLst>
      <p:ext uri="{BB962C8B-B14F-4D97-AF65-F5344CB8AC3E}">
        <p14:creationId xmlns:p14="http://schemas.microsoft.com/office/powerpoint/2010/main" val="2213672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ZA"/>
              <a:t>Economics for Regulation SLP, 27-31 January 2014</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C20F1AF-DC5D-4924-9BC1-57ED9F4DE6A1}" type="slidenum">
              <a:rPr lang="en-US"/>
              <a:pPr>
                <a:defRPr/>
              </a:pPr>
              <a:t>‹#›</a:t>
            </a:fld>
            <a:endParaRPr lang="en-US"/>
          </a:p>
        </p:txBody>
      </p:sp>
    </p:spTree>
    <p:extLst>
      <p:ext uri="{BB962C8B-B14F-4D97-AF65-F5344CB8AC3E}">
        <p14:creationId xmlns:p14="http://schemas.microsoft.com/office/powerpoint/2010/main" val="3123629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ZA"/>
              <a:t>Economics for Regulation SLP, 27-31 January 2014</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5BD6A86-F0C7-4E9C-924B-D0B51AA8085E}" type="slidenum">
              <a:rPr lang="en-US"/>
              <a:pPr>
                <a:defRPr/>
              </a:pPr>
              <a:t>‹#›</a:t>
            </a:fld>
            <a:endParaRPr lang="en-US"/>
          </a:p>
        </p:txBody>
      </p:sp>
    </p:spTree>
    <p:extLst>
      <p:ext uri="{BB962C8B-B14F-4D97-AF65-F5344CB8AC3E}">
        <p14:creationId xmlns:p14="http://schemas.microsoft.com/office/powerpoint/2010/main" val="9816467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ZA"/>
              <a:t>Economics for Regulation SLP, 27-31 January 2014</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71CA3DF-7528-4581-B7A6-E62A41A2D9E9}" type="slidenum">
              <a:rPr lang="en-US"/>
              <a:pPr>
                <a:defRPr/>
              </a:pPr>
              <a:t>‹#›</a:t>
            </a:fld>
            <a:endParaRPr lang="en-US"/>
          </a:p>
        </p:txBody>
      </p:sp>
    </p:spTree>
    <p:extLst>
      <p:ext uri="{BB962C8B-B14F-4D97-AF65-F5344CB8AC3E}">
        <p14:creationId xmlns:p14="http://schemas.microsoft.com/office/powerpoint/2010/main" val="26529596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ZA"/>
              <a:t>Economics for Regulation SLP, 27-31 January 2014</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204F350-340B-432D-889F-74DCCE1917AF}" type="slidenum">
              <a:rPr lang="en-US"/>
              <a:pPr>
                <a:defRPr/>
              </a:pPr>
              <a:t>‹#›</a:t>
            </a:fld>
            <a:endParaRPr lang="en-US"/>
          </a:p>
        </p:txBody>
      </p:sp>
    </p:spTree>
    <p:extLst>
      <p:ext uri="{BB962C8B-B14F-4D97-AF65-F5344CB8AC3E}">
        <p14:creationId xmlns:p14="http://schemas.microsoft.com/office/powerpoint/2010/main" val="31240083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ZA"/>
              <a:t>Economics for Regulation SLP, 27-31 January 2014</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CA8DF63-9F1E-499B-8309-D81A5AA2F512}" type="slidenum">
              <a:rPr lang="en-US"/>
              <a:pPr>
                <a:defRPr/>
              </a:pPr>
              <a:t>‹#›</a:t>
            </a:fld>
            <a:endParaRPr lang="en-US"/>
          </a:p>
        </p:txBody>
      </p:sp>
    </p:spTree>
    <p:extLst>
      <p:ext uri="{BB962C8B-B14F-4D97-AF65-F5344CB8AC3E}">
        <p14:creationId xmlns:p14="http://schemas.microsoft.com/office/powerpoint/2010/main" val="1067719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ZA"/>
              <a:t>Economics for Regulation SLP, 27-31 January 2014</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A9F2598-BF0F-4A58-A45F-6592130F090B}" type="slidenum">
              <a:rPr lang="en-US"/>
              <a:pPr>
                <a:defRPr/>
              </a:pPr>
              <a:t>‹#›</a:t>
            </a:fld>
            <a:endParaRPr lang="en-US"/>
          </a:p>
        </p:txBody>
      </p:sp>
    </p:spTree>
    <p:extLst>
      <p:ext uri="{BB962C8B-B14F-4D97-AF65-F5344CB8AC3E}">
        <p14:creationId xmlns:p14="http://schemas.microsoft.com/office/powerpoint/2010/main" val="604153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rot="21075469">
            <a:off x="449515" y="5273067"/>
            <a:ext cx="6348716" cy="419100"/>
          </a:xfrm>
        </p:spPr>
        <p:txBody>
          <a:bodyPr anchor="ctr"/>
          <a:lstStyle>
            <a:lvl1pPr marL="0" indent="0" algn="l">
              <a:buNone/>
              <a:defRPr sz="2400">
                <a:solidFill>
                  <a:schemeClr val="tx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85635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lstStyle>
            <a:lvl1pPr algn="l">
              <a:defRPr sz="1600" b="1" i="0">
                <a:solidFill>
                  <a:srgbClr val="D95900"/>
                </a:solidFill>
                <a:latin typeface="Arial"/>
                <a:cs typeface="Arial"/>
              </a:defRPr>
            </a:lvl1pPr>
          </a:lstStyle>
          <a:p>
            <a:r>
              <a:rPr lang="en-US"/>
              <a:t>Click to edit Master title style</a:t>
            </a:r>
            <a:endParaRPr lang="en-US" dirty="0"/>
          </a:p>
        </p:txBody>
      </p:sp>
      <p:sp>
        <p:nvSpPr>
          <p:cNvPr id="7" name="Text Placeholder 5"/>
          <p:cNvSpPr>
            <a:spLocks noGrp="1"/>
          </p:cNvSpPr>
          <p:nvPr>
            <p:ph type="body" sz="quarter" idx="10"/>
          </p:nvPr>
        </p:nvSpPr>
        <p:spPr>
          <a:xfrm>
            <a:off x="457200" y="1189037"/>
            <a:ext cx="8229600" cy="4079875"/>
          </a:xfrm>
        </p:spPr>
        <p:txBody>
          <a:bodyPr/>
          <a:lstStyle>
            <a:lvl1pPr>
              <a:buFontTx/>
              <a:buNone/>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4" name="Footer Placeholder 8"/>
          <p:cNvSpPr>
            <a:spLocks noGrp="1"/>
          </p:cNvSpPr>
          <p:nvPr>
            <p:ph type="ftr" sz="quarter" idx="11"/>
          </p:nvPr>
        </p:nvSpPr>
        <p:spPr>
          <a:xfrm>
            <a:off x="457200" y="6248400"/>
            <a:ext cx="5334000" cy="228600"/>
          </a:xfrm>
        </p:spPr>
        <p:txBody>
          <a:bodyPr/>
          <a:lstStyle>
            <a:lvl1pPr algn="l">
              <a:defRPr sz="1000">
                <a:solidFill>
                  <a:srgbClr val="D95900"/>
                </a:solidFill>
                <a:latin typeface="Arial" charset="0"/>
                <a:cs typeface="Arial" charset="0"/>
              </a:defRPr>
            </a:lvl1pPr>
          </a:lstStyle>
          <a:p>
            <a:pPr>
              <a:defRPr/>
            </a:pPr>
            <a:r>
              <a:rPr lang="en-ZA"/>
              <a:t>Economics for Regulation SLP, 27-31 January 2014</a:t>
            </a:r>
            <a:endParaRPr lang="en-US"/>
          </a:p>
        </p:txBody>
      </p:sp>
    </p:spTree>
    <p:extLst>
      <p:ext uri="{BB962C8B-B14F-4D97-AF65-F5344CB8AC3E}">
        <p14:creationId xmlns:p14="http://schemas.microsoft.com/office/powerpoint/2010/main" val="889629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457200" y="228600"/>
            <a:ext cx="8229600" cy="533400"/>
          </a:xfrm>
        </p:spPr>
        <p:txBody>
          <a:bodyPr/>
          <a:lstStyle>
            <a:lvl1pPr algn="l">
              <a:defRPr sz="1600" b="1" i="0">
                <a:solidFill>
                  <a:srgbClr val="D95900"/>
                </a:solidFill>
                <a:latin typeface="Arial"/>
                <a:cs typeface="Arial"/>
              </a:defRPr>
            </a:lvl1pPr>
          </a:lstStyle>
          <a:p>
            <a:r>
              <a:rPr lang="en-US"/>
              <a:t>Click to edit Master title style</a:t>
            </a:r>
            <a:endParaRPr lang="en-US" dirty="0"/>
          </a:p>
        </p:txBody>
      </p:sp>
      <p:sp>
        <p:nvSpPr>
          <p:cNvPr id="7" name="Text Placeholder 5"/>
          <p:cNvSpPr>
            <a:spLocks noGrp="1"/>
          </p:cNvSpPr>
          <p:nvPr>
            <p:ph type="body" sz="quarter" idx="10"/>
          </p:nvPr>
        </p:nvSpPr>
        <p:spPr>
          <a:xfrm>
            <a:off x="457200" y="1189037"/>
            <a:ext cx="8229600" cy="4079875"/>
          </a:xfrm>
        </p:spPr>
        <p:txBody>
          <a:bodyPr/>
          <a:lstStyle>
            <a:lvl1pPr>
              <a:buFont typeface="Arial" pitchFamily="34" charset="0"/>
              <a:buChar char="•"/>
              <a:defRPr/>
            </a:lvl1pPr>
            <a:lvl2pPr>
              <a:buFontTx/>
              <a:buNone/>
              <a:defRPr/>
            </a:lvl2pPr>
            <a:lvl3pPr>
              <a:buFontTx/>
              <a:buNone/>
              <a:defRPr/>
            </a:lvl3pPr>
            <a:lvl4pPr>
              <a:buFontTx/>
              <a:buNone/>
              <a:defRPr/>
            </a:lvl4pPr>
            <a:lvl5pPr>
              <a:buFontTx/>
              <a:buNone/>
              <a:defRPr/>
            </a:lvl5pPr>
          </a:lstStyle>
          <a:p>
            <a:pPr lvl="0"/>
            <a:r>
              <a:rPr lang="en-US" dirty="0"/>
              <a:t>Click to edit Master text styles</a:t>
            </a:r>
          </a:p>
        </p:txBody>
      </p:sp>
    </p:spTree>
    <p:extLst>
      <p:ext uri="{BB962C8B-B14F-4D97-AF65-F5344CB8AC3E}">
        <p14:creationId xmlns:p14="http://schemas.microsoft.com/office/powerpoint/2010/main" val="4091996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lstStyle>
            <a:lvl1pPr algn="l">
              <a:defRPr sz="1600" b="1" i="0">
                <a:solidFill>
                  <a:srgbClr val="D95900"/>
                </a:solidFill>
                <a:latin typeface="Arial"/>
                <a:cs typeface="Arial"/>
              </a:defRPr>
            </a:lvl1pPr>
          </a:lstStyle>
          <a:p>
            <a:r>
              <a:rPr lang="en-US"/>
              <a:t>Click to edit Master title style</a:t>
            </a:r>
            <a:endParaRPr lang="en-US" dirty="0"/>
          </a:p>
        </p:txBody>
      </p:sp>
      <p:sp>
        <p:nvSpPr>
          <p:cNvPr id="7" name="Text Placeholder 5"/>
          <p:cNvSpPr>
            <a:spLocks noGrp="1"/>
          </p:cNvSpPr>
          <p:nvPr>
            <p:ph type="body" sz="quarter" idx="10"/>
          </p:nvPr>
        </p:nvSpPr>
        <p:spPr>
          <a:xfrm>
            <a:off x="457200" y="1189037"/>
            <a:ext cx="8229600" cy="4079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8"/>
          <p:cNvSpPr>
            <a:spLocks noGrp="1"/>
          </p:cNvSpPr>
          <p:nvPr>
            <p:ph type="ftr" sz="quarter" idx="11"/>
          </p:nvPr>
        </p:nvSpPr>
        <p:spPr>
          <a:xfrm>
            <a:off x="457200" y="6248400"/>
            <a:ext cx="5334000" cy="228600"/>
          </a:xfrm>
        </p:spPr>
        <p:txBody>
          <a:bodyPr/>
          <a:lstStyle>
            <a:lvl1pPr algn="l">
              <a:defRPr sz="1000">
                <a:solidFill>
                  <a:srgbClr val="D95900"/>
                </a:solidFill>
                <a:latin typeface="Arial" charset="0"/>
                <a:cs typeface="Arial" charset="0"/>
              </a:defRPr>
            </a:lvl1pPr>
          </a:lstStyle>
          <a:p>
            <a:pPr>
              <a:defRPr/>
            </a:pPr>
            <a:r>
              <a:rPr lang="en-ZA"/>
              <a:t>Economics for Regulation SLP, 27-31 January 2014</a:t>
            </a:r>
            <a:endParaRPr lang="en-US"/>
          </a:p>
        </p:txBody>
      </p:sp>
    </p:spTree>
    <p:extLst>
      <p:ext uri="{BB962C8B-B14F-4D97-AF65-F5344CB8AC3E}">
        <p14:creationId xmlns:p14="http://schemas.microsoft.com/office/powerpoint/2010/main" val="2325240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lstStyle>
            <a:lvl1pPr algn="l">
              <a:defRPr sz="1600" b="1" i="0">
                <a:solidFill>
                  <a:srgbClr val="D95900"/>
                </a:solidFill>
                <a:latin typeface="Arial"/>
                <a:cs typeface="Arial"/>
              </a:defRPr>
            </a:lvl1pPr>
          </a:lstStyle>
          <a:p>
            <a:r>
              <a:rPr lang="en-US"/>
              <a:t>Click to edit Master title style</a:t>
            </a:r>
            <a:endParaRPr lang="en-US" dirty="0"/>
          </a:p>
        </p:txBody>
      </p:sp>
      <p:sp>
        <p:nvSpPr>
          <p:cNvPr id="7" name="Picture Placeholder 6"/>
          <p:cNvSpPr>
            <a:spLocks noGrp="1"/>
          </p:cNvSpPr>
          <p:nvPr>
            <p:ph type="pic" sz="quarter" idx="10"/>
          </p:nvPr>
        </p:nvSpPr>
        <p:spPr>
          <a:xfrm>
            <a:off x="5791200" y="1189038"/>
            <a:ext cx="3352800" cy="4079875"/>
          </a:xfrm>
        </p:spPr>
        <p:txBody>
          <a:bodyPr/>
          <a:lstStyle>
            <a:lvl1pPr>
              <a:buFontTx/>
              <a:buNone/>
              <a:defRPr/>
            </a:lvl1pPr>
          </a:lstStyle>
          <a:p>
            <a:pPr lvl="0"/>
            <a:r>
              <a:rPr lang="en-US" noProof="0"/>
              <a:t>Click icon to add picture</a:t>
            </a:r>
          </a:p>
        </p:txBody>
      </p:sp>
      <p:sp>
        <p:nvSpPr>
          <p:cNvPr id="10" name="Text Placeholder 8"/>
          <p:cNvSpPr>
            <a:spLocks noGrp="1"/>
          </p:cNvSpPr>
          <p:nvPr>
            <p:ph type="body" sz="quarter" idx="11"/>
          </p:nvPr>
        </p:nvSpPr>
        <p:spPr>
          <a:xfrm>
            <a:off x="457200" y="1189038"/>
            <a:ext cx="5029200" cy="4079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8"/>
          <p:cNvSpPr>
            <a:spLocks noGrp="1"/>
          </p:cNvSpPr>
          <p:nvPr>
            <p:ph type="ftr" sz="quarter" idx="12"/>
          </p:nvPr>
        </p:nvSpPr>
        <p:spPr>
          <a:xfrm>
            <a:off x="457200" y="6248400"/>
            <a:ext cx="5334000" cy="228600"/>
          </a:xfrm>
        </p:spPr>
        <p:txBody>
          <a:bodyPr/>
          <a:lstStyle>
            <a:lvl1pPr algn="l">
              <a:defRPr sz="1000">
                <a:solidFill>
                  <a:srgbClr val="D95900"/>
                </a:solidFill>
                <a:latin typeface="Arial" charset="0"/>
                <a:cs typeface="Arial" charset="0"/>
              </a:defRPr>
            </a:lvl1pPr>
          </a:lstStyle>
          <a:p>
            <a:pPr>
              <a:defRPr/>
            </a:pPr>
            <a:r>
              <a:rPr lang="en-ZA"/>
              <a:t>Economics for Regulation SLP, 27-31 January 2014</a:t>
            </a:r>
            <a:endParaRPr lang="en-US"/>
          </a:p>
        </p:txBody>
      </p:sp>
    </p:spTree>
    <p:extLst>
      <p:ext uri="{BB962C8B-B14F-4D97-AF65-F5344CB8AC3E}">
        <p14:creationId xmlns:p14="http://schemas.microsoft.com/office/powerpoint/2010/main" val="2284360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lstStyle>
            <a:lvl1pPr algn="l">
              <a:defRPr sz="1600" b="1" i="0">
                <a:solidFill>
                  <a:srgbClr val="D95900"/>
                </a:solidFill>
                <a:latin typeface="Arial"/>
                <a:cs typeface="Arial"/>
              </a:defRPr>
            </a:lvl1pPr>
          </a:lstStyle>
          <a:p>
            <a:r>
              <a:rPr lang="en-US"/>
              <a:t>Click to edit Master title style</a:t>
            </a:r>
            <a:endParaRPr lang="en-US" dirty="0"/>
          </a:p>
        </p:txBody>
      </p:sp>
      <p:sp>
        <p:nvSpPr>
          <p:cNvPr id="7" name="Picture Placeholder 6"/>
          <p:cNvSpPr>
            <a:spLocks noGrp="1"/>
          </p:cNvSpPr>
          <p:nvPr>
            <p:ph type="pic" sz="quarter" idx="10"/>
          </p:nvPr>
        </p:nvSpPr>
        <p:spPr>
          <a:xfrm>
            <a:off x="457200" y="1189038"/>
            <a:ext cx="8229600" cy="4079875"/>
          </a:xfrm>
        </p:spPr>
        <p:txBody>
          <a:bodyPr/>
          <a:lstStyle>
            <a:lvl1pPr>
              <a:buFontTx/>
              <a:buNone/>
              <a:defRPr/>
            </a:lvl1pPr>
          </a:lstStyle>
          <a:p>
            <a:pPr lvl="0"/>
            <a:r>
              <a:rPr lang="en-US" noProof="0"/>
              <a:t>Click icon to add picture</a:t>
            </a:r>
          </a:p>
        </p:txBody>
      </p:sp>
      <p:sp>
        <p:nvSpPr>
          <p:cNvPr id="4" name="Footer Placeholder 8"/>
          <p:cNvSpPr>
            <a:spLocks noGrp="1"/>
          </p:cNvSpPr>
          <p:nvPr>
            <p:ph type="ftr" sz="quarter" idx="11"/>
          </p:nvPr>
        </p:nvSpPr>
        <p:spPr>
          <a:xfrm>
            <a:off x="457200" y="6248400"/>
            <a:ext cx="5334000" cy="228600"/>
          </a:xfrm>
        </p:spPr>
        <p:txBody>
          <a:bodyPr/>
          <a:lstStyle>
            <a:lvl1pPr algn="l">
              <a:defRPr sz="1000">
                <a:solidFill>
                  <a:srgbClr val="D95900"/>
                </a:solidFill>
                <a:latin typeface="Arial" charset="0"/>
                <a:cs typeface="Arial" charset="0"/>
              </a:defRPr>
            </a:lvl1pPr>
          </a:lstStyle>
          <a:p>
            <a:pPr>
              <a:defRPr/>
            </a:pPr>
            <a:r>
              <a:rPr lang="en-ZA"/>
              <a:t>Economics for Regulation SLP, 27-31 January 2014</a:t>
            </a:r>
            <a:endParaRPr lang="en-US"/>
          </a:p>
        </p:txBody>
      </p:sp>
    </p:spTree>
    <p:extLst>
      <p:ext uri="{BB962C8B-B14F-4D97-AF65-F5344CB8AC3E}">
        <p14:creationId xmlns:p14="http://schemas.microsoft.com/office/powerpoint/2010/main" val="3668979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ZA"/>
              <a:t>Economics for Regulation SLP, 27-31 January 2014</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9D2037-97A6-415E-A04D-C47A0964E45E}" type="slidenum">
              <a:rPr lang="en-US"/>
              <a:pPr>
                <a:defRPr/>
              </a:pPr>
              <a:t>‹#›</a:t>
            </a:fld>
            <a:endParaRPr lang="en-US"/>
          </a:p>
        </p:txBody>
      </p:sp>
    </p:spTree>
    <p:extLst>
      <p:ext uri="{BB962C8B-B14F-4D97-AF65-F5344CB8AC3E}">
        <p14:creationId xmlns:p14="http://schemas.microsoft.com/office/powerpoint/2010/main" val="1600041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ZA"/>
              <a:t>Economics for Regulation SLP, 27-31 January 2014</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282142-78B9-451B-8A86-E8A9D943CE29}" type="slidenum">
              <a:rPr lang="en-US"/>
              <a:pPr>
                <a:defRPr/>
              </a:pPr>
              <a:t>‹#›</a:t>
            </a:fld>
            <a:endParaRPr lang="en-US"/>
          </a:p>
        </p:txBody>
      </p:sp>
    </p:spTree>
    <p:extLst>
      <p:ext uri="{BB962C8B-B14F-4D97-AF65-F5344CB8AC3E}">
        <p14:creationId xmlns:p14="http://schemas.microsoft.com/office/powerpoint/2010/main" val="2466863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9"/>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825"/>
            <a:ext cx="8229600"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Text Placeholder 2"/>
          <p:cNvSpPr>
            <a:spLocks noGrp="1"/>
          </p:cNvSpPr>
          <p:nvPr>
            <p:ph type="body" idx="1"/>
          </p:nvPr>
        </p:nvSpPr>
        <p:spPr bwMode="auto">
          <a:xfrm>
            <a:off x="457200" y="1187450"/>
            <a:ext cx="8229600" cy="413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112" charset="0"/>
                <a:ea typeface="ＭＳ Ｐゴシック" pitchFamily="-112" charset="-128"/>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pitchFamily="-112" charset="0"/>
                <a:ea typeface="ＭＳ Ｐゴシック" pitchFamily="-112" charset="-128"/>
                <a:cs typeface="+mn-cs"/>
              </a:defRPr>
            </a:lvl1pPr>
          </a:lstStyle>
          <a:p>
            <a:pPr>
              <a:defRPr/>
            </a:pPr>
            <a:r>
              <a:rPr lang="en-ZA"/>
              <a:t>Economics for Regulation SLP, 27-31 January 2014</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ea typeface="ＭＳ Ｐゴシック" panose="020B0600070205080204" pitchFamily="34" charset="-128"/>
              </a:defRPr>
            </a:lvl1pPr>
          </a:lstStyle>
          <a:p>
            <a:pPr>
              <a:defRPr/>
            </a:pPr>
            <a:fld id="{2DBD16E8-FF7E-4825-B89A-02C968EFD5C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Lst>
  <p:hf hdr="0" dt="0"/>
  <p:txStyles>
    <p:titleStyle>
      <a:lvl1pPr algn="l" defTabSz="457200" rtl="0" eaLnBrk="0" fontAlgn="base" hangingPunct="0">
        <a:spcBef>
          <a:spcPct val="0"/>
        </a:spcBef>
        <a:spcAft>
          <a:spcPct val="0"/>
        </a:spcAft>
        <a:defRPr sz="2000" b="1" kern="1200">
          <a:solidFill>
            <a:srgbClr val="D95900"/>
          </a:solidFill>
          <a:latin typeface="Arial"/>
          <a:ea typeface="ＭＳ Ｐゴシック" pitchFamily="26" charset="-128"/>
          <a:cs typeface="Arial"/>
        </a:defRPr>
      </a:lvl1pPr>
      <a:lvl2pPr algn="l" defTabSz="457200" rtl="0" eaLnBrk="0" fontAlgn="base" hangingPunct="0">
        <a:spcBef>
          <a:spcPct val="0"/>
        </a:spcBef>
        <a:spcAft>
          <a:spcPct val="0"/>
        </a:spcAft>
        <a:defRPr sz="2000" b="1">
          <a:solidFill>
            <a:srgbClr val="D95900"/>
          </a:solidFill>
          <a:latin typeface="Arial" pitchFamily="-112" charset="0"/>
          <a:ea typeface="ＭＳ Ｐゴシック" pitchFamily="26" charset="-128"/>
          <a:cs typeface="Arial" charset="0"/>
        </a:defRPr>
      </a:lvl2pPr>
      <a:lvl3pPr algn="l" defTabSz="457200" rtl="0" eaLnBrk="0" fontAlgn="base" hangingPunct="0">
        <a:spcBef>
          <a:spcPct val="0"/>
        </a:spcBef>
        <a:spcAft>
          <a:spcPct val="0"/>
        </a:spcAft>
        <a:defRPr sz="2000" b="1">
          <a:solidFill>
            <a:srgbClr val="D95900"/>
          </a:solidFill>
          <a:latin typeface="Arial" pitchFamily="-112" charset="0"/>
          <a:ea typeface="ＭＳ Ｐゴシック" pitchFamily="26" charset="-128"/>
          <a:cs typeface="Arial" charset="0"/>
        </a:defRPr>
      </a:lvl3pPr>
      <a:lvl4pPr algn="l" defTabSz="457200" rtl="0" eaLnBrk="0" fontAlgn="base" hangingPunct="0">
        <a:spcBef>
          <a:spcPct val="0"/>
        </a:spcBef>
        <a:spcAft>
          <a:spcPct val="0"/>
        </a:spcAft>
        <a:defRPr sz="2000" b="1">
          <a:solidFill>
            <a:srgbClr val="D95900"/>
          </a:solidFill>
          <a:latin typeface="Arial" pitchFamily="-112" charset="0"/>
          <a:ea typeface="ＭＳ Ｐゴシック" pitchFamily="26" charset="-128"/>
          <a:cs typeface="Arial" charset="0"/>
        </a:defRPr>
      </a:lvl4pPr>
      <a:lvl5pPr algn="l" defTabSz="457200" rtl="0" eaLnBrk="0" fontAlgn="base" hangingPunct="0">
        <a:spcBef>
          <a:spcPct val="0"/>
        </a:spcBef>
        <a:spcAft>
          <a:spcPct val="0"/>
        </a:spcAft>
        <a:defRPr sz="2000" b="1">
          <a:solidFill>
            <a:srgbClr val="D95900"/>
          </a:solidFill>
          <a:latin typeface="Arial" pitchFamily="-112" charset="0"/>
          <a:ea typeface="ＭＳ Ｐゴシック" pitchFamily="26" charset="-128"/>
          <a:cs typeface="Arial" charset="0"/>
        </a:defRPr>
      </a:lvl5pPr>
      <a:lvl6pPr marL="457200" algn="ctr" defTabSz="457200" rtl="0" eaLnBrk="1" fontAlgn="base" hangingPunct="1">
        <a:spcBef>
          <a:spcPct val="0"/>
        </a:spcBef>
        <a:spcAft>
          <a:spcPct val="0"/>
        </a:spcAft>
        <a:defRPr sz="4400">
          <a:solidFill>
            <a:schemeClr val="tx1"/>
          </a:solidFill>
          <a:latin typeface="Calibri" pitchFamily="26" charset="0"/>
          <a:ea typeface="ＭＳ Ｐゴシック" pitchFamily="26" charset="-128"/>
          <a:cs typeface="ＭＳ Ｐゴシック" pitchFamily="26" charset="-128"/>
        </a:defRPr>
      </a:lvl6pPr>
      <a:lvl7pPr marL="914400" algn="ctr" defTabSz="457200" rtl="0" eaLnBrk="1" fontAlgn="base" hangingPunct="1">
        <a:spcBef>
          <a:spcPct val="0"/>
        </a:spcBef>
        <a:spcAft>
          <a:spcPct val="0"/>
        </a:spcAft>
        <a:defRPr sz="4400">
          <a:solidFill>
            <a:schemeClr val="tx1"/>
          </a:solidFill>
          <a:latin typeface="Calibri" pitchFamily="26" charset="0"/>
          <a:ea typeface="ＭＳ Ｐゴシック" pitchFamily="26" charset="-128"/>
          <a:cs typeface="ＭＳ Ｐゴシック" pitchFamily="26" charset="-128"/>
        </a:defRPr>
      </a:lvl7pPr>
      <a:lvl8pPr marL="1371600" algn="ctr" defTabSz="457200" rtl="0" eaLnBrk="1" fontAlgn="base" hangingPunct="1">
        <a:spcBef>
          <a:spcPct val="0"/>
        </a:spcBef>
        <a:spcAft>
          <a:spcPct val="0"/>
        </a:spcAft>
        <a:defRPr sz="4400">
          <a:solidFill>
            <a:schemeClr val="tx1"/>
          </a:solidFill>
          <a:latin typeface="Calibri" pitchFamily="26" charset="0"/>
          <a:ea typeface="ＭＳ Ｐゴシック" pitchFamily="26" charset="-128"/>
          <a:cs typeface="ＭＳ Ｐゴシック" pitchFamily="26" charset="-128"/>
        </a:defRPr>
      </a:lvl8pPr>
      <a:lvl9pPr marL="1828800" algn="ctr" defTabSz="457200" rtl="0" eaLnBrk="1" fontAlgn="base" hangingPunct="1">
        <a:spcBef>
          <a:spcPct val="0"/>
        </a:spcBef>
        <a:spcAft>
          <a:spcPct val="0"/>
        </a:spcAft>
        <a:defRPr sz="4400">
          <a:solidFill>
            <a:schemeClr val="tx1"/>
          </a:solidFill>
          <a:latin typeface="Calibri" pitchFamily="26" charset="0"/>
          <a:ea typeface="ＭＳ Ｐゴシック" pitchFamily="26" charset="-128"/>
          <a:cs typeface="ＭＳ Ｐゴシック" pitchFamily="26" charset="-128"/>
        </a:defRPr>
      </a:lvl9pPr>
    </p:titleStyle>
    <p:bodyStyle>
      <a:lvl1pPr marL="342900" indent="-342900" algn="l" defTabSz="457200" rtl="0" eaLnBrk="0" fontAlgn="base" hangingPunct="0">
        <a:spcBef>
          <a:spcPct val="20000"/>
        </a:spcBef>
        <a:spcAft>
          <a:spcPct val="0"/>
        </a:spcAft>
        <a:buClr>
          <a:srgbClr val="D95900"/>
        </a:buClr>
        <a:buFont typeface="Arial" panose="020B0604020202020204" pitchFamily="34" charset="0"/>
        <a:buChar char="•"/>
        <a:defRPr sz="1400" kern="1200">
          <a:solidFill>
            <a:schemeClr val="tx1"/>
          </a:solidFill>
          <a:latin typeface="Arial"/>
          <a:ea typeface="ＭＳ Ｐゴシック" pitchFamily="26" charset="-128"/>
          <a:cs typeface="Arial"/>
        </a:defRPr>
      </a:lvl1pPr>
      <a:lvl2pPr marL="742950" indent="-285750" algn="l" defTabSz="457200" rtl="0" eaLnBrk="0" fontAlgn="base" hangingPunct="0">
        <a:spcBef>
          <a:spcPct val="20000"/>
        </a:spcBef>
        <a:spcAft>
          <a:spcPct val="0"/>
        </a:spcAft>
        <a:buFont typeface="Arial" panose="020B0604020202020204" pitchFamily="34" charset="0"/>
        <a:buChar char="•"/>
        <a:defRPr sz="1400" kern="1200">
          <a:solidFill>
            <a:schemeClr val="tx1"/>
          </a:solidFill>
          <a:latin typeface="Arial"/>
          <a:ea typeface="ＭＳ Ｐゴシック" pitchFamily="26" charset="-128"/>
          <a:cs typeface="Arial"/>
        </a:defRPr>
      </a:lvl2pPr>
      <a:lvl3pPr marL="1143000" indent="-228600" algn="l" defTabSz="457200" rtl="0" eaLnBrk="0" fontAlgn="base" hangingPunct="0">
        <a:spcBef>
          <a:spcPct val="20000"/>
        </a:spcBef>
        <a:spcAft>
          <a:spcPct val="0"/>
        </a:spcAft>
        <a:buFont typeface="Arial" panose="020B0604020202020204" pitchFamily="34" charset="0"/>
        <a:buChar char="•"/>
        <a:defRPr sz="1400" kern="1200">
          <a:solidFill>
            <a:schemeClr val="tx1"/>
          </a:solidFill>
          <a:latin typeface="Arial"/>
          <a:ea typeface="ＭＳ Ｐゴシック" pitchFamily="26" charset="-128"/>
          <a:cs typeface="Arial"/>
        </a:defRPr>
      </a:lvl3pPr>
      <a:lvl4pPr marL="1600200" indent="-228600" algn="l" defTabSz="457200" rtl="0" eaLnBrk="0" fontAlgn="base" hangingPunct="0">
        <a:spcBef>
          <a:spcPct val="20000"/>
        </a:spcBef>
        <a:spcAft>
          <a:spcPct val="0"/>
        </a:spcAft>
        <a:buFont typeface="Arial" panose="020B0604020202020204" pitchFamily="34" charset="0"/>
        <a:buChar char="•"/>
        <a:defRPr sz="1400" kern="1200">
          <a:solidFill>
            <a:schemeClr val="tx1"/>
          </a:solidFill>
          <a:latin typeface="Arial"/>
          <a:ea typeface="ＭＳ Ｐゴシック" pitchFamily="26" charset="-128"/>
          <a:cs typeface="Arial"/>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chemeClr val="tx1"/>
          </a:solidFill>
          <a:latin typeface="Arial"/>
          <a:ea typeface="ＭＳ Ｐゴシック" pitchFamily="26"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506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Arial" charset="0"/>
                <a:cs typeface="Arial" charset="0"/>
              </a:defRPr>
            </a:lvl1pPr>
          </a:lstStyle>
          <a:p>
            <a:pPr>
              <a:defRPr/>
            </a:pPr>
            <a:endParaRPr lang="en-US"/>
          </a:p>
        </p:txBody>
      </p:sp>
      <p:sp>
        <p:nvSpPr>
          <p:cNvPr id="4506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Arial" charset="0"/>
                <a:cs typeface="Arial" charset="0"/>
              </a:defRPr>
            </a:lvl1pPr>
          </a:lstStyle>
          <a:p>
            <a:pPr>
              <a:defRPr/>
            </a:pPr>
            <a:r>
              <a:rPr lang="en-ZA"/>
              <a:t>Economics for Regulation SLP, 27-31 January 2014</a:t>
            </a:r>
            <a:endParaRPr lang="en-US"/>
          </a:p>
        </p:txBody>
      </p:sp>
      <p:sp>
        <p:nvSpPr>
          <p:cNvPr id="4506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a:defRPr/>
            </a:pPr>
            <a:fld id="{AD692621-E8F4-4ECA-A904-78D816B0058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3"/>
          <p:cNvSpPr>
            <a:spLocks noGrp="1"/>
          </p:cNvSpPr>
          <p:nvPr>
            <p:ph type="ctrTitle" idx="4294967295"/>
          </p:nvPr>
        </p:nvSpPr>
        <p:spPr>
          <a:xfrm>
            <a:off x="564356" y="476672"/>
            <a:ext cx="8256116" cy="1922463"/>
          </a:xfrm>
        </p:spPr>
        <p:txBody>
          <a:bodyPr/>
          <a:lstStyle/>
          <a:p>
            <a:pPr algn="ctr"/>
            <a:r>
              <a:rPr lang="en-US" sz="2400" dirty="0">
                <a:latin typeface="Arial" panose="020B0604020202020204" pitchFamily="34" charset="0"/>
                <a:ea typeface="ＭＳ Ｐゴシック" panose="020B0600070205080204" pitchFamily="34" charset="-128"/>
                <a:cs typeface="Arial" panose="020B0604020202020204" pitchFamily="34" charset="0"/>
              </a:rPr>
              <a:t>Does prioritisation contribute to effective regulatory governance in developing countries? Insights from the Competition Commission South Africa</a:t>
            </a:r>
            <a:br>
              <a:rPr lang="en-US" sz="2800" dirty="0">
                <a:solidFill>
                  <a:schemeClr val="tx1"/>
                </a:solidFill>
              </a:rPr>
            </a:br>
            <a:endPar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12291" name="Rectangle 14"/>
          <p:cNvSpPr>
            <a:spLocks noGrp="1"/>
          </p:cNvSpPr>
          <p:nvPr>
            <p:ph type="subTitle" idx="4294967295"/>
          </p:nvPr>
        </p:nvSpPr>
        <p:spPr>
          <a:xfrm>
            <a:off x="564356" y="2686472"/>
            <a:ext cx="8112100" cy="1343025"/>
          </a:xfrm>
        </p:spPr>
        <p:txBody>
          <a:bodyPr/>
          <a:lstStyle/>
          <a:p>
            <a:pPr marL="0" indent="0" algn="ctr">
              <a:buNone/>
            </a:pPr>
            <a:r>
              <a:rPr lang="en-US" sz="1800" dirty="0"/>
              <a:t>Mark Burke</a:t>
            </a:r>
          </a:p>
          <a:p>
            <a:pPr marL="0" indent="0" algn="ctr">
              <a:buNone/>
            </a:pPr>
            <a:r>
              <a:rPr lang="en-ZA" sz="1800" dirty="0"/>
              <a:t>Centre for Competition, Regulation and Economic Development</a:t>
            </a:r>
          </a:p>
          <a:p>
            <a:pPr marL="0" indent="0" algn="ctr">
              <a:buNone/>
            </a:pPr>
            <a:endParaRPr lang="en-ZA" sz="1800" dirty="0"/>
          </a:p>
          <a:p>
            <a:pPr marL="0" indent="0" algn="ctr">
              <a:buNone/>
            </a:pPr>
            <a:r>
              <a:rPr lang="en-ZA" sz="1800" dirty="0"/>
              <a:t>2nd Annual Competition and Economic Regulation Conference, Southern Africa</a:t>
            </a:r>
          </a:p>
          <a:p>
            <a:pPr marL="0" indent="0" algn="ctr">
              <a:buNone/>
            </a:pPr>
            <a:r>
              <a:rPr lang="en-ZA" sz="1800" dirty="0" err="1"/>
              <a:t>Avani</a:t>
            </a:r>
            <a:r>
              <a:rPr lang="en-ZA" sz="1800" dirty="0"/>
              <a:t> Victoria Falls Resort, Livingstone, Zambia</a:t>
            </a:r>
          </a:p>
          <a:p>
            <a:pPr marL="0" indent="0" algn="ctr">
              <a:buNone/>
            </a:pPr>
            <a:endParaRPr lang="en-ZA" sz="1800" dirty="0"/>
          </a:p>
          <a:p>
            <a:pPr marL="0" indent="0" algn="ctr">
              <a:buNone/>
            </a:pPr>
            <a:r>
              <a:rPr lang="en-ZA" sz="1800" dirty="0"/>
              <a:t>11 &amp; 12 March 2016</a:t>
            </a:r>
          </a:p>
          <a:p>
            <a:pPr marL="0" indent="0" algn="ctr">
              <a:buNone/>
            </a:pPr>
            <a:br>
              <a:rPr lang="en-US" sz="1800" dirty="0"/>
            </a:br>
            <a:endParaRPr lang="en-US" altLang="en-US" sz="1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 name="TextBox 2"/>
          <p:cNvSpPr txBox="1">
            <a:spLocks noChangeArrowheads="1"/>
          </p:cNvSpPr>
          <p:nvPr/>
        </p:nvSpPr>
        <p:spPr bwMode="auto">
          <a:xfrm>
            <a:off x="857687" y="6216749"/>
            <a:ext cx="1674019" cy="196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D95900"/>
              </a:buClr>
              <a:buFont typeface="Arial" panose="020B0604020202020204" pitchFamily="34" charset="0"/>
              <a:buChar char="•"/>
              <a:defRPr sz="14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Font typeface="Arial" panose="020B0604020202020204" pitchFamily="34" charset="0"/>
              <a:buChar char="•"/>
              <a:defRPr sz="14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0000"/>
              </a:spcBef>
              <a:buFont typeface="Arial" panose="020B0604020202020204" pitchFamily="34" charset="0"/>
              <a:buChar char="•"/>
              <a:defRPr sz="14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0000"/>
              </a:spcBef>
              <a:buFont typeface="Arial" panose="020B0604020202020204" pitchFamily="34" charset="0"/>
              <a:buChar char="•"/>
              <a:defRPr sz="14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0000"/>
              </a:spcBef>
              <a:buFont typeface="Arial" panose="020B0604020202020204" pitchFamily="34" charset="0"/>
              <a:buChar char="•"/>
              <a:defRPr sz="14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14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14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14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14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spcBef>
                <a:spcPct val="0"/>
              </a:spcBef>
              <a:buClrTx/>
              <a:buFontTx/>
              <a:buNone/>
            </a:pPr>
            <a:r>
              <a:rPr lang="en-US" altLang="en-US" sz="675" b="1" dirty="0">
                <a:solidFill>
                  <a:srgbClr val="D95900"/>
                </a:solidFill>
              </a:rPr>
              <a:t>www.competition.org.za</a:t>
            </a:r>
            <a:endParaRPr lang="en-ZA" altLang="en-US" sz="675" dirty="0">
              <a:solidFill>
                <a:srgbClr val="D95900"/>
              </a:solidFill>
            </a:endParaRPr>
          </a:p>
        </p:txBody>
      </p:sp>
      <p:graphicFrame>
        <p:nvGraphicFramePr>
          <p:cNvPr id="7" name="Object 2"/>
          <p:cNvGraphicFramePr>
            <a:graphicFrameLocks noChangeAspect="1"/>
          </p:cNvGraphicFramePr>
          <p:nvPr>
            <p:extLst>
              <p:ext uri="{D42A27DB-BD31-4B8C-83A1-F6EECF244321}">
                <p14:modId xmlns:p14="http://schemas.microsoft.com/office/powerpoint/2010/main" val="2482313870"/>
              </p:ext>
            </p:extLst>
          </p:nvPr>
        </p:nvGraphicFramePr>
        <p:xfrm>
          <a:off x="564356" y="5445224"/>
          <a:ext cx="1614488" cy="771525"/>
        </p:xfrm>
        <a:graphic>
          <a:graphicData uri="http://schemas.openxmlformats.org/presentationml/2006/ole">
            <mc:AlternateContent xmlns:mc="http://schemas.openxmlformats.org/markup-compatibility/2006">
              <mc:Choice xmlns:v="urn:schemas-microsoft-com:vml" Requires="v">
                <p:oleObj name="Bitmap Image" r:id="rId3" imgW="6897063" imgH="3304762" progId="Paint.Picture">
                  <p:embed/>
                </p:oleObj>
              </mc:Choice>
              <mc:Fallback>
                <p:oleObj name="Bitmap Image" r:id="rId3" imgW="6897063" imgH="3304762"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4356" y="5445224"/>
                        <a:ext cx="1614488" cy="77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57174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b="0" dirty="0"/>
              <a:t>Prioritisation and dynamic capabilities</a:t>
            </a:r>
          </a:p>
        </p:txBody>
      </p:sp>
      <p:sp>
        <p:nvSpPr>
          <p:cNvPr id="4" name="Rectangle 10"/>
          <p:cNvSpPr txBox="1">
            <a:spLocks noChangeArrowheads="1"/>
          </p:cNvSpPr>
          <p:nvPr/>
        </p:nvSpPr>
        <p:spPr>
          <a:xfrm>
            <a:off x="2057301" y="1149092"/>
            <a:ext cx="4068985" cy="1260475"/>
          </a:xfrm>
          <a:prstGeom prst="rect">
            <a:avLst/>
          </a:prstGeom>
          <a:noFill/>
          <a:ln w="19050">
            <a:solidFill>
              <a:srgbClr val="C0C0C0"/>
            </a:solidFill>
            <a:miter lim="800000"/>
            <a:headEnd/>
            <a:tailEnd/>
          </a:ln>
          <a:extLst>
            <a:ext uri="{909E8E84-426E-40DD-AFC4-6F175D3DCCD1}">
              <a14:hiddenFill xmlns:a14="http://schemas.microsoft.com/office/drawing/2010/main">
                <a:solidFill>
                  <a:srgbClr val="FFD200"/>
                </a:solidFill>
              </a14:hiddenFill>
            </a:ext>
          </a:extLst>
        </p:spPr>
        <p:txBody>
          <a:bodyPr lIns="90000" tIns="90000" rIns="90000" bIns="90000"/>
          <a:lstStyle>
            <a:lvl1pPr marL="342900" indent="-342900" algn="l" defTabSz="457200" rtl="0" eaLnBrk="0" fontAlgn="base" hangingPunct="0">
              <a:spcBef>
                <a:spcPct val="20000"/>
              </a:spcBef>
              <a:spcAft>
                <a:spcPct val="0"/>
              </a:spcAft>
              <a:buClr>
                <a:srgbClr val="D95900"/>
              </a:buClr>
              <a:buFont typeface="Arial" panose="020B0604020202020204" pitchFamily="34" charset="0"/>
              <a:buChar char="•"/>
              <a:defRPr sz="1400" kern="1200">
                <a:solidFill>
                  <a:schemeClr val="tx1"/>
                </a:solidFill>
                <a:latin typeface="Arial"/>
                <a:ea typeface="ＭＳ Ｐゴシック" pitchFamily="26" charset="-128"/>
                <a:cs typeface="Arial"/>
              </a:defRPr>
            </a:lvl1pPr>
            <a:lvl2pPr marL="742950" indent="-285750" algn="l" defTabSz="457200" rtl="0" eaLnBrk="0" fontAlgn="base" hangingPunct="0">
              <a:spcBef>
                <a:spcPct val="20000"/>
              </a:spcBef>
              <a:spcAft>
                <a:spcPct val="0"/>
              </a:spcAft>
              <a:buFont typeface="Arial" panose="020B0604020202020204" pitchFamily="34" charset="0"/>
              <a:buChar char="•"/>
              <a:defRPr sz="1400" kern="1200">
                <a:solidFill>
                  <a:schemeClr val="tx1"/>
                </a:solidFill>
                <a:latin typeface="Arial"/>
                <a:ea typeface="ＭＳ Ｐゴシック" pitchFamily="26" charset="-128"/>
                <a:cs typeface="Arial"/>
              </a:defRPr>
            </a:lvl2pPr>
            <a:lvl3pPr marL="1143000" indent="-228600" algn="l" defTabSz="457200" rtl="0" eaLnBrk="0" fontAlgn="base" hangingPunct="0">
              <a:spcBef>
                <a:spcPct val="20000"/>
              </a:spcBef>
              <a:spcAft>
                <a:spcPct val="0"/>
              </a:spcAft>
              <a:buFont typeface="Arial" panose="020B0604020202020204" pitchFamily="34" charset="0"/>
              <a:buChar char="•"/>
              <a:defRPr sz="1400" kern="1200">
                <a:solidFill>
                  <a:schemeClr val="tx1"/>
                </a:solidFill>
                <a:latin typeface="Arial"/>
                <a:ea typeface="ＭＳ Ｐゴシック" pitchFamily="26" charset="-128"/>
                <a:cs typeface="Arial"/>
              </a:defRPr>
            </a:lvl3pPr>
            <a:lvl4pPr marL="1600200" indent="-228600" algn="l" defTabSz="457200" rtl="0" eaLnBrk="0" fontAlgn="base" hangingPunct="0">
              <a:spcBef>
                <a:spcPct val="20000"/>
              </a:spcBef>
              <a:spcAft>
                <a:spcPct val="0"/>
              </a:spcAft>
              <a:buFont typeface="Arial" panose="020B0604020202020204" pitchFamily="34" charset="0"/>
              <a:buChar char="•"/>
              <a:defRPr sz="1400" kern="1200">
                <a:solidFill>
                  <a:schemeClr val="tx1"/>
                </a:solidFill>
                <a:latin typeface="Arial"/>
                <a:ea typeface="ＭＳ Ｐゴシック" pitchFamily="26" charset="-128"/>
                <a:cs typeface="Arial"/>
              </a:defRPr>
            </a:lvl4pPr>
            <a:lvl5pPr marL="2057400" indent="-228600" algn="l" defTabSz="457200" rtl="0" eaLnBrk="0" fontAlgn="base" hangingPunct="0">
              <a:spcBef>
                <a:spcPct val="20000"/>
              </a:spcBef>
              <a:spcAft>
                <a:spcPct val="0"/>
              </a:spcAft>
              <a:buFont typeface="Arial" panose="020B0604020202020204" pitchFamily="34" charset="0"/>
              <a:buChar char="•"/>
              <a:defRPr sz="1400" kern="1200">
                <a:solidFill>
                  <a:schemeClr val="tx1"/>
                </a:solidFill>
                <a:latin typeface="Arial"/>
                <a:ea typeface="ＭＳ Ｐゴシック" pitchFamily="26"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76213" lvl="2" indent="0">
              <a:buClr>
                <a:srgbClr val="FFD200"/>
              </a:buClr>
              <a:buSzPct val="75000"/>
              <a:buNone/>
            </a:pPr>
            <a:r>
              <a:rPr lang="en-ZA" altLang="en-US" sz="1600" dirty="0"/>
              <a:t>Collection of information and research over time; learning through scoping studies, impact assessments, case investigation – deep sectoral knowledge and expertise</a:t>
            </a:r>
            <a:endParaRPr lang="en-GB" altLang="en-US" sz="1600" dirty="0"/>
          </a:p>
        </p:txBody>
      </p:sp>
      <p:sp>
        <p:nvSpPr>
          <p:cNvPr id="5" name="AutoShape 11"/>
          <p:cNvSpPr>
            <a:spLocks noChangeArrowheads="1"/>
          </p:cNvSpPr>
          <p:nvPr/>
        </p:nvSpPr>
        <p:spPr bwMode="gray">
          <a:xfrm>
            <a:off x="107504" y="1149092"/>
            <a:ext cx="1805781" cy="1260475"/>
          </a:xfrm>
          <a:prstGeom prst="homePlate">
            <a:avLst>
              <a:gd name="adj" fmla="val 15669"/>
            </a:avLst>
          </a:prstGeom>
          <a:noFill/>
          <a:ln w="28575" algn="ctr">
            <a:solidFill>
              <a:srgbClr val="D95900"/>
            </a:solidFill>
            <a:miter lim="800000"/>
            <a:headEnd/>
            <a:tailEnd/>
          </a:ln>
          <a:effectLst/>
        </p:spPr>
        <p:txBody>
          <a:bodyPr lIns="90000" tIns="90000" rIns="90000" bIns="90000" anchor="ctr"/>
          <a:lstStyle/>
          <a:p>
            <a:pPr eaLnBrk="0" hangingPunct="0">
              <a:buClr>
                <a:srgbClr val="00A28A"/>
              </a:buClr>
              <a:buFont typeface="Times" pitchFamily="18" charset="0"/>
              <a:buNone/>
            </a:pPr>
            <a:r>
              <a:rPr lang="en-US" altLang="en-US" b="1" dirty="0">
                <a:solidFill>
                  <a:srgbClr val="000000"/>
                </a:solidFill>
              </a:rPr>
              <a:t>Sector expertise</a:t>
            </a:r>
          </a:p>
        </p:txBody>
      </p:sp>
      <p:sp>
        <p:nvSpPr>
          <p:cNvPr id="6" name="Rectangle 12"/>
          <p:cNvSpPr>
            <a:spLocks noChangeArrowheads="1"/>
          </p:cNvSpPr>
          <p:nvPr/>
        </p:nvSpPr>
        <p:spPr bwMode="auto">
          <a:xfrm>
            <a:off x="2057301" y="2606417"/>
            <a:ext cx="4068985" cy="1260475"/>
          </a:xfrm>
          <a:prstGeom prst="rect">
            <a:avLst/>
          </a:prstGeom>
          <a:noFill/>
          <a:ln w="19050">
            <a:solidFill>
              <a:srgbClr val="C0C0C0"/>
            </a:solidFill>
            <a:miter lim="800000"/>
            <a:headEnd/>
            <a:tailEnd/>
          </a:ln>
          <a:effectLst/>
          <a:extLst>
            <a:ext uri="{909E8E84-426E-40DD-AFC4-6F175D3DCCD1}">
              <a14:hiddenFill xmlns:a14="http://schemas.microsoft.com/office/drawing/2010/main">
                <a:solidFill>
                  <a:srgbClr val="FFD2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90000" rIns="90000" bIns="90000"/>
          <a:lstStyle>
            <a:lvl1pPr marL="360363" indent="-360363" algn="l">
              <a:spcBef>
                <a:spcPct val="20000"/>
              </a:spcBef>
              <a:buClr>
                <a:srgbClr val="FFD200"/>
              </a:buClr>
              <a:buSzPct val="75000"/>
              <a:buFont typeface="Arial" panose="020B0604020202020204" pitchFamily="34" charset="0"/>
              <a:buChar char="►"/>
              <a:defRPr sz="2400">
                <a:solidFill>
                  <a:srgbClr val="646464"/>
                </a:solidFill>
                <a:latin typeface="Arial" panose="020B0604020202020204" pitchFamily="34" charset="0"/>
              </a:defRPr>
            </a:lvl1pPr>
            <a:lvl2pPr marL="717550" indent="-355600" algn="l">
              <a:spcBef>
                <a:spcPct val="20000"/>
              </a:spcBef>
              <a:buClr>
                <a:srgbClr val="FFD200"/>
              </a:buClr>
              <a:buSzPct val="75000"/>
              <a:buFont typeface="Arial" panose="020B0604020202020204" pitchFamily="34" charset="0"/>
              <a:buChar char="►"/>
              <a:defRPr sz="2000">
                <a:solidFill>
                  <a:srgbClr val="646464"/>
                </a:solidFill>
                <a:latin typeface="Arial" panose="020B0604020202020204" pitchFamily="34" charset="0"/>
              </a:defRPr>
            </a:lvl2pPr>
            <a:lvl3pPr marL="1081088" indent="-361950" algn="l">
              <a:spcBef>
                <a:spcPct val="20000"/>
              </a:spcBef>
              <a:buClr>
                <a:srgbClr val="FFD200"/>
              </a:buClr>
              <a:buSzPct val="75000"/>
              <a:buFont typeface="Arial" panose="020B0604020202020204" pitchFamily="34" charset="0"/>
              <a:buChar char="►"/>
              <a:defRPr>
                <a:solidFill>
                  <a:srgbClr val="646464"/>
                </a:solidFill>
                <a:latin typeface="Arial" panose="020B0604020202020204" pitchFamily="34" charset="0"/>
              </a:defRPr>
            </a:lvl3pPr>
            <a:lvl4pPr marL="1441450" indent="-358775" algn="l">
              <a:spcBef>
                <a:spcPct val="20000"/>
              </a:spcBef>
              <a:buClr>
                <a:srgbClr val="FFD200"/>
              </a:buClr>
              <a:buSzPct val="75000"/>
              <a:buFont typeface="Arial" panose="020B0604020202020204" pitchFamily="34" charset="0"/>
              <a:buChar char="►"/>
              <a:defRPr sz="1600">
                <a:solidFill>
                  <a:srgbClr val="646464"/>
                </a:solidFill>
                <a:latin typeface="Arial" panose="020B0604020202020204" pitchFamily="34" charset="0"/>
              </a:defRPr>
            </a:lvl4pPr>
            <a:lvl5pPr marL="1800225" indent="-357188" algn="l">
              <a:spcBef>
                <a:spcPct val="20000"/>
              </a:spcBef>
              <a:buClr>
                <a:srgbClr val="FFD200"/>
              </a:buClr>
              <a:buSzPct val="75000"/>
              <a:buFont typeface="Arial" panose="020B0604020202020204" pitchFamily="34" charset="0"/>
              <a:buChar char="►"/>
              <a:defRPr sz="1600">
                <a:solidFill>
                  <a:srgbClr val="646464"/>
                </a:solidFill>
                <a:latin typeface="Arial" panose="020B0604020202020204" pitchFamily="34" charset="0"/>
              </a:defRPr>
            </a:lvl5pPr>
            <a:lvl6pPr marL="2257425" indent="-357188" fontAlgn="base">
              <a:spcBef>
                <a:spcPct val="20000"/>
              </a:spcBef>
              <a:spcAft>
                <a:spcPct val="0"/>
              </a:spcAft>
              <a:buClr>
                <a:srgbClr val="FFD200"/>
              </a:buClr>
              <a:buSzPct val="75000"/>
              <a:buFont typeface="Arial" panose="020B0604020202020204" pitchFamily="34" charset="0"/>
              <a:buChar char="►"/>
              <a:defRPr sz="1600">
                <a:solidFill>
                  <a:srgbClr val="646464"/>
                </a:solidFill>
                <a:latin typeface="Arial" panose="020B0604020202020204" pitchFamily="34" charset="0"/>
              </a:defRPr>
            </a:lvl6pPr>
            <a:lvl7pPr marL="2714625" indent="-357188" fontAlgn="base">
              <a:spcBef>
                <a:spcPct val="20000"/>
              </a:spcBef>
              <a:spcAft>
                <a:spcPct val="0"/>
              </a:spcAft>
              <a:buClr>
                <a:srgbClr val="FFD200"/>
              </a:buClr>
              <a:buSzPct val="75000"/>
              <a:buFont typeface="Arial" panose="020B0604020202020204" pitchFamily="34" charset="0"/>
              <a:buChar char="►"/>
              <a:defRPr sz="1600">
                <a:solidFill>
                  <a:srgbClr val="646464"/>
                </a:solidFill>
                <a:latin typeface="Arial" panose="020B0604020202020204" pitchFamily="34" charset="0"/>
              </a:defRPr>
            </a:lvl7pPr>
            <a:lvl8pPr marL="3171825" indent="-357188" fontAlgn="base">
              <a:spcBef>
                <a:spcPct val="20000"/>
              </a:spcBef>
              <a:spcAft>
                <a:spcPct val="0"/>
              </a:spcAft>
              <a:buClr>
                <a:srgbClr val="FFD200"/>
              </a:buClr>
              <a:buSzPct val="75000"/>
              <a:buFont typeface="Arial" panose="020B0604020202020204" pitchFamily="34" charset="0"/>
              <a:buChar char="►"/>
              <a:defRPr sz="1600">
                <a:solidFill>
                  <a:srgbClr val="646464"/>
                </a:solidFill>
                <a:latin typeface="Arial" panose="020B0604020202020204" pitchFamily="34" charset="0"/>
              </a:defRPr>
            </a:lvl8pPr>
            <a:lvl9pPr marL="3629025" indent="-357188" fontAlgn="base">
              <a:spcBef>
                <a:spcPct val="20000"/>
              </a:spcBef>
              <a:spcAft>
                <a:spcPct val="0"/>
              </a:spcAft>
              <a:buClr>
                <a:srgbClr val="FFD200"/>
              </a:buClr>
              <a:buSzPct val="75000"/>
              <a:buFont typeface="Arial" panose="020B0604020202020204" pitchFamily="34" charset="0"/>
              <a:buChar char="►"/>
              <a:defRPr sz="1600">
                <a:solidFill>
                  <a:srgbClr val="646464"/>
                </a:solidFill>
                <a:latin typeface="Arial" panose="020B0604020202020204" pitchFamily="34" charset="0"/>
              </a:defRPr>
            </a:lvl9pPr>
          </a:lstStyle>
          <a:p>
            <a:pPr marL="176213" lvl="2" indent="0" defTabSz="457200" eaLnBrk="0" fontAlgn="base" hangingPunct="0">
              <a:spcAft>
                <a:spcPct val="0"/>
              </a:spcAft>
              <a:buNone/>
            </a:pPr>
            <a:r>
              <a:rPr lang="en-US" altLang="en-US" sz="1600" dirty="0">
                <a:solidFill>
                  <a:schemeClr val="tx1"/>
                </a:solidFill>
                <a:latin typeface="Arial"/>
                <a:ea typeface="ＭＳ Ｐゴシック" pitchFamily="26" charset="-128"/>
                <a:cs typeface="Arial"/>
              </a:rPr>
              <a:t>Priority setting and prioritisation has become institutionalised and embedded – has become a way things are done; making choices about competing demands</a:t>
            </a:r>
            <a:endParaRPr lang="en-GB" altLang="en-US" sz="1600" dirty="0">
              <a:solidFill>
                <a:schemeClr val="tx1"/>
              </a:solidFill>
              <a:latin typeface="Arial"/>
              <a:ea typeface="ＭＳ Ｐゴシック" pitchFamily="26" charset="-128"/>
              <a:cs typeface="Arial"/>
            </a:endParaRPr>
          </a:p>
        </p:txBody>
      </p:sp>
      <p:sp>
        <p:nvSpPr>
          <p:cNvPr id="7" name="AutoShape 13"/>
          <p:cNvSpPr>
            <a:spLocks noChangeArrowheads="1"/>
          </p:cNvSpPr>
          <p:nvPr/>
        </p:nvSpPr>
        <p:spPr bwMode="gray">
          <a:xfrm>
            <a:off x="107504" y="2606417"/>
            <a:ext cx="1805781" cy="1260475"/>
          </a:xfrm>
          <a:prstGeom prst="homePlate">
            <a:avLst>
              <a:gd name="adj" fmla="val 15669"/>
            </a:avLst>
          </a:prstGeom>
          <a:noFill/>
          <a:ln w="28575" algn="ctr">
            <a:solidFill>
              <a:srgbClr val="D95900"/>
            </a:solidFill>
            <a:miter lim="800000"/>
            <a:headEnd/>
            <a:tailEnd/>
          </a:ln>
          <a:effectLst/>
        </p:spPr>
        <p:txBody>
          <a:bodyPr lIns="90000" tIns="90000" rIns="90000" bIns="90000" anchor="ctr"/>
          <a:lstStyle/>
          <a:p>
            <a:pPr algn="l" eaLnBrk="0" hangingPunct="0">
              <a:buClr>
                <a:srgbClr val="00A28A"/>
              </a:buClr>
              <a:buFont typeface="Times" pitchFamily="18" charset="0"/>
              <a:buNone/>
            </a:pPr>
            <a:r>
              <a:rPr lang="en-US" altLang="en-US" b="1" dirty="0">
                <a:solidFill>
                  <a:srgbClr val="000000"/>
                </a:solidFill>
              </a:rPr>
              <a:t>Priority setting expertise</a:t>
            </a:r>
          </a:p>
        </p:txBody>
      </p:sp>
      <p:sp>
        <p:nvSpPr>
          <p:cNvPr id="8" name="Rectangle 14"/>
          <p:cNvSpPr>
            <a:spLocks noChangeArrowheads="1"/>
          </p:cNvSpPr>
          <p:nvPr/>
        </p:nvSpPr>
        <p:spPr bwMode="auto">
          <a:xfrm>
            <a:off x="2057301" y="4063742"/>
            <a:ext cx="4068985" cy="1260475"/>
          </a:xfrm>
          <a:prstGeom prst="rect">
            <a:avLst/>
          </a:prstGeom>
          <a:noFill/>
          <a:ln w="19050">
            <a:solidFill>
              <a:srgbClr val="C0C0C0"/>
            </a:solidFill>
            <a:miter lim="800000"/>
            <a:headEnd/>
            <a:tailEnd/>
          </a:ln>
          <a:effectLst/>
          <a:extLst>
            <a:ext uri="{909E8E84-426E-40DD-AFC4-6F175D3DCCD1}">
              <a14:hiddenFill xmlns:a14="http://schemas.microsoft.com/office/drawing/2010/main">
                <a:solidFill>
                  <a:srgbClr val="FFD2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90000" rIns="90000" bIns="90000"/>
          <a:lstStyle>
            <a:lvl1pPr marL="360363" indent="-360363" algn="l">
              <a:spcBef>
                <a:spcPct val="20000"/>
              </a:spcBef>
              <a:buClr>
                <a:srgbClr val="FFD200"/>
              </a:buClr>
              <a:buSzPct val="75000"/>
              <a:buFont typeface="Arial" panose="020B0604020202020204" pitchFamily="34" charset="0"/>
              <a:buChar char="►"/>
              <a:defRPr sz="2400">
                <a:solidFill>
                  <a:srgbClr val="646464"/>
                </a:solidFill>
                <a:latin typeface="Arial" panose="020B0604020202020204" pitchFamily="34" charset="0"/>
              </a:defRPr>
            </a:lvl1pPr>
            <a:lvl2pPr marL="717550" indent="-355600" algn="l">
              <a:spcBef>
                <a:spcPct val="20000"/>
              </a:spcBef>
              <a:buClr>
                <a:srgbClr val="FFD200"/>
              </a:buClr>
              <a:buSzPct val="75000"/>
              <a:buFont typeface="Arial" panose="020B0604020202020204" pitchFamily="34" charset="0"/>
              <a:buChar char="►"/>
              <a:defRPr sz="2000">
                <a:solidFill>
                  <a:srgbClr val="646464"/>
                </a:solidFill>
                <a:latin typeface="Arial" panose="020B0604020202020204" pitchFamily="34" charset="0"/>
              </a:defRPr>
            </a:lvl2pPr>
            <a:lvl3pPr marL="1081088" indent="-361950" algn="l">
              <a:spcBef>
                <a:spcPct val="20000"/>
              </a:spcBef>
              <a:buClr>
                <a:srgbClr val="FFD200"/>
              </a:buClr>
              <a:buSzPct val="75000"/>
              <a:buFont typeface="Arial" panose="020B0604020202020204" pitchFamily="34" charset="0"/>
              <a:buChar char="►"/>
              <a:defRPr>
                <a:solidFill>
                  <a:srgbClr val="646464"/>
                </a:solidFill>
                <a:latin typeface="Arial" panose="020B0604020202020204" pitchFamily="34" charset="0"/>
              </a:defRPr>
            </a:lvl3pPr>
            <a:lvl4pPr marL="1441450" indent="-358775" algn="l">
              <a:spcBef>
                <a:spcPct val="20000"/>
              </a:spcBef>
              <a:buClr>
                <a:srgbClr val="FFD200"/>
              </a:buClr>
              <a:buSzPct val="75000"/>
              <a:buFont typeface="Arial" panose="020B0604020202020204" pitchFamily="34" charset="0"/>
              <a:buChar char="►"/>
              <a:defRPr sz="1600">
                <a:solidFill>
                  <a:srgbClr val="646464"/>
                </a:solidFill>
                <a:latin typeface="Arial" panose="020B0604020202020204" pitchFamily="34" charset="0"/>
              </a:defRPr>
            </a:lvl4pPr>
            <a:lvl5pPr marL="1800225" indent="-357188" algn="l">
              <a:spcBef>
                <a:spcPct val="20000"/>
              </a:spcBef>
              <a:buClr>
                <a:srgbClr val="FFD200"/>
              </a:buClr>
              <a:buSzPct val="75000"/>
              <a:buFont typeface="Arial" panose="020B0604020202020204" pitchFamily="34" charset="0"/>
              <a:buChar char="►"/>
              <a:defRPr sz="1600">
                <a:solidFill>
                  <a:srgbClr val="646464"/>
                </a:solidFill>
                <a:latin typeface="Arial" panose="020B0604020202020204" pitchFamily="34" charset="0"/>
              </a:defRPr>
            </a:lvl5pPr>
            <a:lvl6pPr marL="2257425" indent="-357188" fontAlgn="base">
              <a:spcBef>
                <a:spcPct val="20000"/>
              </a:spcBef>
              <a:spcAft>
                <a:spcPct val="0"/>
              </a:spcAft>
              <a:buClr>
                <a:srgbClr val="FFD200"/>
              </a:buClr>
              <a:buSzPct val="75000"/>
              <a:buFont typeface="Arial" panose="020B0604020202020204" pitchFamily="34" charset="0"/>
              <a:buChar char="►"/>
              <a:defRPr sz="1600">
                <a:solidFill>
                  <a:srgbClr val="646464"/>
                </a:solidFill>
                <a:latin typeface="Arial" panose="020B0604020202020204" pitchFamily="34" charset="0"/>
              </a:defRPr>
            </a:lvl6pPr>
            <a:lvl7pPr marL="2714625" indent="-357188" fontAlgn="base">
              <a:spcBef>
                <a:spcPct val="20000"/>
              </a:spcBef>
              <a:spcAft>
                <a:spcPct val="0"/>
              </a:spcAft>
              <a:buClr>
                <a:srgbClr val="FFD200"/>
              </a:buClr>
              <a:buSzPct val="75000"/>
              <a:buFont typeface="Arial" panose="020B0604020202020204" pitchFamily="34" charset="0"/>
              <a:buChar char="►"/>
              <a:defRPr sz="1600">
                <a:solidFill>
                  <a:srgbClr val="646464"/>
                </a:solidFill>
                <a:latin typeface="Arial" panose="020B0604020202020204" pitchFamily="34" charset="0"/>
              </a:defRPr>
            </a:lvl7pPr>
            <a:lvl8pPr marL="3171825" indent="-357188" fontAlgn="base">
              <a:spcBef>
                <a:spcPct val="20000"/>
              </a:spcBef>
              <a:spcAft>
                <a:spcPct val="0"/>
              </a:spcAft>
              <a:buClr>
                <a:srgbClr val="FFD200"/>
              </a:buClr>
              <a:buSzPct val="75000"/>
              <a:buFont typeface="Arial" panose="020B0604020202020204" pitchFamily="34" charset="0"/>
              <a:buChar char="►"/>
              <a:defRPr sz="1600">
                <a:solidFill>
                  <a:srgbClr val="646464"/>
                </a:solidFill>
                <a:latin typeface="Arial" panose="020B0604020202020204" pitchFamily="34" charset="0"/>
              </a:defRPr>
            </a:lvl8pPr>
            <a:lvl9pPr marL="3629025" indent="-357188" fontAlgn="base">
              <a:spcBef>
                <a:spcPct val="20000"/>
              </a:spcBef>
              <a:spcAft>
                <a:spcPct val="0"/>
              </a:spcAft>
              <a:buClr>
                <a:srgbClr val="FFD200"/>
              </a:buClr>
              <a:buSzPct val="75000"/>
              <a:buFont typeface="Arial" panose="020B0604020202020204" pitchFamily="34" charset="0"/>
              <a:buChar char="►"/>
              <a:defRPr sz="1600">
                <a:solidFill>
                  <a:srgbClr val="646464"/>
                </a:solidFill>
                <a:latin typeface="Arial" panose="020B0604020202020204" pitchFamily="34" charset="0"/>
              </a:defRPr>
            </a:lvl9pPr>
          </a:lstStyle>
          <a:p>
            <a:pPr marL="176213" lvl="2" indent="0" defTabSz="457200" eaLnBrk="0" fontAlgn="base" hangingPunct="0">
              <a:spcAft>
                <a:spcPct val="0"/>
              </a:spcAft>
              <a:buClr>
                <a:srgbClr val="F99707"/>
              </a:buClr>
              <a:buSzPct val="100000"/>
              <a:buNone/>
            </a:pPr>
            <a:r>
              <a:rPr lang="en-US" altLang="en-US" sz="1600" dirty="0">
                <a:solidFill>
                  <a:schemeClr val="tx1"/>
                </a:solidFill>
                <a:latin typeface="Arial"/>
                <a:ea typeface="ＭＳ Ｐゴシック" pitchFamily="26" charset="-128"/>
                <a:cs typeface="Arial"/>
              </a:rPr>
              <a:t>Initiatives and cases are increasingly treated as projects; growing ability to plan, budget, organise and resource initiatives</a:t>
            </a:r>
            <a:endParaRPr lang="en-GB" altLang="en-US" sz="1600" dirty="0">
              <a:solidFill>
                <a:schemeClr val="tx1"/>
              </a:solidFill>
              <a:latin typeface="Arial"/>
              <a:ea typeface="ＭＳ Ｐゴシック" pitchFamily="26" charset="-128"/>
              <a:cs typeface="Arial"/>
            </a:endParaRPr>
          </a:p>
        </p:txBody>
      </p:sp>
      <p:sp>
        <p:nvSpPr>
          <p:cNvPr id="9" name="AutoShape 15"/>
          <p:cNvSpPr>
            <a:spLocks noChangeArrowheads="1"/>
          </p:cNvSpPr>
          <p:nvPr/>
        </p:nvSpPr>
        <p:spPr bwMode="gray">
          <a:xfrm>
            <a:off x="107504" y="4063742"/>
            <a:ext cx="1805781" cy="1260475"/>
          </a:xfrm>
          <a:prstGeom prst="homePlate">
            <a:avLst>
              <a:gd name="adj" fmla="val 16533"/>
            </a:avLst>
          </a:prstGeom>
          <a:noFill/>
          <a:ln w="28575" algn="ctr">
            <a:solidFill>
              <a:srgbClr val="D95900"/>
            </a:solidFill>
            <a:miter lim="800000"/>
            <a:headEnd/>
            <a:tailEnd/>
          </a:ln>
          <a:effectLst/>
        </p:spPr>
        <p:txBody>
          <a:bodyPr lIns="90000" tIns="90000" rIns="90000" bIns="90000" anchor="ctr"/>
          <a:lstStyle/>
          <a:p>
            <a:pPr algn="l" eaLnBrk="0" hangingPunct="0">
              <a:buClr>
                <a:srgbClr val="00A28A"/>
              </a:buClr>
              <a:buFont typeface="Times" pitchFamily="18" charset="0"/>
              <a:buNone/>
            </a:pPr>
            <a:r>
              <a:rPr lang="en-US" altLang="en-US" b="1" dirty="0">
                <a:solidFill>
                  <a:srgbClr val="000000"/>
                </a:solidFill>
              </a:rPr>
              <a:t>Project management capability </a:t>
            </a:r>
          </a:p>
        </p:txBody>
      </p:sp>
      <p:sp>
        <p:nvSpPr>
          <p:cNvPr id="10" name="Rectangle 9"/>
          <p:cNvSpPr>
            <a:spLocks noChangeArrowheads="1"/>
          </p:cNvSpPr>
          <p:nvPr/>
        </p:nvSpPr>
        <p:spPr bwMode="auto">
          <a:xfrm>
            <a:off x="6248805" y="1149091"/>
            <a:ext cx="2361223" cy="4175125"/>
          </a:xfrm>
          <a:prstGeom prst="rect">
            <a:avLst/>
          </a:prstGeom>
          <a:noFill/>
          <a:ln w="28575">
            <a:solidFill>
              <a:srgbClr val="D95900"/>
            </a:solidFill>
            <a:miter lim="800000"/>
            <a:headEnd/>
            <a:tailEnd/>
          </a:ln>
          <a:effectLst/>
          <a:extLst>
            <a:ext uri="{909E8E84-426E-40DD-AFC4-6F175D3DCCD1}">
              <a14:hiddenFill xmlns:a14="http://schemas.microsoft.com/office/drawing/2010/main">
                <a:solidFill>
                  <a:srgbClr val="FFD2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90000" rIns="90000" bIns="90000"/>
          <a:lstStyle>
            <a:lvl1pPr marL="360363" indent="-360363" algn="l">
              <a:spcBef>
                <a:spcPct val="20000"/>
              </a:spcBef>
              <a:buClr>
                <a:srgbClr val="FFD200"/>
              </a:buClr>
              <a:buSzPct val="75000"/>
              <a:buFont typeface="Arial" panose="020B0604020202020204" pitchFamily="34" charset="0"/>
              <a:buChar char="►"/>
              <a:defRPr sz="2000">
                <a:solidFill>
                  <a:srgbClr val="646464"/>
                </a:solidFill>
                <a:latin typeface="Arial" panose="020B0604020202020204" pitchFamily="34" charset="0"/>
              </a:defRPr>
            </a:lvl1pPr>
            <a:lvl2pPr marL="717550" indent="-355600" algn="l">
              <a:spcBef>
                <a:spcPct val="20000"/>
              </a:spcBef>
              <a:buClr>
                <a:srgbClr val="FFD200"/>
              </a:buClr>
              <a:buSzPct val="75000"/>
              <a:buFont typeface="Arial" panose="020B0604020202020204" pitchFamily="34" charset="0"/>
              <a:buChar char="►"/>
              <a:defRPr>
                <a:solidFill>
                  <a:srgbClr val="646464"/>
                </a:solidFill>
                <a:latin typeface="Arial" panose="020B0604020202020204" pitchFamily="34" charset="0"/>
              </a:defRPr>
            </a:lvl2pPr>
            <a:lvl3pPr marL="1081088" indent="-361950" algn="l">
              <a:spcBef>
                <a:spcPct val="20000"/>
              </a:spcBef>
              <a:buClr>
                <a:srgbClr val="FFD200"/>
              </a:buClr>
              <a:buSzPct val="75000"/>
              <a:buFont typeface="Arial" panose="020B0604020202020204" pitchFamily="34" charset="0"/>
              <a:buChar char="►"/>
              <a:defRPr sz="1600">
                <a:solidFill>
                  <a:srgbClr val="646464"/>
                </a:solidFill>
                <a:latin typeface="Arial" panose="020B0604020202020204" pitchFamily="34" charset="0"/>
              </a:defRPr>
            </a:lvl3pPr>
            <a:lvl4pPr marL="1441450" indent="-358775" algn="l">
              <a:spcBef>
                <a:spcPct val="20000"/>
              </a:spcBef>
              <a:buClr>
                <a:srgbClr val="FFD200"/>
              </a:buClr>
              <a:buSzPct val="75000"/>
              <a:buFont typeface="Arial" panose="020B0604020202020204" pitchFamily="34" charset="0"/>
              <a:buChar char="►"/>
              <a:defRPr sz="1400">
                <a:solidFill>
                  <a:srgbClr val="646464"/>
                </a:solidFill>
                <a:latin typeface="Arial" panose="020B0604020202020204" pitchFamily="34" charset="0"/>
              </a:defRPr>
            </a:lvl4pPr>
            <a:lvl5pPr marL="1800225" indent="-357188" algn="l">
              <a:spcBef>
                <a:spcPct val="20000"/>
              </a:spcBef>
              <a:buClr>
                <a:srgbClr val="FFD200"/>
              </a:buClr>
              <a:buSzPct val="75000"/>
              <a:buFont typeface="Arial" panose="020B0604020202020204" pitchFamily="34" charset="0"/>
              <a:buChar char="►"/>
              <a:defRPr sz="1400">
                <a:solidFill>
                  <a:srgbClr val="646464"/>
                </a:solidFill>
                <a:latin typeface="Arial" panose="020B0604020202020204" pitchFamily="34" charset="0"/>
              </a:defRPr>
            </a:lvl5pPr>
            <a:lvl6pPr marL="2257425" indent="-357188" fontAlgn="base">
              <a:spcBef>
                <a:spcPct val="20000"/>
              </a:spcBef>
              <a:spcAft>
                <a:spcPct val="0"/>
              </a:spcAft>
              <a:buClr>
                <a:srgbClr val="FFD200"/>
              </a:buClr>
              <a:buSzPct val="75000"/>
              <a:buFont typeface="Arial" panose="020B0604020202020204" pitchFamily="34" charset="0"/>
              <a:buChar char="►"/>
              <a:defRPr sz="1400">
                <a:solidFill>
                  <a:srgbClr val="646464"/>
                </a:solidFill>
                <a:latin typeface="Arial" panose="020B0604020202020204" pitchFamily="34" charset="0"/>
              </a:defRPr>
            </a:lvl6pPr>
            <a:lvl7pPr marL="2714625" indent="-357188" fontAlgn="base">
              <a:spcBef>
                <a:spcPct val="20000"/>
              </a:spcBef>
              <a:spcAft>
                <a:spcPct val="0"/>
              </a:spcAft>
              <a:buClr>
                <a:srgbClr val="FFD200"/>
              </a:buClr>
              <a:buSzPct val="75000"/>
              <a:buFont typeface="Arial" panose="020B0604020202020204" pitchFamily="34" charset="0"/>
              <a:buChar char="►"/>
              <a:defRPr sz="1400">
                <a:solidFill>
                  <a:srgbClr val="646464"/>
                </a:solidFill>
                <a:latin typeface="Arial" panose="020B0604020202020204" pitchFamily="34" charset="0"/>
              </a:defRPr>
            </a:lvl7pPr>
            <a:lvl8pPr marL="3171825" indent="-357188" fontAlgn="base">
              <a:spcBef>
                <a:spcPct val="20000"/>
              </a:spcBef>
              <a:spcAft>
                <a:spcPct val="0"/>
              </a:spcAft>
              <a:buClr>
                <a:srgbClr val="FFD200"/>
              </a:buClr>
              <a:buSzPct val="75000"/>
              <a:buFont typeface="Arial" panose="020B0604020202020204" pitchFamily="34" charset="0"/>
              <a:buChar char="►"/>
              <a:defRPr sz="1400">
                <a:solidFill>
                  <a:srgbClr val="646464"/>
                </a:solidFill>
                <a:latin typeface="Arial" panose="020B0604020202020204" pitchFamily="34" charset="0"/>
              </a:defRPr>
            </a:lvl8pPr>
            <a:lvl9pPr marL="3629025" indent="-357188" fontAlgn="base">
              <a:spcBef>
                <a:spcPct val="20000"/>
              </a:spcBef>
              <a:spcAft>
                <a:spcPct val="0"/>
              </a:spcAft>
              <a:buClr>
                <a:srgbClr val="FFD200"/>
              </a:buClr>
              <a:buSzPct val="75000"/>
              <a:buFont typeface="Arial" panose="020B0604020202020204" pitchFamily="34" charset="0"/>
              <a:buChar char="►"/>
              <a:defRPr sz="1400">
                <a:solidFill>
                  <a:srgbClr val="646464"/>
                </a:solidFill>
                <a:latin typeface="Arial" panose="020B0604020202020204" pitchFamily="34" charset="0"/>
              </a:defRPr>
            </a:lvl9pPr>
          </a:lstStyle>
          <a:p>
            <a:pPr marL="0" indent="0">
              <a:buNone/>
            </a:pPr>
            <a:r>
              <a:rPr lang="en-GB" altLang="en-US" sz="1600" dirty="0">
                <a:solidFill>
                  <a:schemeClr val="tx1"/>
                </a:solidFill>
              </a:rPr>
              <a:t>Capabilities enable:</a:t>
            </a:r>
          </a:p>
          <a:p>
            <a:pPr marL="180000" indent="-180000"/>
            <a:endParaRPr lang="en-GB" altLang="en-US" sz="1600" dirty="0">
              <a:solidFill>
                <a:schemeClr val="tx1"/>
              </a:solidFill>
            </a:endParaRPr>
          </a:p>
          <a:p>
            <a:pPr marL="180000" indent="-180000"/>
            <a:endParaRPr lang="en-GB" altLang="en-US" sz="1600" dirty="0">
              <a:solidFill>
                <a:schemeClr val="tx1"/>
              </a:solidFill>
            </a:endParaRPr>
          </a:p>
          <a:p>
            <a:pPr marL="180000" indent="-180000"/>
            <a:r>
              <a:rPr lang="en-GB" altLang="en-US" sz="1600" dirty="0">
                <a:solidFill>
                  <a:schemeClr val="tx1"/>
                </a:solidFill>
              </a:rPr>
              <a:t>Sensing opportunities</a:t>
            </a:r>
          </a:p>
          <a:p>
            <a:pPr marL="180000" indent="-180000"/>
            <a:endParaRPr lang="en-GB" altLang="en-US" sz="1600" dirty="0">
              <a:solidFill>
                <a:schemeClr val="tx1"/>
              </a:solidFill>
            </a:endParaRPr>
          </a:p>
          <a:p>
            <a:pPr marL="180000" indent="-180000"/>
            <a:endParaRPr lang="en-GB" altLang="en-US" sz="1600" dirty="0">
              <a:solidFill>
                <a:schemeClr val="tx1"/>
              </a:solidFill>
            </a:endParaRPr>
          </a:p>
          <a:p>
            <a:pPr marL="180000" indent="-180000"/>
            <a:r>
              <a:rPr lang="en-GB" altLang="en-US" sz="1600" dirty="0">
                <a:solidFill>
                  <a:schemeClr val="tx1"/>
                </a:solidFill>
              </a:rPr>
              <a:t>Seizing opportunities</a:t>
            </a:r>
          </a:p>
          <a:p>
            <a:pPr marL="180000" indent="-180000"/>
            <a:endParaRPr lang="en-GB" altLang="en-US" sz="1600" dirty="0">
              <a:solidFill>
                <a:schemeClr val="tx1"/>
              </a:solidFill>
            </a:endParaRPr>
          </a:p>
          <a:p>
            <a:pPr marL="180000" indent="-180000"/>
            <a:endParaRPr lang="en-GB" altLang="en-US" sz="1600" dirty="0">
              <a:solidFill>
                <a:schemeClr val="tx1"/>
              </a:solidFill>
            </a:endParaRPr>
          </a:p>
          <a:p>
            <a:pPr marL="180000" indent="-180000"/>
            <a:r>
              <a:rPr lang="en-GB" altLang="en-US" sz="1600" dirty="0">
                <a:solidFill>
                  <a:schemeClr val="tx1"/>
                </a:solidFill>
              </a:rPr>
              <a:t>Re-configuring the organisation’s resource base</a:t>
            </a:r>
          </a:p>
          <a:p>
            <a:pPr marL="180000" indent="-180000"/>
            <a:endParaRPr lang="en-GB" altLang="en-US" sz="1600" dirty="0">
              <a:solidFill>
                <a:schemeClr val="tx1"/>
              </a:solidFill>
            </a:endParaRPr>
          </a:p>
          <a:p>
            <a:pPr marL="0" indent="0">
              <a:buNone/>
            </a:pPr>
            <a:endParaRPr lang="en-GB" altLang="en-US" sz="1600" dirty="0">
              <a:solidFill>
                <a:schemeClr val="tx1"/>
              </a:solidFill>
            </a:endParaRPr>
          </a:p>
          <a:p>
            <a:pPr marL="0" indent="0">
              <a:buNone/>
            </a:pPr>
            <a:r>
              <a:rPr lang="en-GB" altLang="en-US" sz="1600" dirty="0">
                <a:solidFill>
                  <a:schemeClr val="tx1"/>
                </a:solidFill>
              </a:rPr>
              <a:t> </a:t>
            </a:r>
          </a:p>
        </p:txBody>
      </p:sp>
    </p:spTree>
    <p:extLst>
      <p:ext uri="{BB962C8B-B14F-4D97-AF65-F5344CB8AC3E}">
        <p14:creationId xmlns:p14="http://schemas.microsoft.com/office/powerpoint/2010/main" val="2261591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b="0" dirty="0"/>
              <a:t>Prioritisation and dynamic capabilities</a:t>
            </a:r>
          </a:p>
        </p:txBody>
      </p:sp>
      <p:sp>
        <p:nvSpPr>
          <p:cNvPr id="3" name="Content Placeholder 2"/>
          <p:cNvSpPr>
            <a:spLocks noGrp="1"/>
          </p:cNvSpPr>
          <p:nvPr>
            <p:ph idx="4294967295"/>
          </p:nvPr>
        </p:nvSpPr>
        <p:spPr>
          <a:xfrm>
            <a:off x="457200" y="1052736"/>
            <a:ext cx="8058150" cy="4968552"/>
          </a:xfrm>
          <a:prstGeom prst="rect">
            <a:avLst/>
          </a:prstGeom>
        </p:spPr>
        <p:txBody>
          <a:bodyPr>
            <a:noAutofit/>
          </a:bodyPr>
          <a:lstStyle/>
          <a:p>
            <a:r>
              <a:rPr lang="en-ZA" sz="1800" dirty="0"/>
              <a:t>Sensing opportunities:-</a:t>
            </a:r>
          </a:p>
          <a:p>
            <a:pPr lvl="1"/>
            <a:r>
              <a:rPr lang="en-ZA" sz="1800" dirty="0"/>
              <a:t>Fast Track Settlement Project cited as example of how the CCSA was able to identify opportunities for enforcement by having detected wide-spread collusive behaviour in the construction sector</a:t>
            </a:r>
          </a:p>
          <a:p>
            <a:pPr lvl="1"/>
            <a:endParaRPr lang="en-ZA" sz="1800" dirty="0"/>
          </a:p>
          <a:p>
            <a:r>
              <a:rPr lang="en-ZA" sz="1800" dirty="0"/>
              <a:t>Seizing opportunities:-</a:t>
            </a:r>
          </a:p>
          <a:p>
            <a:pPr lvl="1"/>
            <a:r>
              <a:rPr lang="en-ZA" sz="1800" dirty="0"/>
              <a:t>Health Inquiry cited as example whereby CCSA took advantage of concerns by government regarding the sector being “neither efficient nor fair” to set up the inquiry</a:t>
            </a:r>
          </a:p>
          <a:p>
            <a:pPr lvl="1"/>
            <a:endParaRPr lang="en-ZA" sz="1800" dirty="0"/>
          </a:p>
          <a:p>
            <a:r>
              <a:rPr lang="en-ZA" sz="1800" dirty="0"/>
              <a:t>Re-configuring the resource base:-</a:t>
            </a:r>
          </a:p>
          <a:p>
            <a:pPr lvl="1"/>
            <a:r>
              <a:rPr lang="en-ZA" sz="1800" dirty="0"/>
              <a:t>Project management contributes to the CCSA’s ability to reconfiguring its resource base, by:-</a:t>
            </a:r>
          </a:p>
          <a:p>
            <a:pPr lvl="2"/>
            <a:r>
              <a:rPr lang="en-ZA" sz="1800" dirty="0"/>
              <a:t>Being able to draw on resources from across the organisation</a:t>
            </a:r>
          </a:p>
          <a:p>
            <a:pPr lvl="2"/>
            <a:r>
              <a:rPr lang="en-ZA" sz="1800" dirty="0"/>
              <a:t>Projects are temporary so resources can be re-deployed where needed</a:t>
            </a:r>
          </a:p>
          <a:p>
            <a:pPr lvl="2"/>
            <a:r>
              <a:rPr lang="en-ZA" sz="1800" dirty="0"/>
              <a:t>Projects provide opportunities for learning and replication</a:t>
            </a:r>
          </a:p>
        </p:txBody>
      </p:sp>
    </p:spTree>
    <p:extLst>
      <p:ext uri="{BB962C8B-B14F-4D97-AF65-F5344CB8AC3E}">
        <p14:creationId xmlns:p14="http://schemas.microsoft.com/office/powerpoint/2010/main" val="2122600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b="0" dirty="0"/>
              <a:t>Conclusions</a:t>
            </a:r>
          </a:p>
        </p:txBody>
      </p:sp>
      <p:sp>
        <p:nvSpPr>
          <p:cNvPr id="3" name="Content Placeholder 2"/>
          <p:cNvSpPr>
            <a:spLocks noGrp="1"/>
          </p:cNvSpPr>
          <p:nvPr>
            <p:ph idx="4294967295"/>
          </p:nvPr>
        </p:nvSpPr>
        <p:spPr>
          <a:xfrm>
            <a:off x="457200" y="1052736"/>
            <a:ext cx="8058150" cy="4968552"/>
          </a:xfrm>
          <a:prstGeom prst="rect">
            <a:avLst/>
          </a:prstGeom>
        </p:spPr>
        <p:txBody>
          <a:bodyPr>
            <a:noAutofit/>
          </a:bodyPr>
          <a:lstStyle/>
          <a:p>
            <a:r>
              <a:rPr lang="en-ZA" sz="1800" dirty="0"/>
              <a:t>Strategic planning and prioritisation has strengthened the internal capabilities of the CCSA to execute its mandate, but has this contributed to effective regulatory governance with reference to the intended policy outcomes? </a:t>
            </a:r>
          </a:p>
          <a:p>
            <a:endParaRPr lang="en-ZA" sz="1800" dirty="0"/>
          </a:p>
          <a:p>
            <a:r>
              <a:rPr lang="en-ZA" sz="1800" dirty="0"/>
              <a:t>Broadening participation is an explicit policy goal and is dependent on addressing high levels of concentration and control, and entrenched positions of incumbents </a:t>
            </a:r>
          </a:p>
          <a:p>
            <a:endParaRPr lang="en-ZA" sz="1800" dirty="0"/>
          </a:p>
          <a:p>
            <a:r>
              <a:rPr lang="en-ZA" sz="1800" dirty="0"/>
              <a:t>While track record on CCSA has a solid track record in merger regulation and anti-cartel enforcement, but less so in enforcing abuse of dominance due to range of factors, including interpretations of law between the Competition Tribunal and the Competition Appeal Court, the time it takes to conclude cases, and procedural challenges by well-resourced parties </a:t>
            </a:r>
          </a:p>
          <a:p>
            <a:endParaRPr lang="en-ZA" sz="1800" dirty="0"/>
          </a:p>
          <a:p>
            <a:r>
              <a:rPr lang="en-ZA" sz="1800" dirty="0"/>
              <a:t>Thus, internal capability may be a necessary condition for effective performance by the competition authority, but not a sufficient condition for effective regulatory governance</a:t>
            </a:r>
          </a:p>
          <a:p>
            <a:pPr lvl="1"/>
            <a:endParaRPr lang="en-ZA" sz="1800" dirty="0"/>
          </a:p>
        </p:txBody>
      </p:sp>
    </p:spTree>
    <p:extLst>
      <p:ext uri="{BB962C8B-B14F-4D97-AF65-F5344CB8AC3E}">
        <p14:creationId xmlns:p14="http://schemas.microsoft.com/office/powerpoint/2010/main" val="35650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b="0" dirty="0"/>
              <a:t>Introduction</a:t>
            </a:r>
          </a:p>
        </p:txBody>
      </p:sp>
      <p:sp>
        <p:nvSpPr>
          <p:cNvPr id="3" name="Content Placeholder 2"/>
          <p:cNvSpPr>
            <a:spLocks noGrp="1"/>
          </p:cNvSpPr>
          <p:nvPr>
            <p:ph idx="4294967295"/>
          </p:nvPr>
        </p:nvSpPr>
        <p:spPr>
          <a:xfrm>
            <a:off x="457200" y="1052736"/>
            <a:ext cx="8058150" cy="4968552"/>
          </a:xfrm>
          <a:prstGeom prst="rect">
            <a:avLst/>
          </a:prstGeom>
        </p:spPr>
        <p:txBody>
          <a:bodyPr>
            <a:noAutofit/>
          </a:bodyPr>
          <a:lstStyle/>
          <a:p>
            <a:r>
              <a:rPr lang="en-ZA" sz="1800" dirty="0"/>
              <a:t>Effective regulatory governance involves having the capabilities to execute your mandate as a regulatory agency in a way that produces the envisaged policy outcomes</a:t>
            </a:r>
          </a:p>
          <a:p>
            <a:endParaRPr lang="en-ZA" sz="1800" dirty="0"/>
          </a:p>
          <a:p>
            <a:r>
              <a:rPr lang="en-ZA" sz="1800" dirty="0"/>
              <a:t>Paper is based on research that examined whether the implementation of the prioritisation strategy contributed to the development of dynamic capabilities in the Competition Commission South Africa (CCSA) </a:t>
            </a:r>
          </a:p>
          <a:p>
            <a:endParaRPr lang="en-ZA" sz="1800" dirty="0"/>
          </a:p>
          <a:p>
            <a:r>
              <a:rPr lang="en-ZA" sz="1800" dirty="0"/>
              <a:t>It is assumed that strategy implementation and prioritisation contribute to the effectiveness of regulators, and by extension, regulatory governance</a:t>
            </a:r>
          </a:p>
          <a:p>
            <a:endParaRPr lang="en-ZA" sz="1800" dirty="0"/>
          </a:p>
          <a:p>
            <a:r>
              <a:rPr lang="en-ZA" sz="1800" dirty="0"/>
              <a:t>Effective regulatory governance, through effective competition agencies are particularly important in developing countries usually characterised by high levels of economic concentration with high barriers for new entrants</a:t>
            </a:r>
          </a:p>
          <a:p>
            <a:endParaRPr lang="en-ZA" sz="1800" dirty="0"/>
          </a:p>
          <a:p>
            <a:r>
              <a:rPr lang="en-ZA" sz="1800" dirty="0"/>
              <a:t>This is pertinent to competition agencies in developing countries that are concerned not only with efficiency outcomes, but also </a:t>
            </a:r>
            <a:r>
              <a:rPr lang="en-ZA" sz="1800" i="1" dirty="0"/>
              <a:t>distributive</a:t>
            </a:r>
            <a:r>
              <a:rPr lang="en-ZA" sz="1800" dirty="0"/>
              <a:t> outcomes with limited resources</a:t>
            </a:r>
          </a:p>
          <a:p>
            <a:endParaRPr lang="en-ZA" sz="1800" dirty="0"/>
          </a:p>
          <a:p>
            <a:endParaRPr lang="en-ZA" sz="1800" dirty="0"/>
          </a:p>
          <a:p>
            <a:endParaRPr lang="en-ZA" sz="1800" dirty="0"/>
          </a:p>
          <a:p>
            <a:endParaRPr lang="en-ZA" sz="1800" dirty="0"/>
          </a:p>
          <a:p>
            <a:endParaRPr lang="en-ZA" sz="1800" dirty="0"/>
          </a:p>
        </p:txBody>
      </p:sp>
      <p:sp>
        <p:nvSpPr>
          <p:cNvPr id="4" name="TextBox 3"/>
          <p:cNvSpPr txBox="1"/>
          <p:nvPr/>
        </p:nvSpPr>
        <p:spPr>
          <a:xfrm>
            <a:off x="2339752" y="225976"/>
            <a:ext cx="432048" cy="307777"/>
          </a:xfrm>
          <a:prstGeom prst="rect">
            <a:avLst/>
          </a:prstGeom>
          <a:noFill/>
        </p:spPr>
        <p:txBody>
          <a:bodyPr wrap="square" rtlCol="0">
            <a:spAutoFit/>
          </a:bodyPr>
          <a:lstStyle/>
          <a:p>
            <a:r>
              <a:rPr lang="en-ZA" sz="1400" dirty="0"/>
              <a:t>1</a:t>
            </a:r>
          </a:p>
        </p:txBody>
      </p:sp>
      <p:sp>
        <p:nvSpPr>
          <p:cNvPr id="5" name="TextBox 4"/>
          <p:cNvSpPr txBox="1"/>
          <p:nvPr/>
        </p:nvSpPr>
        <p:spPr>
          <a:xfrm>
            <a:off x="755576" y="6488668"/>
            <a:ext cx="7632848" cy="338554"/>
          </a:xfrm>
          <a:prstGeom prst="rect">
            <a:avLst/>
          </a:prstGeom>
          <a:noFill/>
        </p:spPr>
        <p:txBody>
          <a:bodyPr wrap="square" rtlCol="0">
            <a:spAutoFit/>
          </a:bodyPr>
          <a:lstStyle/>
          <a:p>
            <a:r>
              <a:rPr lang="en-ZA" sz="1600" i="1" dirty="0">
                <a:latin typeface="Arial Narrow" panose="020B0606020202030204" pitchFamily="34" charset="0"/>
              </a:rPr>
              <a:t>Based on research report prepared as part of Masters in Public Management and Development</a:t>
            </a:r>
          </a:p>
        </p:txBody>
      </p:sp>
      <p:sp>
        <p:nvSpPr>
          <p:cNvPr id="6" name="TextBox 5"/>
          <p:cNvSpPr txBox="1"/>
          <p:nvPr/>
        </p:nvSpPr>
        <p:spPr>
          <a:xfrm>
            <a:off x="611560" y="6470804"/>
            <a:ext cx="432048" cy="307777"/>
          </a:xfrm>
          <a:prstGeom prst="rect">
            <a:avLst/>
          </a:prstGeom>
          <a:noFill/>
        </p:spPr>
        <p:txBody>
          <a:bodyPr wrap="square" rtlCol="0">
            <a:spAutoFit/>
          </a:bodyPr>
          <a:lstStyle/>
          <a:p>
            <a:r>
              <a:rPr lang="en-ZA" sz="1400" dirty="0"/>
              <a:t>1</a:t>
            </a:r>
          </a:p>
        </p:txBody>
      </p:sp>
    </p:spTree>
    <p:extLst>
      <p:ext uri="{BB962C8B-B14F-4D97-AF65-F5344CB8AC3E}">
        <p14:creationId xmlns:p14="http://schemas.microsoft.com/office/powerpoint/2010/main" val="2093817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b="0" dirty="0"/>
              <a:t>A note on method…</a:t>
            </a:r>
          </a:p>
        </p:txBody>
      </p:sp>
      <p:sp>
        <p:nvSpPr>
          <p:cNvPr id="3" name="Content Placeholder 2"/>
          <p:cNvSpPr>
            <a:spLocks noGrp="1"/>
          </p:cNvSpPr>
          <p:nvPr>
            <p:ph idx="4294967295"/>
          </p:nvPr>
        </p:nvSpPr>
        <p:spPr>
          <a:xfrm>
            <a:off x="457200" y="1052736"/>
            <a:ext cx="8058150" cy="4968552"/>
          </a:xfrm>
          <a:prstGeom prst="rect">
            <a:avLst/>
          </a:prstGeom>
        </p:spPr>
        <p:txBody>
          <a:bodyPr>
            <a:noAutofit/>
          </a:bodyPr>
          <a:lstStyle/>
          <a:p>
            <a:r>
              <a:rPr lang="en-ZA" sz="1800" dirty="0"/>
              <a:t>Qualitative, inductive research strategy adopted with a case study research design</a:t>
            </a:r>
          </a:p>
          <a:p>
            <a:endParaRPr lang="en-ZA" sz="1800" dirty="0"/>
          </a:p>
          <a:p>
            <a:r>
              <a:rPr lang="en-ZA" sz="1800" dirty="0"/>
              <a:t>Involved both primary and secondary data collection:-</a:t>
            </a:r>
          </a:p>
          <a:p>
            <a:pPr lvl="1"/>
            <a:r>
              <a:rPr lang="en-ZA" sz="1800" dirty="0"/>
              <a:t>Primary – 11 interviews</a:t>
            </a:r>
          </a:p>
          <a:p>
            <a:pPr lvl="1"/>
            <a:r>
              <a:rPr lang="en-ZA" sz="1800" dirty="0"/>
              <a:t>Secondary – CCSA documentation, and literature related to strategy implementation and prioritisation in economic regulators with specific reference to competition agencies</a:t>
            </a:r>
          </a:p>
          <a:p>
            <a:pPr lvl="1"/>
            <a:endParaRPr lang="en-ZA" sz="1800" dirty="0"/>
          </a:p>
          <a:p>
            <a:r>
              <a:rPr lang="en-ZA" sz="1800" dirty="0"/>
              <a:t>Three phases of analysis:-</a:t>
            </a:r>
          </a:p>
          <a:p>
            <a:pPr lvl="1"/>
            <a:r>
              <a:rPr lang="en-ZA" sz="1800" dirty="0"/>
              <a:t>Phase 1 – analysis of internal documents and literature; created an initial coding structure based on emerging and relevant themes</a:t>
            </a:r>
          </a:p>
          <a:p>
            <a:pPr lvl="1"/>
            <a:r>
              <a:rPr lang="en-ZA" sz="1800" dirty="0"/>
              <a:t>Phase 2 – analysis of interviews; further refined codes based in emerging themes pertaining to identified dynamic capabilities</a:t>
            </a:r>
          </a:p>
          <a:p>
            <a:pPr lvl="1"/>
            <a:r>
              <a:rPr lang="en-ZA" sz="1800" dirty="0"/>
              <a:t>Phase 3 – analysis focused on significance of dynamic capabilities</a:t>
            </a:r>
          </a:p>
          <a:p>
            <a:endParaRPr lang="en-ZA" sz="1800" dirty="0"/>
          </a:p>
          <a:p>
            <a:endParaRPr lang="en-ZA" sz="1800" dirty="0"/>
          </a:p>
          <a:p>
            <a:endParaRPr lang="en-ZA" sz="1800" dirty="0"/>
          </a:p>
          <a:p>
            <a:endParaRPr lang="en-ZA" sz="1800" dirty="0"/>
          </a:p>
          <a:p>
            <a:endParaRPr lang="en-ZA" sz="1800" dirty="0"/>
          </a:p>
        </p:txBody>
      </p:sp>
    </p:spTree>
    <p:extLst>
      <p:ext uri="{BB962C8B-B14F-4D97-AF65-F5344CB8AC3E}">
        <p14:creationId xmlns:p14="http://schemas.microsoft.com/office/powerpoint/2010/main" val="1246531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b="0" dirty="0"/>
              <a:t>Regulatory governance and the proliferation of competition regimes</a:t>
            </a:r>
          </a:p>
        </p:txBody>
      </p:sp>
      <p:sp>
        <p:nvSpPr>
          <p:cNvPr id="3" name="Content Placeholder 2"/>
          <p:cNvSpPr>
            <a:spLocks noGrp="1"/>
          </p:cNvSpPr>
          <p:nvPr>
            <p:ph idx="4294967295"/>
          </p:nvPr>
        </p:nvSpPr>
        <p:spPr>
          <a:xfrm>
            <a:off x="457200" y="1052736"/>
            <a:ext cx="8058150" cy="4968552"/>
          </a:xfrm>
          <a:prstGeom prst="rect">
            <a:avLst/>
          </a:prstGeom>
        </p:spPr>
        <p:txBody>
          <a:bodyPr>
            <a:noAutofit/>
          </a:bodyPr>
          <a:lstStyle/>
          <a:p>
            <a:r>
              <a:rPr lang="en-ZA" sz="1800" dirty="0"/>
              <a:t>Emergence of governance through regulation:-</a:t>
            </a:r>
          </a:p>
          <a:p>
            <a:pPr lvl="1"/>
            <a:r>
              <a:rPr lang="en-ZA" sz="1800" dirty="0"/>
              <a:t>Move away from direct government intervention towards arm’s length control</a:t>
            </a:r>
          </a:p>
          <a:p>
            <a:pPr lvl="1"/>
            <a:r>
              <a:rPr lang="en-ZA" sz="1800" dirty="0"/>
              <a:t>Reliance on institutions that adopt technocratic and judicial approaches</a:t>
            </a:r>
          </a:p>
          <a:p>
            <a:pPr lvl="1"/>
            <a:r>
              <a:rPr lang="en-ZA" sz="1800" dirty="0"/>
              <a:t>Resurgence of ‘institutionalisms’ in economics, social and political sciences – “institutional arrangements and social processes matter (Powell &amp; DiMaggio, 1991)</a:t>
            </a:r>
          </a:p>
          <a:p>
            <a:endParaRPr lang="en-ZA" sz="1800" dirty="0"/>
          </a:p>
          <a:p>
            <a:r>
              <a:rPr lang="en-ZA" sz="1800" dirty="0"/>
              <a:t>Underpins the proliferation of competition regimes:-</a:t>
            </a:r>
          </a:p>
          <a:p>
            <a:pPr lvl="1"/>
            <a:r>
              <a:rPr lang="en-ZA" sz="1800" dirty="0"/>
              <a:t>9 jurisdictions with competition law and six with agencies in 1990 – by 2013, there were 127 jurisdictions with a competition law and 120 with operational competition agencies</a:t>
            </a:r>
          </a:p>
          <a:p>
            <a:pPr lvl="1"/>
            <a:r>
              <a:rPr lang="en-ZA" sz="1800" dirty="0"/>
              <a:t>Overall purpose of competition policy is to protect competition in order to produce allocative efficiency that leads to broader economic and social gains</a:t>
            </a:r>
          </a:p>
          <a:p>
            <a:pPr lvl="1"/>
            <a:r>
              <a:rPr lang="en-ZA" sz="1800" dirty="0"/>
              <a:t>Goals of competition law are both economic and equity</a:t>
            </a:r>
          </a:p>
          <a:p>
            <a:pPr marL="0" indent="0">
              <a:buNone/>
            </a:pPr>
            <a:endParaRPr lang="en-ZA" sz="1800" dirty="0"/>
          </a:p>
        </p:txBody>
      </p:sp>
    </p:spTree>
    <p:extLst>
      <p:ext uri="{BB962C8B-B14F-4D97-AF65-F5344CB8AC3E}">
        <p14:creationId xmlns:p14="http://schemas.microsoft.com/office/powerpoint/2010/main" val="1246096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b="0" dirty="0"/>
              <a:t>Agency effectiveness and strategic planning</a:t>
            </a:r>
          </a:p>
        </p:txBody>
      </p:sp>
      <p:sp>
        <p:nvSpPr>
          <p:cNvPr id="3" name="Content Placeholder 2"/>
          <p:cNvSpPr>
            <a:spLocks noGrp="1"/>
          </p:cNvSpPr>
          <p:nvPr>
            <p:ph idx="4294967295"/>
          </p:nvPr>
        </p:nvSpPr>
        <p:spPr>
          <a:xfrm>
            <a:off x="457200" y="1052736"/>
            <a:ext cx="8058150" cy="4968552"/>
          </a:xfrm>
          <a:prstGeom prst="rect">
            <a:avLst/>
          </a:prstGeom>
        </p:spPr>
        <p:txBody>
          <a:bodyPr>
            <a:noAutofit/>
          </a:bodyPr>
          <a:lstStyle/>
          <a:p>
            <a:r>
              <a:rPr lang="en-ZA" sz="1800" dirty="0"/>
              <a:t>Competition agencies are integral part of the institutional arrangements set out to operationalise competition policy and law</a:t>
            </a:r>
          </a:p>
          <a:p>
            <a:endParaRPr lang="en-ZA" sz="1800" dirty="0"/>
          </a:p>
          <a:p>
            <a:r>
              <a:rPr lang="en-ZA" sz="1800" dirty="0"/>
              <a:t>Good planning and prioritisation deemed to be pre-conditions for effectiveness of agencies </a:t>
            </a:r>
          </a:p>
          <a:p>
            <a:endParaRPr lang="en-ZA" sz="1800" dirty="0"/>
          </a:p>
          <a:p>
            <a:r>
              <a:rPr lang="en-ZA" sz="1800" dirty="0"/>
              <a:t>Competition Commission South Africa (CCSA) established in 1999 to promote (among others) both efficiency and broadening of participation, given the history of exclusion based on race in the country</a:t>
            </a:r>
          </a:p>
          <a:p>
            <a:endParaRPr lang="en-ZA" sz="1800" dirty="0"/>
          </a:p>
          <a:p>
            <a:r>
              <a:rPr lang="en-ZA" sz="1800" dirty="0"/>
              <a:t>CCSA started strategic planning process in 2006 with a view to improve its enforcement capacity and outcomes, and has since been through 3 major planning cycles</a:t>
            </a:r>
          </a:p>
        </p:txBody>
      </p:sp>
    </p:spTree>
    <p:extLst>
      <p:ext uri="{BB962C8B-B14F-4D97-AF65-F5344CB8AC3E}">
        <p14:creationId xmlns:p14="http://schemas.microsoft.com/office/powerpoint/2010/main" val="283686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522525111"/>
              </p:ext>
            </p:extLst>
          </p:nvPr>
        </p:nvGraphicFramePr>
        <p:xfrm>
          <a:off x="0" y="0"/>
          <a:ext cx="9143999" cy="6782810"/>
        </p:xfrm>
        <a:graphic>
          <a:graphicData uri="http://schemas.openxmlformats.org/drawingml/2006/table">
            <a:tbl>
              <a:tblPr firstRow="1" firstCol="1" bandRow="1"/>
              <a:tblGrid>
                <a:gridCol w="3045297">
                  <a:extLst>
                    <a:ext uri="{9D8B030D-6E8A-4147-A177-3AD203B41FA5}">
                      <a16:colId xmlns:a16="http://schemas.microsoft.com/office/drawing/2014/main" val="20000"/>
                    </a:ext>
                  </a:extLst>
                </a:gridCol>
                <a:gridCol w="3049351">
                  <a:extLst>
                    <a:ext uri="{9D8B030D-6E8A-4147-A177-3AD203B41FA5}">
                      <a16:colId xmlns:a16="http://schemas.microsoft.com/office/drawing/2014/main" val="20001"/>
                    </a:ext>
                  </a:extLst>
                </a:gridCol>
                <a:gridCol w="3049351">
                  <a:extLst>
                    <a:ext uri="{9D8B030D-6E8A-4147-A177-3AD203B41FA5}">
                      <a16:colId xmlns:a16="http://schemas.microsoft.com/office/drawing/2014/main" val="20002"/>
                    </a:ext>
                  </a:extLst>
                </a:gridCol>
              </a:tblGrid>
              <a:tr h="430197">
                <a:tc>
                  <a:txBody>
                    <a:bodyPr/>
                    <a:lstStyle/>
                    <a:p>
                      <a:pPr algn="ctr">
                        <a:lnSpc>
                          <a:spcPct val="115000"/>
                        </a:lnSpc>
                        <a:spcAft>
                          <a:spcPts val="0"/>
                        </a:spcAft>
                      </a:pPr>
                      <a:r>
                        <a:rPr lang="en-US" sz="13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2006 – 2009</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algn="ctr">
                        <a:lnSpc>
                          <a:spcPct val="115000"/>
                        </a:lnSpc>
                        <a:spcAft>
                          <a:spcPts val="0"/>
                        </a:spcAft>
                      </a:pPr>
                      <a:r>
                        <a:rPr lang="en-US" sz="13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a:t>
                      </a:r>
                      <a:r>
                        <a:rPr lang="en-US" sz="1300" b="1" baseline="30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a:t>
                      </a:r>
                      <a:r>
                        <a:rPr lang="en-US" sz="13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Generation Strategy)</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3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2009 – 2014</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p>
                      <a:pPr algn="ctr">
                        <a:lnSpc>
                          <a:spcPct val="115000"/>
                        </a:lnSpc>
                        <a:spcAft>
                          <a:spcPts val="0"/>
                        </a:spcAft>
                      </a:pPr>
                      <a:r>
                        <a:rPr lang="en-US" sz="13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a:t>
                      </a:r>
                      <a:r>
                        <a:rPr lang="en-US" sz="1300" b="1" baseline="30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nd</a:t>
                      </a:r>
                      <a:r>
                        <a:rPr lang="en-US" sz="13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Generation Strategy)</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3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2015 – 2020</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p>
                      <a:pPr algn="ctr">
                        <a:lnSpc>
                          <a:spcPct val="115000"/>
                        </a:lnSpc>
                        <a:spcAft>
                          <a:spcPts val="0"/>
                        </a:spcAft>
                      </a:pPr>
                      <a:r>
                        <a:rPr lang="en-US" sz="13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a:t>
                      </a:r>
                      <a:r>
                        <a:rPr lang="en-US" sz="1300" b="1" baseline="30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rd</a:t>
                      </a:r>
                      <a:r>
                        <a:rPr lang="en-US" sz="1300" b="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Generation Strategy)</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5205">
                <a:tc>
                  <a:txBody>
                    <a:bodyPr/>
                    <a:lstStyle/>
                    <a:p>
                      <a:pPr algn="ctr">
                        <a:lnSpc>
                          <a:spcPct val="115000"/>
                        </a:lnSpc>
                        <a:spcAft>
                          <a:spcPts val="0"/>
                        </a:spcAft>
                      </a:pPr>
                      <a:r>
                        <a:rPr lang="en-US" sz="13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External Environment</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a:lnSpc>
                          <a:spcPct val="115000"/>
                        </a:lnSpc>
                        <a:spcAft>
                          <a:spcPts val="0"/>
                        </a:spcAft>
                      </a:pPr>
                      <a:r>
                        <a:rPr lang="en-US" sz="13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External Environment</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a:lnSpc>
                          <a:spcPct val="115000"/>
                        </a:lnSpc>
                        <a:spcAft>
                          <a:spcPts val="0"/>
                        </a:spcAft>
                      </a:pPr>
                      <a:r>
                        <a:rPr lang="en-US" sz="13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External Environment</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extLst>
                  <a:ext uri="{0D108BD9-81ED-4DB2-BD59-A6C34878D82A}">
                    <a16:rowId xmlns:a16="http://schemas.microsoft.com/office/drawing/2014/main" val="10001"/>
                  </a:ext>
                </a:extLst>
              </a:tr>
              <a:tr h="1555155">
                <a:tc>
                  <a:txBody>
                    <a:bodyPr/>
                    <a:lstStyle/>
                    <a:p>
                      <a:pPr marL="342900" lvl="0" indent="-342900">
                        <a:lnSpc>
                          <a:spcPct val="115000"/>
                        </a:lnSpc>
                        <a:spcAft>
                          <a:spcPts val="0"/>
                        </a:spcAft>
                        <a:buFont typeface="Symbol" panose="05050102010706020507" pitchFamily="18" charset="2"/>
                        <a:buChar char=""/>
                      </a:pPr>
                      <a:r>
                        <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Expanding economic activity	</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Competition policy review	</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Increasing sophistication	</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Impact assessment	</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Increasing profile</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Global economic crisis</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Implementation of changes to the Competition Act</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Strategic engagement opportunities</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Increasing expectations	</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panose="05050102010706020507" pitchFamily="18" charset="2"/>
                        <a:buChar char=""/>
                      </a:pPr>
                      <a:r>
                        <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Re-alignment of regulatory institutions to promote efficiency </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Growing importance of BRICS nations </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Infrastructure-led growth </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Implementation of changes to the Competition Act</a:t>
                      </a:r>
                      <a:endParaRPr lang="en-ZA" sz="130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05205">
                <a:tc>
                  <a:txBody>
                    <a:bodyPr/>
                    <a:lstStyle/>
                    <a:p>
                      <a:pPr algn="ctr">
                        <a:lnSpc>
                          <a:spcPct val="115000"/>
                        </a:lnSpc>
                        <a:spcAft>
                          <a:spcPts val="0"/>
                        </a:spcAft>
                      </a:pPr>
                      <a:r>
                        <a:rPr lang="en-US" sz="13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Internal Environment</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a:lnSpc>
                          <a:spcPct val="115000"/>
                        </a:lnSpc>
                        <a:spcAft>
                          <a:spcPts val="0"/>
                        </a:spcAft>
                      </a:pPr>
                      <a:r>
                        <a:rPr lang="en-US" sz="13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Internal Environment</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a:lnSpc>
                          <a:spcPct val="115000"/>
                        </a:lnSpc>
                        <a:spcAft>
                          <a:spcPts val="0"/>
                        </a:spcAft>
                      </a:pPr>
                      <a:r>
                        <a:rPr lang="en-US" sz="13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Internal Environment</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extLst>
                  <a:ext uri="{0D108BD9-81ED-4DB2-BD59-A6C34878D82A}">
                    <a16:rowId xmlns:a16="http://schemas.microsoft.com/office/drawing/2014/main" val="10003"/>
                  </a:ext>
                </a:extLst>
              </a:tr>
              <a:tr h="1435094">
                <a:tc>
                  <a:txBody>
                    <a:bodyPr/>
                    <a:lstStyle/>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Sound governance arrangements</a:t>
                      </a: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Structure	</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Human resource	</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Culture and climate	</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Information and knowledge management	</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Continued organisational growth and expansion	</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Empowering middle management</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Leading and managing change</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Information and knowledge management</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Streamlining business processes</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Human capital development and management</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Effective leadership and management</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Improving resource management</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5205">
                <a:tc>
                  <a:txBody>
                    <a:bodyPr/>
                    <a:lstStyle/>
                    <a:p>
                      <a:pPr algn="ctr">
                        <a:lnSpc>
                          <a:spcPct val="115000"/>
                        </a:lnSpc>
                        <a:spcAft>
                          <a:spcPts val="0"/>
                        </a:spcAft>
                      </a:pPr>
                      <a:r>
                        <a:rPr lang="en-US" sz="13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Strategic Priorities</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a:lnSpc>
                          <a:spcPct val="115000"/>
                        </a:lnSpc>
                        <a:spcAft>
                          <a:spcPts val="0"/>
                        </a:spcAft>
                      </a:pPr>
                      <a:r>
                        <a:rPr lang="en-US" sz="13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Strategic Priorities</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a:lnSpc>
                          <a:spcPct val="115000"/>
                        </a:lnSpc>
                        <a:spcAft>
                          <a:spcPts val="0"/>
                        </a:spcAft>
                      </a:pPr>
                      <a:r>
                        <a:rPr lang="en-US" sz="13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Strategic Priorities</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extLst>
                  <a:ext uri="{0D108BD9-81ED-4DB2-BD59-A6C34878D82A}">
                    <a16:rowId xmlns:a16="http://schemas.microsoft.com/office/drawing/2014/main" val="10005"/>
                  </a:ext>
                </a:extLst>
              </a:tr>
              <a:tr h="2701876">
                <a:tc>
                  <a:txBody>
                    <a:bodyPr/>
                    <a:lstStyle/>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Increase staff morale and motivation</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Align organisational structure and work processes to the Strategy</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b="1" i="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Defining and clarifying the Commission’s approach and methodology	</a:t>
                      </a:r>
                      <a:endParaRPr lang="en-ZA" sz="1300" b="1" i="1"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Establish the Commission as a centre of information, knowledge and expertise</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Ensure effective advocacy and communication</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panose="05050102010706020507" pitchFamily="18" charset="2"/>
                        <a:buChar char=""/>
                      </a:pPr>
                      <a:r>
                        <a:rPr lang="en-US" sz="1300" b="1" i="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Achieve demonstrable competitive outcomes in the economy</a:t>
                      </a:r>
                      <a:endParaRPr lang="en-ZA" sz="1300" b="1" i="1"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Improve competitive environment for economic activity</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Realise a high-performance competition regulatory agency</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panose="05050102010706020507" pitchFamily="18" charset="2"/>
                        <a:buChar char=""/>
                      </a:pPr>
                      <a:r>
                        <a:rPr lang="en-US" sz="1300" b="1" i="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Effective competition enforcement and merger regulation</a:t>
                      </a:r>
                      <a:endParaRPr lang="en-ZA" sz="1300" b="1" i="1"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Strategic collaboration and advocacy </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 high-performance agency </a:t>
                      </a:r>
                      <a:endParaRPr lang="en-ZA" sz="1300" dirty="0">
                        <a:effectLst/>
                        <a:latin typeface="Tahoma" panose="020B0604030504040204" pitchFamily="34" charset="0"/>
                        <a:ea typeface="MS Mincho" panose="02020609040205080304" pitchFamily="49" charset="-128"/>
                        <a:cs typeface="Times New Roman" panose="02020603050405020304" pitchFamily="18" charset="0"/>
                      </a:endParaRPr>
                    </a:p>
                  </a:txBody>
                  <a:tcPr marL="39910" marR="3991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613287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b="0" dirty="0"/>
              <a:t>Strategic planning and prioritisation</a:t>
            </a:r>
          </a:p>
        </p:txBody>
      </p:sp>
      <p:sp>
        <p:nvSpPr>
          <p:cNvPr id="3" name="Content Placeholder 2"/>
          <p:cNvSpPr>
            <a:spLocks noGrp="1"/>
          </p:cNvSpPr>
          <p:nvPr>
            <p:ph idx="4294967295"/>
          </p:nvPr>
        </p:nvSpPr>
        <p:spPr>
          <a:xfrm>
            <a:off x="457200" y="1052736"/>
            <a:ext cx="8058150" cy="4968552"/>
          </a:xfrm>
          <a:prstGeom prst="rect">
            <a:avLst/>
          </a:prstGeom>
        </p:spPr>
        <p:txBody>
          <a:bodyPr>
            <a:noAutofit/>
          </a:bodyPr>
          <a:lstStyle/>
          <a:p>
            <a:r>
              <a:rPr lang="en-ZA" sz="1800" dirty="0"/>
              <a:t>CCSA’s strategy is premised on a prioritisation of work, given limited resources</a:t>
            </a:r>
          </a:p>
          <a:p>
            <a:endParaRPr lang="en-ZA" sz="1800" dirty="0"/>
          </a:p>
          <a:p>
            <a:r>
              <a:rPr lang="en-ZA" sz="1800" dirty="0"/>
              <a:t>Prioritisation refers to “a process of deciding what type of activities, enforcement actions, advocacy initiatives, or in general competition policy measures a competition agency might pursue in a given period of time” (UNCTAD, 2013)</a:t>
            </a:r>
          </a:p>
          <a:p>
            <a:endParaRPr lang="en-ZA" sz="1800" dirty="0"/>
          </a:p>
          <a:p>
            <a:r>
              <a:rPr lang="en-ZA" sz="1800" dirty="0"/>
              <a:t>Over time the CCSA’s approach has become more sophisticated with reference to the use and application of criteria and the regulatory instruments used in the process</a:t>
            </a:r>
          </a:p>
          <a:p>
            <a:endParaRPr lang="en-ZA" sz="1800" dirty="0"/>
          </a:p>
          <a:p>
            <a:endParaRPr lang="en-ZA" sz="1800" dirty="0"/>
          </a:p>
        </p:txBody>
      </p:sp>
    </p:spTree>
    <p:extLst>
      <p:ext uri="{BB962C8B-B14F-4D97-AF65-F5344CB8AC3E}">
        <p14:creationId xmlns:p14="http://schemas.microsoft.com/office/powerpoint/2010/main" val="3150504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322992327"/>
              </p:ext>
            </p:extLst>
          </p:nvPr>
        </p:nvGraphicFramePr>
        <p:xfrm>
          <a:off x="-2" y="28726"/>
          <a:ext cx="9144001" cy="5827713"/>
        </p:xfrm>
        <a:graphic>
          <a:graphicData uri="http://schemas.openxmlformats.org/drawingml/2006/table">
            <a:tbl>
              <a:tblPr firstRow="1" firstCol="1" bandRow="1"/>
              <a:tblGrid>
                <a:gridCol w="3047441">
                  <a:extLst>
                    <a:ext uri="{9D8B030D-6E8A-4147-A177-3AD203B41FA5}">
                      <a16:colId xmlns:a16="http://schemas.microsoft.com/office/drawing/2014/main" val="20000"/>
                    </a:ext>
                  </a:extLst>
                </a:gridCol>
                <a:gridCol w="3048280">
                  <a:extLst>
                    <a:ext uri="{9D8B030D-6E8A-4147-A177-3AD203B41FA5}">
                      <a16:colId xmlns:a16="http://schemas.microsoft.com/office/drawing/2014/main" val="20001"/>
                    </a:ext>
                  </a:extLst>
                </a:gridCol>
                <a:gridCol w="3048280">
                  <a:extLst>
                    <a:ext uri="{9D8B030D-6E8A-4147-A177-3AD203B41FA5}">
                      <a16:colId xmlns:a16="http://schemas.microsoft.com/office/drawing/2014/main" val="20002"/>
                    </a:ext>
                  </a:extLst>
                </a:gridCol>
              </a:tblGrid>
              <a:tr h="116396">
                <a:tc>
                  <a:txBody>
                    <a:bodyPr/>
                    <a:lstStyle/>
                    <a:p>
                      <a:pPr algn="ctr">
                        <a:lnSpc>
                          <a:spcPct val="150000"/>
                        </a:lnSpc>
                        <a:spcAft>
                          <a:spcPts val="0"/>
                        </a:spcAft>
                      </a:pPr>
                      <a:r>
                        <a:rPr lang="en-ZA" sz="1600" b="1" dirty="0">
                          <a:effectLst/>
                          <a:latin typeface="Arial" panose="020B0604020202020204" pitchFamily="34" charset="0"/>
                          <a:ea typeface="Times New Roman" panose="02020603050405020304" pitchFamily="18" charset="0"/>
                          <a:cs typeface="Times New Roman" panose="02020603050405020304" pitchFamily="18" charset="0"/>
                        </a:rPr>
                        <a:t>2006 - 2009</a:t>
                      </a:r>
                      <a:endParaRPr lang="en-ZA" sz="1600" dirty="0">
                        <a:effectLst/>
                        <a:latin typeface="Tahoma" panose="020B0604030504040204" pitchFamily="34" charset="0"/>
                        <a:ea typeface="MS Mincho" panose="02020609040205080304" pitchFamily="49" charset="-128"/>
                        <a:cs typeface="Times New Roman" panose="02020603050405020304" pitchFamily="18" charset="0"/>
                      </a:endParaRPr>
                    </a:p>
                  </a:txBody>
                  <a:tcPr marL="21038" marR="21038"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a:lnSpc>
                          <a:spcPct val="150000"/>
                        </a:lnSpc>
                        <a:spcAft>
                          <a:spcPts val="0"/>
                        </a:spcAft>
                      </a:pPr>
                      <a:r>
                        <a:rPr lang="en-ZA" sz="1600" b="1" dirty="0">
                          <a:effectLst/>
                          <a:latin typeface="Arial" panose="020B0604020202020204" pitchFamily="34" charset="0"/>
                          <a:ea typeface="Times New Roman" panose="02020603050405020304" pitchFamily="18" charset="0"/>
                          <a:cs typeface="Times New Roman" panose="02020603050405020304" pitchFamily="18" charset="0"/>
                        </a:rPr>
                        <a:t>2010 - 2014</a:t>
                      </a:r>
                      <a:endParaRPr lang="en-ZA" sz="1600" dirty="0">
                        <a:effectLst/>
                        <a:latin typeface="Tahoma" panose="020B0604030504040204" pitchFamily="34" charset="0"/>
                        <a:ea typeface="MS Mincho" panose="02020609040205080304" pitchFamily="49" charset="-128"/>
                        <a:cs typeface="Times New Roman" panose="02020603050405020304" pitchFamily="18" charset="0"/>
                      </a:endParaRPr>
                    </a:p>
                  </a:txBody>
                  <a:tcPr marL="21038" marR="210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a:lnSpc>
                          <a:spcPct val="150000"/>
                        </a:lnSpc>
                        <a:spcAft>
                          <a:spcPts val="0"/>
                        </a:spcAft>
                      </a:pPr>
                      <a:r>
                        <a:rPr lang="en-ZA" sz="1600" b="1" dirty="0">
                          <a:effectLst/>
                          <a:latin typeface="Arial" panose="020B0604020202020204" pitchFamily="34" charset="0"/>
                          <a:ea typeface="Times New Roman" panose="02020603050405020304" pitchFamily="18" charset="0"/>
                          <a:cs typeface="Times New Roman" panose="02020603050405020304" pitchFamily="18" charset="0"/>
                        </a:rPr>
                        <a:t>2015 Onward</a:t>
                      </a:r>
                      <a:endParaRPr lang="en-ZA" sz="1600" dirty="0">
                        <a:effectLst/>
                        <a:latin typeface="Tahoma" panose="020B0604030504040204" pitchFamily="34" charset="0"/>
                        <a:ea typeface="MS Mincho" panose="02020609040205080304" pitchFamily="49" charset="-128"/>
                        <a:cs typeface="Times New Roman" panose="02020603050405020304" pitchFamily="18" charset="0"/>
                      </a:endParaRPr>
                    </a:p>
                  </a:txBody>
                  <a:tcPr marL="21038" marR="21038"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extLst>
                  <a:ext uri="{0D108BD9-81ED-4DB2-BD59-A6C34878D82A}">
                    <a16:rowId xmlns:a16="http://schemas.microsoft.com/office/drawing/2014/main" val="10000"/>
                  </a:ext>
                </a:extLst>
              </a:tr>
              <a:tr h="93116">
                <a:tc gridSpan="3">
                  <a:txBody>
                    <a:bodyPr/>
                    <a:lstStyle/>
                    <a:p>
                      <a:pPr>
                        <a:lnSpc>
                          <a:spcPct val="120000"/>
                        </a:lnSpc>
                      </a:pPr>
                      <a:r>
                        <a:rPr lang="en-ZA" sz="1600" b="1" dirty="0">
                          <a:effectLst/>
                          <a:latin typeface="Arial" panose="020B0604020202020204" pitchFamily="34" charset="0"/>
                          <a:ea typeface="Times New Roman" panose="02020603050405020304" pitchFamily="18" charset="0"/>
                        </a:rPr>
                        <a:t>Criteria </a:t>
                      </a:r>
                      <a:endParaRPr lang="en-ZA" sz="1600" dirty="0">
                        <a:effectLst/>
                        <a:latin typeface="Times New Roman" panose="02020603050405020304" pitchFamily="18" charset="0"/>
                      </a:endParaRPr>
                    </a:p>
                  </a:txBody>
                  <a:tcPr marL="21038" marR="210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10001"/>
                  </a:ext>
                </a:extLst>
              </a:tr>
              <a:tr h="2708854">
                <a:tc>
                  <a:txBody>
                    <a:bodyPr/>
                    <a:lstStyle/>
                    <a:p>
                      <a:pPr>
                        <a:lnSpc>
                          <a:spcPct val="120000"/>
                        </a:lnSpc>
                        <a:spcAft>
                          <a:spcPts val="0"/>
                        </a:spcAft>
                      </a:pPr>
                      <a:r>
                        <a:rPr lang="en-ZA" sz="1600" dirty="0">
                          <a:effectLst/>
                          <a:latin typeface="Arial" panose="020B0604020202020204" pitchFamily="34" charset="0"/>
                          <a:ea typeface="Times New Roman" panose="02020603050405020304" pitchFamily="18" charset="0"/>
                          <a:cs typeface="Times New Roman" panose="02020603050405020304" pitchFamily="18" charset="0"/>
                        </a:rPr>
                        <a:t>Selection of sectors involved two-step process to determine competition concerns and alignment to government policy and priority sectors:</a:t>
                      </a:r>
                      <a:endParaRPr lang="en-ZA" sz="16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20000"/>
                        </a:lnSpc>
                        <a:buFont typeface="Symbol" panose="05050102010706020507" pitchFamily="18" charset="2"/>
                        <a:buChar char=""/>
                      </a:pPr>
                      <a:r>
                        <a:rPr lang="en-ZA" sz="1600" dirty="0">
                          <a:effectLst/>
                          <a:latin typeface="Arial" panose="020B0604020202020204" pitchFamily="34" charset="0"/>
                          <a:ea typeface="Times New Roman" panose="02020603050405020304" pitchFamily="18" charset="0"/>
                        </a:rPr>
                        <a:t>Prioritising cases involved and assessment of competition issues, priority sector, and additional criteria if complaint is outside of priority sector (including extent of harm; </a:t>
                      </a:r>
                      <a:r>
                        <a:rPr lang="en-ZA" sz="1600" dirty="0" err="1">
                          <a:effectLst/>
                          <a:latin typeface="Arial" panose="020B0604020202020204" pitchFamily="34" charset="0"/>
                          <a:ea typeface="Times New Roman" panose="02020603050405020304" pitchFamily="18" charset="0"/>
                        </a:rPr>
                        <a:t>etc</a:t>
                      </a:r>
                      <a:r>
                        <a:rPr lang="en-ZA" sz="1600" dirty="0">
                          <a:effectLst/>
                          <a:latin typeface="Arial" panose="020B0604020202020204" pitchFamily="34" charset="0"/>
                          <a:ea typeface="Times New Roman" panose="02020603050405020304" pitchFamily="18" charset="0"/>
                        </a:rPr>
                        <a:t>)</a:t>
                      </a:r>
                      <a:endParaRPr lang="en-ZA" sz="1600" dirty="0">
                        <a:effectLst/>
                        <a:latin typeface="Times New Roman" panose="02020603050405020304" pitchFamily="18" charset="0"/>
                      </a:endParaRPr>
                    </a:p>
                  </a:txBody>
                  <a:tcPr marL="21038" marR="21038"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20000"/>
                        </a:lnSpc>
                        <a:spcAft>
                          <a:spcPts val="0"/>
                        </a:spcAft>
                      </a:pPr>
                      <a:r>
                        <a:rPr lang="en-ZA" sz="1600" dirty="0">
                          <a:effectLst/>
                          <a:latin typeface="Arial" panose="020B0604020202020204" pitchFamily="34" charset="0"/>
                          <a:ea typeface="Times New Roman" panose="02020603050405020304" pitchFamily="18" charset="0"/>
                          <a:cs typeface="Times New Roman" panose="02020603050405020304" pitchFamily="18" charset="0"/>
                        </a:rPr>
                        <a:t>Selection of sectors based on:</a:t>
                      </a:r>
                      <a:endParaRPr lang="en-ZA" sz="16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20000"/>
                        </a:lnSpc>
                        <a:buFont typeface="Symbol" panose="05050102010706020507" pitchFamily="18" charset="2"/>
                        <a:buChar char=""/>
                      </a:pPr>
                      <a:r>
                        <a:rPr lang="en-ZA" sz="1600" dirty="0">
                          <a:effectLst/>
                          <a:latin typeface="Arial" panose="020B0604020202020204" pitchFamily="34" charset="0"/>
                          <a:ea typeface="Times New Roman" panose="02020603050405020304" pitchFamily="18" charset="0"/>
                        </a:rPr>
                        <a:t>Impact on low-income consumers</a:t>
                      </a:r>
                      <a:endParaRPr lang="en-ZA" sz="16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600" dirty="0">
                          <a:effectLst/>
                          <a:latin typeface="Arial" panose="020B0604020202020204" pitchFamily="34" charset="0"/>
                          <a:ea typeface="Times New Roman" panose="02020603050405020304" pitchFamily="18" charset="0"/>
                        </a:rPr>
                        <a:t>Competition concerns</a:t>
                      </a:r>
                      <a:endParaRPr lang="en-ZA" sz="16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600" dirty="0">
                          <a:effectLst/>
                          <a:latin typeface="Arial" panose="020B0604020202020204" pitchFamily="34" charset="0"/>
                          <a:ea typeface="Times New Roman" panose="02020603050405020304" pitchFamily="18" charset="0"/>
                        </a:rPr>
                        <a:t>Alignment to government’s economic policy and sector priorities</a:t>
                      </a:r>
                      <a:endParaRPr lang="en-ZA" sz="1600" dirty="0">
                        <a:effectLst/>
                        <a:latin typeface="Times New Roman" panose="02020603050405020304" pitchFamily="18" charset="0"/>
                      </a:endParaRPr>
                    </a:p>
                    <a:p>
                      <a:pPr>
                        <a:lnSpc>
                          <a:spcPct val="120000"/>
                        </a:lnSpc>
                        <a:spcAft>
                          <a:spcPts val="0"/>
                        </a:spcAft>
                      </a:pP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20000"/>
                        </a:lnSpc>
                        <a:spcAft>
                          <a:spcPts val="0"/>
                        </a:spcAft>
                      </a:pPr>
                      <a:r>
                        <a:rPr lang="en-ZA" sz="1600" dirty="0">
                          <a:effectLst/>
                          <a:latin typeface="Arial" panose="020B0604020202020204" pitchFamily="34" charset="0"/>
                          <a:ea typeface="Times New Roman" panose="02020603050405020304" pitchFamily="18" charset="0"/>
                          <a:cs typeface="Times New Roman" panose="02020603050405020304" pitchFamily="18" charset="0"/>
                        </a:rPr>
                        <a:t>Criteria for prioritising investigations include (SCREEN):</a:t>
                      </a:r>
                      <a:endParaRPr lang="en-ZA" sz="16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20000"/>
                        </a:lnSpc>
                        <a:buFont typeface="Symbol" panose="05050102010706020507" pitchFamily="18" charset="2"/>
                        <a:buChar char=""/>
                      </a:pPr>
                      <a:r>
                        <a:rPr lang="en-ZA" sz="1600" b="1" u="sng" dirty="0">
                          <a:effectLst/>
                          <a:latin typeface="Arial" panose="020B0604020202020204" pitchFamily="34" charset="0"/>
                          <a:ea typeface="Times New Roman" panose="02020603050405020304" pitchFamily="18" charset="0"/>
                        </a:rPr>
                        <a:t>S</a:t>
                      </a:r>
                      <a:r>
                        <a:rPr lang="en-ZA" sz="1600" dirty="0">
                          <a:effectLst/>
                          <a:latin typeface="Arial" panose="020B0604020202020204" pitchFamily="34" charset="0"/>
                          <a:ea typeface="Times New Roman" panose="02020603050405020304" pitchFamily="18" charset="0"/>
                        </a:rPr>
                        <a:t>ector, </a:t>
                      </a:r>
                      <a:endParaRPr lang="en-ZA" sz="16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600" b="1" u="sng" dirty="0">
                          <a:effectLst/>
                          <a:latin typeface="Arial" panose="020B0604020202020204" pitchFamily="34" charset="0"/>
                          <a:ea typeface="Times New Roman" panose="02020603050405020304" pitchFamily="18" charset="0"/>
                        </a:rPr>
                        <a:t>C</a:t>
                      </a:r>
                      <a:r>
                        <a:rPr lang="en-ZA" sz="1600" dirty="0">
                          <a:effectLst/>
                          <a:latin typeface="Arial" panose="020B0604020202020204" pitchFamily="34" charset="0"/>
                          <a:ea typeface="Times New Roman" panose="02020603050405020304" pitchFamily="18" charset="0"/>
                        </a:rPr>
                        <a:t>ompetition issue, </a:t>
                      </a:r>
                      <a:endParaRPr lang="en-ZA" sz="16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600" b="1" u="sng" dirty="0">
                          <a:effectLst/>
                          <a:latin typeface="Arial" panose="020B0604020202020204" pitchFamily="34" charset="0"/>
                          <a:ea typeface="Times New Roman" panose="02020603050405020304" pitchFamily="18" charset="0"/>
                        </a:rPr>
                        <a:t>R</a:t>
                      </a:r>
                      <a:r>
                        <a:rPr lang="en-ZA" sz="1600" dirty="0">
                          <a:effectLst/>
                          <a:latin typeface="Arial" panose="020B0604020202020204" pitchFamily="34" charset="0"/>
                          <a:ea typeface="Times New Roman" panose="02020603050405020304" pitchFamily="18" charset="0"/>
                        </a:rPr>
                        <a:t>esources, </a:t>
                      </a:r>
                      <a:endParaRPr lang="en-ZA" sz="16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600" b="1" u="sng" dirty="0">
                          <a:effectLst/>
                          <a:latin typeface="Arial" panose="020B0604020202020204" pitchFamily="34" charset="0"/>
                          <a:ea typeface="Times New Roman" panose="02020603050405020304" pitchFamily="18" charset="0"/>
                        </a:rPr>
                        <a:t>E</a:t>
                      </a:r>
                      <a:r>
                        <a:rPr lang="en-ZA" sz="1600" dirty="0">
                          <a:effectLst/>
                          <a:latin typeface="Arial" panose="020B0604020202020204" pitchFamily="34" charset="0"/>
                          <a:ea typeface="Times New Roman" panose="02020603050405020304" pitchFamily="18" charset="0"/>
                        </a:rPr>
                        <a:t>xtent of harm, </a:t>
                      </a:r>
                      <a:endParaRPr lang="en-ZA" sz="16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600" b="1" u="sng" dirty="0">
                          <a:effectLst/>
                          <a:latin typeface="Arial" panose="020B0604020202020204" pitchFamily="34" charset="0"/>
                          <a:ea typeface="Times New Roman" panose="02020603050405020304" pitchFamily="18" charset="0"/>
                        </a:rPr>
                        <a:t>E</a:t>
                      </a:r>
                      <a:r>
                        <a:rPr lang="en-ZA" sz="1600" dirty="0">
                          <a:effectLst/>
                          <a:latin typeface="Arial" panose="020B0604020202020204" pitchFamily="34" charset="0"/>
                          <a:ea typeface="Times New Roman" panose="02020603050405020304" pitchFamily="18" charset="0"/>
                        </a:rPr>
                        <a:t>nforcement capability</a:t>
                      </a:r>
                      <a:endParaRPr lang="en-ZA" sz="16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600" b="1" u="sng" dirty="0">
                          <a:effectLst/>
                          <a:latin typeface="Arial" panose="020B0604020202020204" pitchFamily="34" charset="0"/>
                          <a:ea typeface="Times New Roman" panose="02020603050405020304" pitchFamily="18" charset="0"/>
                        </a:rPr>
                        <a:t>N</a:t>
                      </a:r>
                      <a:r>
                        <a:rPr lang="en-ZA" sz="1600" dirty="0">
                          <a:effectLst/>
                          <a:latin typeface="Arial" panose="020B0604020202020204" pitchFamily="34" charset="0"/>
                          <a:ea typeface="Times New Roman" panose="02020603050405020304" pitchFamily="18" charset="0"/>
                        </a:rPr>
                        <a:t>et result</a:t>
                      </a:r>
                      <a:endParaRPr lang="en-ZA" sz="1600" dirty="0">
                        <a:effectLst/>
                        <a:latin typeface="Times New Roman" panose="02020603050405020304" pitchFamily="18" charset="0"/>
                      </a:endParaRPr>
                    </a:p>
                    <a:p>
                      <a:pPr>
                        <a:lnSpc>
                          <a:spcPct val="120000"/>
                        </a:lnSpc>
                        <a:spcAft>
                          <a:spcPts val="0"/>
                        </a:spcAft>
                      </a:pPr>
                      <a:r>
                        <a:rPr lang="en-ZA" sz="16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ZA" sz="1600" dirty="0">
                        <a:effectLst/>
                        <a:latin typeface="Tahoma" panose="020B0604030504040204" pitchFamily="34" charset="0"/>
                        <a:ea typeface="MS Mincho" panose="02020609040205080304" pitchFamily="49" charset="-128"/>
                        <a:cs typeface="Times New Roman" panose="02020603050405020304" pitchFamily="18" charset="0"/>
                      </a:endParaRPr>
                    </a:p>
                  </a:txBody>
                  <a:tcPr marL="21038" marR="210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20000"/>
                        </a:lnSpc>
                        <a:spcAft>
                          <a:spcPts val="0"/>
                        </a:spcAft>
                      </a:pPr>
                      <a:r>
                        <a:rPr lang="en-ZA" sz="1600" dirty="0">
                          <a:effectLst/>
                          <a:latin typeface="Arial" panose="020B0604020202020204" pitchFamily="34" charset="0"/>
                          <a:ea typeface="Times New Roman" panose="02020603050405020304" pitchFamily="18" charset="0"/>
                          <a:cs typeface="Times New Roman" panose="02020603050405020304" pitchFamily="18" charset="0"/>
                        </a:rPr>
                        <a:t>Selection of sectors based on:</a:t>
                      </a:r>
                      <a:endParaRPr lang="en-ZA" sz="16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20000"/>
                        </a:lnSpc>
                        <a:buFont typeface="Symbol" panose="05050102010706020507" pitchFamily="18" charset="2"/>
                        <a:buChar char=""/>
                      </a:pPr>
                      <a:r>
                        <a:rPr lang="en-ZA" sz="1600" dirty="0">
                          <a:effectLst/>
                          <a:latin typeface="Arial" panose="020B0604020202020204" pitchFamily="34" charset="0"/>
                          <a:ea typeface="Times New Roman" panose="02020603050405020304" pitchFamily="18" charset="0"/>
                        </a:rPr>
                        <a:t>Impact on low-income consumers</a:t>
                      </a:r>
                      <a:endParaRPr lang="en-ZA" sz="16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600" dirty="0">
                          <a:effectLst/>
                          <a:latin typeface="Arial" panose="020B0604020202020204" pitchFamily="34" charset="0"/>
                          <a:ea typeface="Times New Roman" panose="02020603050405020304" pitchFamily="18" charset="0"/>
                        </a:rPr>
                        <a:t>Competition concerns</a:t>
                      </a:r>
                      <a:endParaRPr lang="en-ZA" sz="16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600" dirty="0">
                          <a:effectLst/>
                          <a:latin typeface="Arial" panose="020B0604020202020204" pitchFamily="34" charset="0"/>
                          <a:ea typeface="Times New Roman" panose="02020603050405020304" pitchFamily="18" charset="0"/>
                        </a:rPr>
                        <a:t>Alignment to government’s economic policy and sector priorities</a:t>
                      </a:r>
                      <a:endParaRPr lang="en-ZA" sz="1600" dirty="0">
                        <a:effectLst/>
                        <a:latin typeface="Times New Roman" panose="02020603050405020304" pitchFamily="18" charset="0"/>
                      </a:endParaRPr>
                    </a:p>
                    <a:p>
                      <a:pPr>
                        <a:lnSpc>
                          <a:spcPct val="120000"/>
                        </a:lnSpc>
                        <a:spcAft>
                          <a:spcPts val="0"/>
                        </a:spcAft>
                      </a:pPr>
                      <a:endParaRPr lang="en-ZA" sz="16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20000"/>
                        </a:lnSpc>
                        <a:spcAft>
                          <a:spcPts val="0"/>
                        </a:spcAft>
                      </a:pPr>
                      <a:r>
                        <a:rPr lang="en-ZA" sz="1600" dirty="0">
                          <a:effectLst/>
                          <a:latin typeface="Arial" panose="020B0604020202020204" pitchFamily="34" charset="0"/>
                          <a:ea typeface="Times New Roman" panose="02020603050405020304" pitchFamily="18" charset="0"/>
                          <a:cs typeface="Times New Roman" panose="02020603050405020304" pitchFamily="18" charset="0"/>
                        </a:rPr>
                        <a:t>In order to broaden scope of prioritisation the CCSA took into account</a:t>
                      </a:r>
                      <a:endParaRPr lang="en-ZA" sz="16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20000"/>
                        </a:lnSpc>
                        <a:buFont typeface="Symbol" panose="05050102010706020507" pitchFamily="18" charset="2"/>
                        <a:buChar char=""/>
                      </a:pPr>
                      <a:r>
                        <a:rPr lang="en-ZA" sz="1600" dirty="0">
                          <a:effectLst/>
                          <a:latin typeface="Arial" panose="020B0604020202020204" pitchFamily="34" charset="0"/>
                          <a:ea typeface="Times New Roman" panose="02020603050405020304" pitchFamily="18" charset="0"/>
                        </a:rPr>
                        <a:t>Income and Expenditure Survey (IES)</a:t>
                      </a:r>
                      <a:endParaRPr lang="en-ZA" sz="16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600" dirty="0">
                          <a:effectLst/>
                          <a:latin typeface="Arial" panose="020B0604020202020204" pitchFamily="34" charset="0"/>
                          <a:ea typeface="Times New Roman" panose="02020603050405020304" pitchFamily="18" charset="0"/>
                        </a:rPr>
                        <a:t>Sector and Industry contribution to GDP</a:t>
                      </a:r>
                      <a:endParaRPr lang="en-ZA" sz="16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600" dirty="0">
                          <a:effectLst/>
                          <a:latin typeface="Arial" panose="020B0604020202020204" pitchFamily="34" charset="0"/>
                          <a:ea typeface="Times New Roman" panose="02020603050405020304" pitchFamily="18" charset="0"/>
                        </a:rPr>
                        <a:t>Government’s Medium Term Expenditure Framework (MTEF)</a:t>
                      </a:r>
                      <a:endParaRPr lang="en-ZA" sz="1600" dirty="0">
                        <a:effectLst/>
                        <a:latin typeface="Times New Roman" panose="02020603050405020304" pitchFamily="18" charset="0"/>
                      </a:endParaRPr>
                    </a:p>
                  </a:txBody>
                  <a:tcPr marL="21038" marR="21038"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55186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288610448"/>
              </p:ext>
            </p:extLst>
          </p:nvPr>
        </p:nvGraphicFramePr>
        <p:xfrm>
          <a:off x="-2" y="28726"/>
          <a:ext cx="9144001" cy="7045594"/>
        </p:xfrm>
        <a:graphic>
          <a:graphicData uri="http://schemas.openxmlformats.org/drawingml/2006/table">
            <a:tbl>
              <a:tblPr firstRow="1" firstCol="1" bandRow="1"/>
              <a:tblGrid>
                <a:gridCol w="3047441">
                  <a:extLst>
                    <a:ext uri="{9D8B030D-6E8A-4147-A177-3AD203B41FA5}">
                      <a16:colId xmlns:a16="http://schemas.microsoft.com/office/drawing/2014/main" val="20000"/>
                    </a:ext>
                  </a:extLst>
                </a:gridCol>
                <a:gridCol w="2676689">
                  <a:extLst>
                    <a:ext uri="{9D8B030D-6E8A-4147-A177-3AD203B41FA5}">
                      <a16:colId xmlns:a16="http://schemas.microsoft.com/office/drawing/2014/main" val="20001"/>
                    </a:ext>
                  </a:extLst>
                </a:gridCol>
                <a:gridCol w="3419871">
                  <a:extLst>
                    <a:ext uri="{9D8B030D-6E8A-4147-A177-3AD203B41FA5}">
                      <a16:colId xmlns:a16="http://schemas.microsoft.com/office/drawing/2014/main" val="20002"/>
                    </a:ext>
                  </a:extLst>
                </a:gridCol>
              </a:tblGrid>
              <a:tr h="241420">
                <a:tc>
                  <a:txBody>
                    <a:bodyPr/>
                    <a:lstStyle/>
                    <a:p>
                      <a:pPr algn="ctr">
                        <a:lnSpc>
                          <a:spcPct val="150000"/>
                        </a:lnSpc>
                        <a:spcAft>
                          <a:spcPts val="0"/>
                        </a:spcAft>
                      </a:pPr>
                      <a:r>
                        <a:rPr lang="en-ZA" sz="1800" b="1" dirty="0">
                          <a:effectLst/>
                          <a:latin typeface="Arial" panose="020B0604020202020204" pitchFamily="34" charset="0"/>
                          <a:ea typeface="Times New Roman" panose="02020603050405020304" pitchFamily="18" charset="0"/>
                          <a:cs typeface="Times New Roman" panose="02020603050405020304" pitchFamily="18" charset="0"/>
                        </a:rPr>
                        <a:t>2006 - 2009</a:t>
                      </a:r>
                      <a:endParaRPr lang="en-ZA" sz="1800" dirty="0">
                        <a:effectLst/>
                        <a:latin typeface="Tahoma" panose="020B0604030504040204" pitchFamily="34" charset="0"/>
                        <a:ea typeface="MS Mincho" panose="02020609040205080304" pitchFamily="49" charset="-128"/>
                        <a:cs typeface="Times New Roman" panose="02020603050405020304" pitchFamily="18" charset="0"/>
                      </a:endParaRPr>
                    </a:p>
                  </a:txBody>
                  <a:tcPr marL="21038" marR="21038"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a:lnSpc>
                          <a:spcPct val="150000"/>
                        </a:lnSpc>
                        <a:spcAft>
                          <a:spcPts val="0"/>
                        </a:spcAft>
                      </a:pPr>
                      <a:r>
                        <a:rPr lang="en-ZA" sz="1800" b="1" dirty="0">
                          <a:effectLst/>
                          <a:latin typeface="Arial" panose="020B0604020202020204" pitchFamily="34" charset="0"/>
                          <a:ea typeface="Times New Roman" panose="02020603050405020304" pitchFamily="18" charset="0"/>
                          <a:cs typeface="Times New Roman" panose="02020603050405020304" pitchFamily="18" charset="0"/>
                        </a:rPr>
                        <a:t>2010 - 2014</a:t>
                      </a:r>
                      <a:endParaRPr lang="en-ZA" sz="1800" dirty="0">
                        <a:effectLst/>
                        <a:latin typeface="Tahoma" panose="020B0604030504040204" pitchFamily="34" charset="0"/>
                        <a:ea typeface="MS Mincho" panose="02020609040205080304" pitchFamily="49" charset="-128"/>
                        <a:cs typeface="Times New Roman" panose="02020603050405020304" pitchFamily="18" charset="0"/>
                      </a:endParaRPr>
                    </a:p>
                  </a:txBody>
                  <a:tcPr marL="21038" marR="210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algn="ctr">
                        <a:lnSpc>
                          <a:spcPct val="150000"/>
                        </a:lnSpc>
                        <a:spcAft>
                          <a:spcPts val="0"/>
                        </a:spcAft>
                      </a:pPr>
                      <a:r>
                        <a:rPr lang="en-ZA" sz="1800" b="1" dirty="0">
                          <a:effectLst/>
                          <a:latin typeface="Arial" panose="020B0604020202020204" pitchFamily="34" charset="0"/>
                          <a:ea typeface="Times New Roman" panose="02020603050405020304" pitchFamily="18" charset="0"/>
                          <a:cs typeface="Times New Roman" panose="02020603050405020304" pitchFamily="18" charset="0"/>
                        </a:rPr>
                        <a:t>2015 Onward</a:t>
                      </a:r>
                      <a:endParaRPr lang="en-ZA" sz="1800" dirty="0">
                        <a:effectLst/>
                        <a:latin typeface="Tahoma" panose="020B0604030504040204" pitchFamily="34" charset="0"/>
                        <a:ea typeface="MS Mincho" panose="02020609040205080304" pitchFamily="49" charset="-128"/>
                        <a:cs typeface="Times New Roman" panose="02020603050405020304" pitchFamily="18" charset="0"/>
                      </a:endParaRPr>
                    </a:p>
                  </a:txBody>
                  <a:tcPr marL="21038" marR="21038"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extLst>
                  <a:ext uri="{0D108BD9-81ED-4DB2-BD59-A6C34878D82A}">
                    <a16:rowId xmlns:a16="http://schemas.microsoft.com/office/drawing/2014/main" val="10000"/>
                  </a:ext>
                </a:extLst>
              </a:tr>
              <a:tr h="199994">
                <a:tc gridSpan="3">
                  <a:txBody>
                    <a:bodyPr/>
                    <a:lstStyle/>
                    <a:p>
                      <a:pPr>
                        <a:lnSpc>
                          <a:spcPct val="120000"/>
                        </a:lnSpc>
                        <a:spcAft>
                          <a:spcPts val="0"/>
                        </a:spcAft>
                      </a:pPr>
                      <a:r>
                        <a:rPr lang="en-ZA" sz="1800" b="1" dirty="0">
                          <a:effectLst/>
                          <a:latin typeface="Arial" panose="020B0604020202020204" pitchFamily="34" charset="0"/>
                          <a:ea typeface="Times New Roman" panose="02020603050405020304" pitchFamily="18" charset="0"/>
                          <a:cs typeface="Times New Roman" panose="02020603050405020304" pitchFamily="18" charset="0"/>
                        </a:rPr>
                        <a:t>Sectors</a:t>
                      </a:r>
                      <a:endParaRPr lang="en-ZA" sz="1800" dirty="0">
                        <a:effectLst/>
                        <a:latin typeface="Tahoma" panose="020B0604030504040204" pitchFamily="34" charset="0"/>
                        <a:ea typeface="MS Mincho" panose="02020609040205080304" pitchFamily="49" charset="-128"/>
                        <a:cs typeface="Times New Roman" panose="02020603050405020304" pitchFamily="18" charset="0"/>
                      </a:endParaRPr>
                    </a:p>
                  </a:txBody>
                  <a:tcPr marL="21038" marR="21038"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10001"/>
                  </a:ext>
                </a:extLst>
              </a:tr>
              <a:tr h="6387860">
                <a:tc>
                  <a:txBody>
                    <a:bodyPr/>
                    <a:lstStyle/>
                    <a:p>
                      <a:pPr marL="342900" lvl="0" indent="-342900">
                        <a:lnSpc>
                          <a:spcPct val="120000"/>
                        </a:lnSpc>
                        <a:buFont typeface="Symbol" panose="05050102010706020507" pitchFamily="18" charset="2"/>
                        <a:buChar char=""/>
                      </a:pPr>
                      <a:r>
                        <a:rPr lang="en-ZA" sz="1800">
                          <a:effectLst/>
                          <a:latin typeface="Arial" panose="020B0604020202020204" pitchFamily="34" charset="0"/>
                          <a:ea typeface="Times New Roman" panose="02020603050405020304" pitchFamily="18" charset="0"/>
                        </a:rPr>
                        <a:t>Financial services</a:t>
                      </a:r>
                      <a:endParaRPr lang="en-ZA" sz="180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800">
                          <a:effectLst/>
                          <a:latin typeface="Arial" panose="020B0604020202020204" pitchFamily="34" charset="0"/>
                          <a:ea typeface="Times New Roman" panose="02020603050405020304" pitchFamily="18" charset="0"/>
                        </a:rPr>
                        <a:t>Infrastructure and construction</a:t>
                      </a:r>
                      <a:endParaRPr lang="en-ZA" sz="180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800">
                          <a:effectLst/>
                          <a:latin typeface="Arial" panose="020B0604020202020204" pitchFamily="34" charset="0"/>
                          <a:ea typeface="Times New Roman" panose="02020603050405020304" pitchFamily="18" charset="0"/>
                        </a:rPr>
                        <a:t>Food, agro-processing and forestry</a:t>
                      </a:r>
                      <a:endParaRPr lang="en-ZA" sz="180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800">
                          <a:effectLst/>
                          <a:latin typeface="Arial" panose="020B0604020202020204" pitchFamily="34" charset="0"/>
                          <a:ea typeface="Times New Roman" panose="02020603050405020304" pitchFamily="18" charset="0"/>
                        </a:rPr>
                        <a:t>Telecommunications</a:t>
                      </a:r>
                      <a:endParaRPr lang="en-ZA" sz="180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800">
                          <a:effectLst/>
                          <a:latin typeface="Arial" panose="020B0604020202020204" pitchFamily="34" charset="0"/>
                          <a:ea typeface="Times New Roman" panose="02020603050405020304" pitchFamily="18" charset="0"/>
                        </a:rPr>
                        <a:t>Intermediate industrial products</a:t>
                      </a:r>
                      <a:endParaRPr lang="en-ZA" sz="1800">
                        <a:effectLst/>
                        <a:latin typeface="Times New Roman" panose="02020603050405020304" pitchFamily="18" charset="0"/>
                      </a:endParaRPr>
                    </a:p>
                  </a:txBody>
                  <a:tcPr marL="21038" marR="21038"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20000"/>
                        </a:lnSpc>
                        <a:spcAft>
                          <a:spcPts val="0"/>
                        </a:spcAft>
                      </a:pPr>
                      <a:r>
                        <a:rPr lang="en-ZA" sz="1800" dirty="0">
                          <a:effectLst/>
                          <a:latin typeface="Arial" panose="020B0604020202020204" pitchFamily="34" charset="0"/>
                          <a:ea typeface="Times New Roman" panose="02020603050405020304" pitchFamily="18" charset="0"/>
                          <a:cs typeface="Times New Roman" panose="02020603050405020304" pitchFamily="18" charset="0"/>
                        </a:rPr>
                        <a:t>Priority for investigation:</a:t>
                      </a:r>
                      <a:endParaRPr lang="en-ZA" sz="18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Infrastructure inputs into construction</a:t>
                      </a:r>
                      <a:endParaRPr lang="en-ZA" sz="18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Mineral resources and inter-mediate industrial products</a:t>
                      </a:r>
                      <a:endParaRPr lang="en-ZA" sz="18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Food and agro-processing</a:t>
                      </a:r>
                      <a:endParaRPr lang="en-ZA" sz="18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Telecommunications </a:t>
                      </a:r>
                      <a:endParaRPr lang="en-ZA" sz="1800" dirty="0">
                        <a:effectLst/>
                        <a:latin typeface="Times New Roman" panose="02020603050405020304" pitchFamily="18" charset="0"/>
                      </a:endParaRPr>
                    </a:p>
                    <a:p>
                      <a:pPr>
                        <a:lnSpc>
                          <a:spcPct val="120000"/>
                        </a:lnSpc>
                        <a:spcAft>
                          <a:spcPts val="0"/>
                        </a:spcAft>
                      </a:pPr>
                      <a:r>
                        <a:rPr lang="en-ZA" sz="1800" dirty="0">
                          <a:effectLst/>
                          <a:latin typeface="Arial" panose="020B0604020202020204" pitchFamily="34" charset="0"/>
                          <a:ea typeface="Times New Roman" panose="02020603050405020304" pitchFamily="18" charset="0"/>
                          <a:cs typeface="Times New Roman" panose="02020603050405020304" pitchFamily="18" charset="0"/>
                        </a:rPr>
                        <a:t>Priority for advocacy </a:t>
                      </a:r>
                      <a:endParaRPr lang="en-ZA" sz="18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Banking</a:t>
                      </a:r>
                      <a:endParaRPr lang="en-ZA" sz="18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Construction services</a:t>
                      </a:r>
                      <a:endParaRPr lang="en-ZA" sz="1800" dirty="0">
                        <a:effectLst/>
                        <a:latin typeface="Times New Roman" panose="02020603050405020304" pitchFamily="18" charset="0"/>
                      </a:endParaRP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Public transport</a:t>
                      </a:r>
                      <a:endParaRPr lang="en-ZA" sz="1800" dirty="0">
                        <a:effectLst/>
                        <a:latin typeface="Times New Roman" panose="02020603050405020304" pitchFamily="18" charset="0"/>
                      </a:endParaRPr>
                    </a:p>
                    <a:p>
                      <a:pPr>
                        <a:lnSpc>
                          <a:spcPct val="120000"/>
                        </a:lnSpc>
                        <a:spcAft>
                          <a:spcPts val="0"/>
                        </a:spcAft>
                      </a:pPr>
                      <a:r>
                        <a:rPr lang="en-ZA" sz="1800" dirty="0">
                          <a:effectLst/>
                          <a:latin typeface="Arial" panose="020B0604020202020204" pitchFamily="34" charset="0"/>
                          <a:ea typeface="Times New Roman" panose="02020603050405020304" pitchFamily="18" charset="0"/>
                          <a:cs typeface="Times New Roman" panose="02020603050405020304" pitchFamily="18" charset="0"/>
                        </a:rPr>
                        <a:t>Priority for market enquiries</a:t>
                      </a:r>
                      <a:endParaRPr lang="en-ZA" sz="1800" dirty="0">
                        <a:effectLst/>
                        <a:latin typeface="Tahoma" panose="020B0604030504040204" pitchFamily="34" charset="0"/>
                        <a:ea typeface="MS Mincho" panose="02020609040205080304" pitchFamily="49" charset="-128"/>
                        <a:cs typeface="Times New Roman" panose="02020603050405020304" pitchFamily="18" charset="0"/>
                      </a:endParaRP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Healthcare</a:t>
                      </a:r>
                      <a:endParaRPr lang="en-ZA" sz="1800" dirty="0">
                        <a:effectLst/>
                        <a:latin typeface="Times New Roman" panose="02020603050405020304" pitchFamily="18" charset="0"/>
                      </a:endParaRPr>
                    </a:p>
                  </a:txBody>
                  <a:tcPr marL="21038" marR="210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nSpc>
                          <a:spcPct val="120000"/>
                        </a:lnSpc>
                        <a:buFont typeface="Symbol" panose="05050102010706020507" pitchFamily="18" charset="2"/>
                        <a:buNone/>
                      </a:pPr>
                      <a:r>
                        <a:rPr lang="en-ZA" sz="1800" dirty="0">
                          <a:effectLst/>
                          <a:latin typeface="Arial" panose="020B0604020202020204" pitchFamily="34" charset="0"/>
                          <a:ea typeface="Times New Roman" panose="02020603050405020304" pitchFamily="18" charset="0"/>
                        </a:rPr>
                        <a:t>Sectors</a:t>
                      </a: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Food and agro-processing </a:t>
                      </a: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Intermediate industrial products for </a:t>
                      </a: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Financial services </a:t>
                      </a: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Media </a:t>
                      </a: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Energy (Renewable Energy and Industrial Gases) </a:t>
                      </a:r>
                    </a:p>
                    <a:p>
                      <a:pPr marL="342900" lvl="0" indent="-342900">
                        <a:lnSpc>
                          <a:spcPct val="120000"/>
                        </a:lnSpc>
                        <a:buFont typeface="Symbol" panose="05050102010706020507" pitchFamily="18" charset="2"/>
                        <a:buChar char=""/>
                      </a:pPr>
                      <a:r>
                        <a:rPr lang="en-ZA" sz="1800" dirty="0">
                          <a:effectLst/>
                          <a:latin typeface="Arial" panose="020B0604020202020204" pitchFamily="34" charset="0"/>
                          <a:ea typeface="Times New Roman" panose="02020603050405020304" pitchFamily="18" charset="0"/>
                        </a:rPr>
                        <a:t>Private healthcare</a:t>
                      </a:r>
                    </a:p>
                    <a:p>
                      <a:pPr marL="342900" lvl="0" indent="-342900">
                        <a:lnSpc>
                          <a:spcPct val="120000"/>
                        </a:lnSpc>
                        <a:buFont typeface="Symbol" panose="05050102010706020507" pitchFamily="18" charset="2"/>
                        <a:buChar char=""/>
                      </a:pPr>
                      <a:endParaRPr lang="en-ZA" sz="1800" dirty="0">
                        <a:effectLst/>
                        <a:latin typeface="Arial" panose="020B0604020202020204" pitchFamily="34" charset="0"/>
                      </a:endParaRPr>
                    </a:p>
                    <a:p>
                      <a:pPr marL="0" lvl="0" indent="0">
                        <a:lnSpc>
                          <a:spcPct val="120000"/>
                        </a:lnSpc>
                        <a:buFont typeface="Symbol" panose="05050102010706020507" pitchFamily="18" charset="2"/>
                        <a:buNone/>
                      </a:pPr>
                      <a:r>
                        <a:rPr lang="en-ZA" sz="1800" dirty="0">
                          <a:effectLst/>
                          <a:latin typeface="Arial" panose="020B0604020202020204" pitchFamily="34" charset="0"/>
                        </a:rPr>
                        <a:t>Instruments</a:t>
                      </a:r>
                    </a:p>
                    <a:p>
                      <a:pPr marL="342900" lvl="0" indent="-342900">
                        <a:lnSpc>
                          <a:spcPct val="120000"/>
                        </a:lnSpc>
                        <a:buFont typeface="Symbol" panose="05050102010706020507" pitchFamily="18" charset="2"/>
                        <a:buChar char=""/>
                      </a:pPr>
                      <a:r>
                        <a:rPr lang="en-ZA" sz="1800" dirty="0">
                          <a:effectLst/>
                          <a:latin typeface="Arial" panose="020B0604020202020204" pitchFamily="34" charset="0"/>
                        </a:rPr>
                        <a:t>Investigations</a:t>
                      </a:r>
                    </a:p>
                    <a:p>
                      <a:pPr marL="342900" lvl="0" indent="-342900">
                        <a:lnSpc>
                          <a:spcPct val="120000"/>
                        </a:lnSpc>
                        <a:buFont typeface="Symbol" panose="05050102010706020507" pitchFamily="18" charset="2"/>
                        <a:buChar char=""/>
                      </a:pPr>
                      <a:r>
                        <a:rPr lang="en-ZA" sz="1800" dirty="0">
                          <a:effectLst/>
                          <a:latin typeface="Arial" panose="020B0604020202020204" pitchFamily="34" charset="0"/>
                        </a:rPr>
                        <a:t>Impact assessment</a:t>
                      </a:r>
                    </a:p>
                    <a:p>
                      <a:pPr marL="342900" lvl="0" indent="-342900">
                        <a:lnSpc>
                          <a:spcPct val="120000"/>
                        </a:lnSpc>
                        <a:buFont typeface="Symbol" panose="05050102010706020507" pitchFamily="18" charset="2"/>
                        <a:buChar char=""/>
                      </a:pPr>
                      <a:r>
                        <a:rPr lang="en-ZA" sz="1800" dirty="0">
                          <a:effectLst/>
                          <a:latin typeface="Arial" panose="020B0604020202020204" pitchFamily="34" charset="0"/>
                        </a:rPr>
                        <a:t>Monitoring</a:t>
                      </a:r>
                    </a:p>
                    <a:p>
                      <a:pPr marL="342900" lvl="0" indent="-342900">
                        <a:lnSpc>
                          <a:spcPct val="120000"/>
                        </a:lnSpc>
                        <a:buFont typeface="Symbol" panose="05050102010706020507" pitchFamily="18" charset="2"/>
                        <a:buChar char=""/>
                      </a:pPr>
                      <a:r>
                        <a:rPr lang="en-ZA" sz="1800" dirty="0">
                          <a:effectLst/>
                          <a:latin typeface="Arial" panose="020B0604020202020204" pitchFamily="34" charset="0"/>
                        </a:rPr>
                        <a:t>Market inquiry</a:t>
                      </a:r>
                    </a:p>
                    <a:p>
                      <a:pPr marL="342900" lvl="0" indent="-342900">
                        <a:lnSpc>
                          <a:spcPct val="120000"/>
                        </a:lnSpc>
                        <a:buFont typeface="Symbol" panose="05050102010706020507" pitchFamily="18" charset="2"/>
                        <a:buChar char=""/>
                      </a:pPr>
                      <a:r>
                        <a:rPr lang="en-ZA" sz="1800" dirty="0">
                          <a:effectLst/>
                          <a:latin typeface="Arial" panose="020B0604020202020204" pitchFamily="34" charset="0"/>
                        </a:rPr>
                        <a:t>Scoping</a:t>
                      </a:r>
                    </a:p>
                    <a:p>
                      <a:pPr marL="342900" lvl="0" indent="-342900">
                        <a:lnSpc>
                          <a:spcPct val="120000"/>
                        </a:lnSpc>
                        <a:buFont typeface="Symbol" panose="05050102010706020507" pitchFamily="18" charset="2"/>
                        <a:buChar char=""/>
                      </a:pPr>
                      <a:r>
                        <a:rPr lang="en-ZA" sz="1800" dirty="0">
                          <a:effectLst/>
                          <a:latin typeface="Arial" panose="020B0604020202020204" pitchFamily="34" charset="0"/>
                        </a:rPr>
                        <a:t>Advocacy </a:t>
                      </a:r>
                      <a:endParaRPr lang="en-ZA" sz="1800" dirty="0">
                        <a:effectLst/>
                        <a:latin typeface="Times New Roman" panose="02020603050405020304" pitchFamily="18" charset="0"/>
                      </a:endParaRPr>
                    </a:p>
                  </a:txBody>
                  <a:tcPr marL="21038" marR="21038"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83136861"/>
      </p:ext>
    </p:extLst>
  </p:cSld>
  <p:clrMapOvr>
    <a:masterClrMapping/>
  </p:clrMapOvr>
</p:sld>
</file>

<file path=ppt/theme/theme1.xml><?xml version="1.0" encoding="utf-8"?>
<a:theme xmlns:a="http://schemas.openxmlformats.org/drawingml/2006/main" name="UJ powerpoint presentation amend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UJ powerpoint presentation amended</Template>
  <TotalTime>13563</TotalTime>
  <Words>1423</Words>
  <Application>Microsoft Macintosh PowerPoint</Application>
  <PresentationFormat>On-screen Show (4:3)</PresentationFormat>
  <Paragraphs>220</Paragraphs>
  <Slides>12</Slides>
  <Notes>1</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12</vt:i4>
      </vt:variant>
    </vt:vector>
  </HeadingPairs>
  <TitlesOfParts>
    <vt:vector size="22" baseType="lpstr">
      <vt:lpstr>Arial</vt:lpstr>
      <vt:lpstr>Arial Narrow</vt:lpstr>
      <vt:lpstr>Calibri</vt:lpstr>
      <vt:lpstr>Symbol</vt:lpstr>
      <vt:lpstr>Tahoma</vt:lpstr>
      <vt:lpstr>Times</vt:lpstr>
      <vt:lpstr>Times New Roman</vt:lpstr>
      <vt:lpstr>UJ powerpoint presentation amended</vt:lpstr>
      <vt:lpstr>Custom Design</vt:lpstr>
      <vt:lpstr>Bitmap Image</vt:lpstr>
      <vt:lpstr>Does prioritisation contribute to effective regulatory governance in developing countries? Insights from the Competition Commission South Africa </vt:lpstr>
      <vt:lpstr>Introduction</vt:lpstr>
      <vt:lpstr>A note on method…</vt:lpstr>
      <vt:lpstr>Regulatory governance and the proliferation of competition regimes</vt:lpstr>
      <vt:lpstr>Agency effectiveness and strategic planning</vt:lpstr>
      <vt:lpstr>PowerPoint Presentation</vt:lpstr>
      <vt:lpstr>Strategic planning and prioritisation</vt:lpstr>
      <vt:lpstr>PowerPoint Presentation</vt:lpstr>
      <vt:lpstr>PowerPoint Presentation</vt:lpstr>
      <vt:lpstr>Prioritisation and dynamic capabilities</vt:lpstr>
      <vt:lpstr>Prioritisation and dynamic capabilities</vt:lpstr>
      <vt:lpstr>Conclusions</vt:lpstr>
    </vt:vector>
  </TitlesOfParts>
  <Company>UJ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FOR PRESENTATION HERE</dc:title>
  <dc:creator>omutangwa</dc:creator>
  <cp:lastModifiedBy>Kevin Reddell</cp:lastModifiedBy>
  <cp:revision>275</cp:revision>
  <cp:lastPrinted>2016-03-09T05:56:21Z</cp:lastPrinted>
  <dcterms:created xsi:type="dcterms:W3CDTF">2010-07-05T06:26:14Z</dcterms:created>
  <dcterms:modified xsi:type="dcterms:W3CDTF">2024-04-08T11:44:37Z</dcterms:modified>
</cp:coreProperties>
</file>