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 id="2147483696" r:id="rId3"/>
    <p:sldMasterId id="2147483708" r:id="rId4"/>
  </p:sldMasterIdLst>
  <p:notesMasterIdLst>
    <p:notesMasterId r:id="rId17"/>
  </p:notesMasterIdLst>
  <p:handoutMasterIdLst>
    <p:handoutMasterId r:id="rId18"/>
  </p:handoutMasterIdLst>
  <p:sldIdLst>
    <p:sldId id="256" r:id="rId5"/>
    <p:sldId id="267" r:id="rId6"/>
    <p:sldId id="276" r:id="rId7"/>
    <p:sldId id="268" r:id="rId8"/>
    <p:sldId id="269" r:id="rId9"/>
    <p:sldId id="278" r:id="rId10"/>
    <p:sldId id="270" r:id="rId11"/>
    <p:sldId id="271" r:id="rId12"/>
    <p:sldId id="272" r:id="rId13"/>
    <p:sldId id="273" r:id="rId14"/>
    <p:sldId id="275" r:id="rId15"/>
    <p:sldId id="266"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27">
          <p15:clr>
            <a:srgbClr val="A4A3A4"/>
          </p15:clr>
        </p15:guide>
        <p15:guide id="4"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4" clrIdx="0"/>
  <p:cmAuthor id="1" name="user" initials="u"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17" d="100"/>
          <a:sy n="117" d="100"/>
        </p:scale>
        <p:origin x="1928"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228" y="-96"/>
      </p:cViewPr>
      <p:guideLst>
        <p:guide orient="horz" pos="2880"/>
        <p:guide pos="2160"/>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E9CF7D7A-F762-423B-89B0-90EB644D0B58}" type="datetimeFigureOut">
              <a:rPr lang="en-ZW" smtClean="0"/>
              <a:pPr/>
              <a:t>8/4/2024</a:t>
            </a:fld>
            <a:endParaRPr lang="en-ZW"/>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ZW"/>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09643E57-59BD-4856-A066-6BCFDE979595}" type="slidenum">
              <a:rPr lang="en-ZW" smtClean="0"/>
              <a:pPr/>
              <a:t>‹#›</a:t>
            </a:fld>
            <a:endParaRPr lang="en-ZW"/>
          </a:p>
        </p:txBody>
      </p:sp>
    </p:spTree>
    <p:extLst>
      <p:ext uri="{BB962C8B-B14F-4D97-AF65-F5344CB8AC3E}">
        <p14:creationId xmlns:p14="http://schemas.microsoft.com/office/powerpoint/2010/main" val="1685622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ACDE6D52-215A-4ABB-8CDA-8C1ED483962D}" type="datetimeFigureOut">
              <a:rPr lang="en-ZW" smtClean="0"/>
              <a:pPr/>
              <a:t>8/4/2024</a:t>
            </a:fld>
            <a:endParaRPr lang="en-ZW"/>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CC6652A-D8AD-4504-B46C-9E01FE233C5B}" type="slidenum">
              <a:rPr lang="en-ZW" smtClean="0"/>
              <a:pPr/>
              <a:t>‹#›</a:t>
            </a:fld>
            <a:endParaRPr lang="en-ZW"/>
          </a:p>
        </p:txBody>
      </p:sp>
    </p:spTree>
    <p:extLst>
      <p:ext uri="{BB962C8B-B14F-4D97-AF65-F5344CB8AC3E}">
        <p14:creationId xmlns:p14="http://schemas.microsoft.com/office/powerpoint/2010/main" val="3349787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smtClean="0"/>
              <a:pPr/>
              <a:t>1</a:t>
            </a:fld>
            <a:endParaRPr lang="en-ZW"/>
          </a:p>
        </p:txBody>
      </p:sp>
    </p:spTree>
    <p:extLst>
      <p:ext uri="{BB962C8B-B14F-4D97-AF65-F5344CB8AC3E}">
        <p14:creationId xmlns:p14="http://schemas.microsoft.com/office/powerpoint/2010/main" val="1309063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ED7AFEB2-B513-43C5-976C-9DDCDDC007A3}"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82898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C23CBC6C-F0F3-4CD4-A70E-F48DBE9B98C8}"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4265205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85DC5B4D-552E-4489-A4A7-34BD281C9DD6}"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216962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D239FD65-E471-44AC-A672-8F241A568580}"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780362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E2DBFF2-C94C-4921-95AC-8583F34B1729}"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540803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8091AA-2557-4A40-82D7-863B19B96552}"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3629674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A9A0FDA6-6F8E-476A-A0F6-79F94955E28A}"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679534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73599E29-6177-41CE-B01F-6DE1854C3635}"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0827841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0F53859F-7E81-4DAC-8405-2AF2D00FE1E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471144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5392E-86D1-4D1E-B984-6F3B53B31D1B}"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227033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557784-27E3-4AD4-A533-DAB8370E6E69}"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5215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9568834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A0DBC2-0374-4028-8F23-392DAB344AC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469409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2B3FD53-6955-4800-81BE-ED2A354F4C8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846619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75E840EE-F95E-4691-BABE-C4C9A4C687DA}"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pPr/>
              <a:t>‹#›</a:t>
            </a:fld>
            <a:endParaRPr lang="en-ZW"/>
          </a:p>
        </p:txBody>
      </p:sp>
    </p:spTree>
    <p:extLst>
      <p:ext uri="{BB962C8B-B14F-4D97-AF65-F5344CB8AC3E}">
        <p14:creationId xmlns:p14="http://schemas.microsoft.com/office/powerpoint/2010/main" val="1518323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75F0FC5F-516E-40BC-9FB9-A5A795C36060}"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0027672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8980795-2AB5-4E0C-8BC8-A99479E9A39B}"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35092204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6129C0-B370-4FD1-82EF-59B32821608F}"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5319197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F775C31D-D352-4FE4-881E-09ED03E69693}"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253844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13FDB29-C255-4BAC-93E3-B9B8A9AF6322}"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273811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96DC9D9B-7F11-4819-B902-B5CD4A47DD0E}"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7645867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3E93F-E10B-404E-8DB8-9D992340AD8B}"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48074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9492888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FD9384-7C87-4168-816A-3B48B6AA2BE0}"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7357197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37D114-3D8D-4015-9A3E-66AC2061A441}"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28487446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53FC0ACF-D6F9-4BCB-AE7D-872DE8743CEC}"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15063148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8CD637F-F4B1-45EB-9A42-E1FCAE7E0AF2}"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pPr/>
              <a:t>‹#›</a:t>
            </a:fld>
            <a:endParaRPr lang="en-ZW"/>
          </a:p>
        </p:txBody>
      </p:sp>
    </p:spTree>
    <p:extLst>
      <p:ext uri="{BB962C8B-B14F-4D97-AF65-F5344CB8AC3E}">
        <p14:creationId xmlns:p14="http://schemas.microsoft.com/office/powerpoint/2010/main" val="3775862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D7AFEB2-B513-43C5-976C-9DDCDDC007A3}" type="datetime1">
              <a:rPr lang="en-ZW" smtClean="0"/>
              <a:pPr/>
              <a:t>8/4/2024</a:t>
            </a:fld>
            <a:endParaRPr lang="en-ZW"/>
          </a:p>
        </p:txBody>
      </p:sp>
      <p:sp>
        <p:nvSpPr>
          <p:cNvPr id="19" name="Footer Placeholder 18"/>
          <p:cNvSpPr>
            <a:spLocks noGrp="1"/>
          </p:cNvSpPr>
          <p:nvPr>
            <p:ph type="ftr" sz="quarter" idx="11"/>
          </p:nvPr>
        </p:nvSpPr>
        <p:spPr/>
        <p:txBody>
          <a:bodyPr/>
          <a:lstStyle/>
          <a:p>
            <a:r>
              <a:rPr lang="en-ZW"/>
              <a:t>Competition and Consumer Protection Commission</a:t>
            </a:r>
          </a:p>
        </p:txBody>
      </p:sp>
      <p:sp>
        <p:nvSpPr>
          <p:cNvPr id="27" name="Slide Number Placeholder 26"/>
          <p:cNvSpPr>
            <a:spLocks noGrp="1"/>
          </p:cNvSpPr>
          <p:nvPr>
            <p:ph type="sldNum" sz="quarter" idx="12"/>
          </p:nvPr>
        </p:nvSpPr>
        <p:spPr/>
        <p:txBody>
          <a:bodyPr/>
          <a:lstStyle/>
          <a:p>
            <a:fld id="{3AB4E190-67A4-45D7-9A0F-F3CDE87C54D3}"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1E13A6-E05A-4CB0-A878-AE0F9D67F66D}"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46F88FE-3449-4B60-ACD0-46E7D2642D5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3EEC0A7-496B-4466-A82B-484F0351F2BB}"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F6C63CC6-88FE-480F-8DBF-102E3EAC585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346F88FE-3449-4B60-ACD0-46E7D2642D5B}"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37414057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C65988F-F058-4AB0-98E0-9C7EE12111A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a:xfrm>
            <a:off x="8077200" y="6356351"/>
            <a:ext cx="609600" cy="365125"/>
          </a:xfrm>
        </p:spPr>
        <p:txBody>
          <a:bodyPr/>
          <a:lstStyle/>
          <a:p>
            <a:fld id="{3AB4E190-67A4-45D7-9A0F-F3CDE87C54D3}" type="slidenum">
              <a:rPr lang="en-ZW" smtClean="0"/>
              <a:pPr/>
              <a:t>‹#›</a:t>
            </a:fld>
            <a:endParaRPr lang="en-ZW"/>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3CBC6C-F0F3-4CD4-A70E-F48DBE9B98C8}"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5DC5B4D-552E-4489-A4A7-34BD281C9DD6}" type="datetime1">
              <a:rPr lang="en-ZW" smtClean="0"/>
              <a:pPr/>
              <a:t>8/4/2024</a:t>
            </a:fld>
            <a:endParaRPr lang="en-ZW"/>
          </a:p>
        </p:txBody>
      </p:sp>
      <p:sp>
        <p:nvSpPr>
          <p:cNvPr id="5" name="Footer Placeholder 4"/>
          <p:cNvSpPr>
            <a:spLocks noGrp="1"/>
          </p:cNvSpPr>
          <p:nvPr>
            <p:ph type="ftr" sz="quarter" idx="11"/>
          </p:nvPr>
        </p:nvSpPr>
        <p:spPr/>
        <p:txBody>
          <a:bodyPr/>
          <a:lstStyle/>
          <a:p>
            <a:r>
              <a:rPr lang="en-ZW"/>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a:t>
            </a:fld>
            <a:endParaRPr lang="en-Z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3EEC0A7-496B-4466-A82B-484F0351F2BB}" type="datetime1">
              <a:rPr lang="en-ZW" smtClean="0"/>
              <a:pPr/>
              <a:t>8/4/2024</a:t>
            </a:fld>
            <a:endParaRPr lang="en-ZW"/>
          </a:p>
        </p:txBody>
      </p:sp>
      <p:sp>
        <p:nvSpPr>
          <p:cNvPr id="8" name="Footer Placeholder 7"/>
          <p:cNvSpPr>
            <a:spLocks noGrp="1"/>
          </p:cNvSpPr>
          <p:nvPr>
            <p:ph type="ftr" sz="quarter" idx="11"/>
          </p:nvPr>
        </p:nvSpPr>
        <p:spPr/>
        <p:txBody>
          <a:bodyPr/>
          <a:lstStyle/>
          <a:p>
            <a:r>
              <a:rPr lang="en-ZW"/>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108413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F6C63CC6-88FE-480F-8DBF-102E3EAC5850}" type="datetime1">
              <a:rPr lang="en-ZW" smtClean="0"/>
              <a:pPr/>
              <a:t>8/4/2024</a:t>
            </a:fld>
            <a:endParaRPr lang="en-ZW"/>
          </a:p>
        </p:txBody>
      </p:sp>
      <p:sp>
        <p:nvSpPr>
          <p:cNvPr id="4" name="Footer Placeholder 3"/>
          <p:cNvSpPr>
            <a:spLocks noGrp="1"/>
          </p:cNvSpPr>
          <p:nvPr>
            <p:ph type="ftr" sz="quarter" idx="11"/>
          </p:nvPr>
        </p:nvSpPr>
        <p:spPr/>
        <p:txBody>
          <a:bodyPr/>
          <a:lstStyle/>
          <a:p>
            <a:r>
              <a:rPr lang="en-ZW"/>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263647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pPr/>
              <a:t>8/4/2024</a:t>
            </a:fld>
            <a:endParaRPr lang="en-ZW"/>
          </a:p>
        </p:txBody>
      </p:sp>
      <p:sp>
        <p:nvSpPr>
          <p:cNvPr id="3" name="Footer Placeholder 2"/>
          <p:cNvSpPr>
            <a:spLocks noGrp="1"/>
          </p:cNvSpPr>
          <p:nvPr>
            <p:ph type="ftr" sz="quarter" idx="11"/>
          </p:nvPr>
        </p:nvSpPr>
        <p:spPr/>
        <p:txBody>
          <a:bodyPr/>
          <a:lstStyle/>
          <a:p>
            <a:r>
              <a:rPr lang="en-ZW"/>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997183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5988F-F058-4AB0-98E0-9C7EE12111A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412258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pPr/>
              <a:t>8/4/2024</a:t>
            </a:fld>
            <a:endParaRPr lang="en-ZW"/>
          </a:p>
        </p:txBody>
      </p:sp>
      <p:sp>
        <p:nvSpPr>
          <p:cNvPr id="6" name="Footer Placeholder 5"/>
          <p:cNvSpPr>
            <a:spLocks noGrp="1"/>
          </p:cNvSpPr>
          <p:nvPr>
            <p:ph type="ftr" sz="quarter" idx="11"/>
          </p:nvPr>
        </p:nvSpPr>
        <p:spPr/>
        <p:txBody>
          <a:bodyPr/>
          <a:lstStyle/>
          <a:p>
            <a:r>
              <a:rPr lang="en-ZW"/>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pPr/>
              <a:t>‹#›</a:t>
            </a:fld>
            <a:endParaRPr lang="en-ZW"/>
          </a:p>
        </p:txBody>
      </p:sp>
    </p:spTree>
    <p:extLst>
      <p:ext uri="{BB962C8B-B14F-4D97-AF65-F5344CB8AC3E}">
        <p14:creationId xmlns:p14="http://schemas.microsoft.com/office/powerpoint/2010/main" val="380581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microsoft.com/office/2007/relationships/hdphoto" Target="../media/hdphoto1.wdp"/></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751270-9402-4DF2-8E4C-954FCA14F3F0}"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4E190-67A4-45D7-9A0F-F3CDE87C54D3}" type="slidenum">
              <a:rPr lang="en-ZW" smtClean="0"/>
              <a:pPr/>
              <a:t>‹#›</a:t>
            </a:fld>
            <a:endParaRPr lang="en-ZW"/>
          </a:p>
        </p:txBody>
      </p:sp>
    </p:spTree>
    <p:extLst>
      <p:ext uri="{BB962C8B-B14F-4D97-AF65-F5344CB8AC3E}">
        <p14:creationId xmlns:p14="http://schemas.microsoft.com/office/powerpoint/2010/main" val="29799064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1FC52-448C-428B-B1F1-3886101E338E}"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379EF-EFBA-4758-AE02-E05DBE7AB0BF}" type="slidenum">
              <a:rPr lang="en-ZW" smtClean="0"/>
              <a:pPr/>
              <a:t>‹#›</a:t>
            </a:fld>
            <a:endParaRPr lang="en-ZW"/>
          </a:p>
        </p:txBody>
      </p:sp>
    </p:spTree>
    <p:extLst>
      <p:ext uri="{BB962C8B-B14F-4D97-AF65-F5344CB8AC3E}">
        <p14:creationId xmlns:p14="http://schemas.microsoft.com/office/powerpoint/2010/main" val="10404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AD278-5366-4142-A186-E9FF3C8F41C9}" type="datetime1">
              <a:rPr lang="en-ZW" smtClean="0"/>
              <a:pPr/>
              <a:t>8/4/2024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4B62A-E264-4742-8559-7C7B899551EC}" type="slidenum">
              <a:rPr lang="en-ZW" smtClean="0"/>
              <a:pPr/>
              <a:t>‹#›</a:t>
            </a:fld>
            <a:endParaRPr lang="en-ZW"/>
          </a:p>
        </p:txBody>
      </p:sp>
    </p:spTree>
    <p:extLst>
      <p:ext uri="{BB962C8B-B14F-4D97-AF65-F5344CB8AC3E}">
        <p14:creationId xmlns:p14="http://schemas.microsoft.com/office/powerpoint/2010/main" val="32578483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751270-9402-4DF2-8E4C-954FCA14F3F0}" type="datetime1">
              <a:rPr lang="en-ZW" smtClean="0"/>
              <a:pPr/>
              <a:t>8/4/2024</a:t>
            </a:fld>
            <a:endParaRPr lang="en-ZW"/>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ZW"/>
              <a:t>Competition and Consumer Protection Commission</a:t>
            </a:r>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B4E190-67A4-45D7-9A0F-F3CDE87C54D3}" type="slidenum">
              <a:rPr lang="en-ZW" smtClean="0"/>
              <a:pPr/>
              <a:t>‹#›</a:t>
            </a:fld>
            <a:endParaRPr lang="en-ZW"/>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304800"/>
            <a:ext cx="8305800" cy="1815882"/>
          </a:xfrm>
          <a:prstGeom prst="rect">
            <a:avLst/>
          </a:prstGeom>
          <a:noFill/>
        </p:spPr>
        <p:txBody>
          <a:bodyPr wrap="square" rtlCol="0">
            <a:spAutoFit/>
          </a:bodyPr>
          <a:lstStyle/>
          <a:p>
            <a:pPr algn="ctr"/>
            <a:endParaRPr lang="en-US" sz="2800" b="1" dirty="0">
              <a:solidFill>
                <a:srgbClr val="000000"/>
              </a:solidFill>
              <a:latin typeface="Bookman Old Style" panose="02050604050505020204" pitchFamily="18" charset="0"/>
              <a:cs typeface="Times New Roman" pitchFamily="18" charset="0"/>
            </a:endParaRPr>
          </a:p>
          <a:p>
            <a:pPr algn="ctr"/>
            <a:endParaRPr lang="en-US" sz="2800" b="1" dirty="0">
              <a:solidFill>
                <a:srgbClr val="000000"/>
              </a:solidFill>
              <a:latin typeface="Bookman Old Style" panose="02050604050505020204" pitchFamily="18" charset="0"/>
              <a:cs typeface="Times New Roman" pitchFamily="18" charset="0"/>
            </a:endParaRPr>
          </a:p>
          <a:p>
            <a:pPr algn="ctr"/>
            <a:r>
              <a:rPr lang="en-US" sz="2800" b="1" dirty="0">
                <a:solidFill>
                  <a:srgbClr val="000000"/>
                </a:solidFill>
                <a:latin typeface="Bookman Old Style" panose="02050604050505020204" pitchFamily="18" charset="0"/>
                <a:cs typeface="Times New Roman" pitchFamily="18" charset="0"/>
              </a:rPr>
              <a:t>COMPETITION &amp; CONSUMER     PROTECTION   COMMISSION</a:t>
            </a:r>
            <a:endParaRPr lang="en-ZW" sz="2800" b="1" dirty="0">
              <a:latin typeface="Bookman Old Style" panose="02050604050505020204" pitchFamily="18" charset="0"/>
            </a:endParaRPr>
          </a:p>
        </p:txBody>
      </p:sp>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p>
          </p:txBody>
        </p:sp>
      </p:grpSp>
      <p:sp>
        <p:nvSpPr>
          <p:cNvPr id="11" name="Rectangle 10"/>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en-ZW" sz="1000" b="1" dirty="0">
                <a:latin typeface="Raavi" pitchFamily="34" charset="0"/>
                <a:cs typeface="Raavi" pitchFamily="34" charset="0"/>
              </a:rPr>
              <a:t>Competition &amp; </a:t>
            </a:r>
            <a:r>
              <a:rPr lang="en-ZW" sz="1000" b="1" dirty="0">
                <a:solidFill>
                  <a:schemeClr val="tx1"/>
                </a:solidFill>
                <a:latin typeface="Raavi" pitchFamily="34" charset="0"/>
                <a:cs typeface="Raavi" pitchFamily="34" charset="0"/>
              </a:rPr>
              <a:t>Consumer Protection </a:t>
            </a:r>
            <a:r>
              <a:rPr lang="en-ZW" sz="1000" b="1" dirty="0">
                <a:latin typeface="Raavi" pitchFamily="34" charset="0"/>
                <a:cs typeface="Raavi" pitchFamily="34" charset="0"/>
              </a:rPr>
              <a:t>Commission </a:t>
            </a:r>
          </a:p>
        </p:txBody>
      </p:sp>
      <p:sp>
        <p:nvSpPr>
          <p:cNvPr id="2" name="Rectangle 1"/>
          <p:cNvSpPr/>
          <p:nvPr/>
        </p:nvSpPr>
        <p:spPr>
          <a:xfrm>
            <a:off x="762000" y="2590800"/>
            <a:ext cx="7620000" cy="2862322"/>
          </a:xfrm>
          <a:prstGeom prst="rect">
            <a:avLst/>
          </a:prstGeom>
        </p:spPr>
        <p:txBody>
          <a:bodyPr wrap="square">
            <a:spAutoFit/>
          </a:bodyPr>
          <a:lstStyle/>
          <a:p>
            <a:pPr algn="ctr">
              <a:defRPr/>
            </a:pPr>
            <a:endParaRPr lang="en-US" sz="2400" b="1" dirty="0">
              <a:latin typeface="Bookman Old Style" panose="02050604050505020204" pitchFamily="18" charset="0"/>
            </a:endParaRPr>
          </a:p>
          <a:p>
            <a:pPr algn="ctr"/>
            <a:r>
              <a:rPr lang="en-US" sz="2400" b="1" dirty="0">
                <a:latin typeface="Bookman Old Style" panose="02050604050505020204" pitchFamily="18" charset="0"/>
              </a:rPr>
              <a:t>INTER-DEPARTMENTAL COOPERATION AND GOVERNMENT SUPPORT IN REGULATION</a:t>
            </a:r>
          </a:p>
          <a:p>
            <a:pPr algn="ctr"/>
            <a:r>
              <a:rPr lang="en-US" sz="1600" b="1" dirty="0">
                <a:solidFill>
                  <a:srgbClr val="FF0000"/>
                </a:solidFill>
                <a:latin typeface="Bookman Old Style" panose="02050604050505020204" pitchFamily="18" charset="0"/>
              </a:rPr>
              <a:t>(2</a:t>
            </a:r>
            <a:r>
              <a:rPr lang="en-US" sz="1600" b="1" baseline="30000" dirty="0">
                <a:solidFill>
                  <a:srgbClr val="FF0000"/>
                </a:solidFill>
                <a:latin typeface="Bookman Old Style" panose="02050604050505020204" pitchFamily="18" charset="0"/>
              </a:rPr>
              <a:t>ND</a:t>
            </a:r>
            <a:r>
              <a:rPr lang="en-US" sz="1600" b="1" dirty="0">
                <a:solidFill>
                  <a:srgbClr val="FF0000"/>
                </a:solidFill>
                <a:latin typeface="Bookman Old Style" panose="02050604050505020204" pitchFamily="18" charset="0"/>
              </a:rPr>
              <a:t> ACER WEEK, 8</a:t>
            </a:r>
            <a:r>
              <a:rPr lang="en-US" sz="1600" b="1" baseline="30000" dirty="0">
                <a:solidFill>
                  <a:srgbClr val="FF0000"/>
                </a:solidFill>
                <a:latin typeface="Bookman Old Style" panose="02050604050505020204" pitchFamily="18" charset="0"/>
              </a:rPr>
              <a:t>TH</a:t>
            </a:r>
            <a:r>
              <a:rPr lang="en-US" sz="1600" b="1" dirty="0">
                <a:solidFill>
                  <a:srgbClr val="FF0000"/>
                </a:solidFill>
                <a:latin typeface="Bookman Old Style" panose="02050604050505020204" pitchFamily="18" charset="0"/>
              </a:rPr>
              <a:t> -12</a:t>
            </a:r>
            <a:r>
              <a:rPr lang="en-US" sz="1600" b="1" baseline="30000" dirty="0">
                <a:solidFill>
                  <a:srgbClr val="FF0000"/>
                </a:solidFill>
                <a:latin typeface="Bookman Old Style" panose="02050604050505020204" pitchFamily="18" charset="0"/>
              </a:rPr>
              <a:t>TH</a:t>
            </a:r>
            <a:r>
              <a:rPr lang="en-US" sz="1600" b="1" dirty="0">
                <a:solidFill>
                  <a:srgbClr val="FF0000"/>
                </a:solidFill>
                <a:latin typeface="Bookman Old Style" panose="02050604050505020204" pitchFamily="18" charset="0"/>
              </a:rPr>
              <a:t> MARCH, 2016, LIVINGSTONE)</a:t>
            </a:r>
          </a:p>
          <a:p>
            <a:pPr algn="ctr"/>
            <a:endParaRPr lang="en-US" sz="2400" b="1" dirty="0">
              <a:latin typeface="Bookman Old Style" panose="02050604050505020204" pitchFamily="18" charset="0"/>
            </a:endParaRPr>
          </a:p>
          <a:p>
            <a:pPr algn="ctr"/>
            <a:r>
              <a:rPr lang="en-US" sz="2400" b="1" dirty="0">
                <a:latin typeface="Bookman Old Style" panose="02050604050505020204" pitchFamily="18" charset="0"/>
              </a:rPr>
              <a:t>By </a:t>
            </a:r>
          </a:p>
          <a:p>
            <a:pPr algn="ctr"/>
            <a:r>
              <a:rPr lang="en-US" sz="2400" b="1" dirty="0">
                <a:latin typeface="Bookman Old Style" panose="02050604050505020204" pitchFamily="18" charset="0"/>
              </a:rPr>
              <a:t>Masauso Phiri</a:t>
            </a:r>
          </a:p>
          <a:p>
            <a:pPr algn="ctr">
              <a:defRPr/>
            </a:pPr>
            <a:endParaRPr lang="en-US" sz="2000" b="1" dirty="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168515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91312"/>
          </a:xfrm>
        </p:spPr>
        <p:txBody>
          <a:bodyPr>
            <a:normAutofit/>
          </a:bodyPr>
          <a:lstStyle/>
          <a:p>
            <a:r>
              <a:rPr lang="en-GB" sz="2800" b="1" dirty="0">
                <a:solidFill>
                  <a:prstClr val="black"/>
                </a:solidFill>
                <a:latin typeface="Bookman Old Style" panose="02050604050505020204" pitchFamily="18" charset="0"/>
              </a:rPr>
              <a:t>GOVERNMENT SUPPORT </a:t>
            </a:r>
            <a:endParaRPr lang="en-GB" sz="3200" b="1" dirty="0">
              <a:solidFill>
                <a:schemeClr val="tx1"/>
              </a:solidFill>
              <a:latin typeface="+mn-lt"/>
            </a:endParaRPr>
          </a:p>
        </p:txBody>
      </p:sp>
      <p:sp>
        <p:nvSpPr>
          <p:cNvPr id="3" name="Content Placeholder 2"/>
          <p:cNvSpPr>
            <a:spLocks noGrp="1"/>
          </p:cNvSpPr>
          <p:nvPr>
            <p:ph idx="1"/>
          </p:nvPr>
        </p:nvSpPr>
        <p:spPr>
          <a:xfrm>
            <a:off x="457200" y="1295400"/>
            <a:ext cx="8229600" cy="4953000"/>
          </a:xfrm>
        </p:spPr>
        <p:txBody>
          <a:bodyPr>
            <a:normAutofit fontScale="92500" lnSpcReduction="10000"/>
          </a:bodyPr>
          <a:lstStyle/>
          <a:p>
            <a:pPr marL="0" indent="0" fontAlgn="auto">
              <a:lnSpc>
                <a:spcPct val="80000"/>
              </a:lnSpc>
              <a:spcAft>
                <a:spcPts val="0"/>
              </a:spcAft>
              <a:buNone/>
              <a:defRPr/>
            </a:pPr>
            <a:endParaRPr lang="nl-NL" sz="1900" b="1" dirty="0">
              <a:latin typeface="Bookman Old Style" panose="02050604050505020204" pitchFamily="18" charset="0"/>
            </a:endParaRPr>
          </a:p>
          <a:p>
            <a:pPr algn="just">
              <a:buFont typeface="Wingdings" panose="05000000000000000000" pitchFamily="2" charset="2"/>
              <a:buChar char="q"/>
            </a:pPr>
            <a:r>
              <a:rPr lang="en-GB" sz="2000" b="1" dirty="0">
                <a:latin typeface="Bookman Old Style" panose="02050604050505020204" pitchFamily="18" charset="0"/>
              </a:rPr>
              <a:t>Threat of political pressure is always there in developing countries.</a:t>
            </a:r>
          </a:p>
          <a:p>
            <a:pPr marL="0" indent="0" algn="just">
              <a:buNone/>
            </a:pPr>
            <a:endParaRPr lang="en-GB" sz="2000" b="1" dirty="0">
              <a:latin typeface="Bookman Old Style" panose="02050604050505020204" pitchFamily="18" charset="0"/>
            </a:endParaRPr>
          </a:p>
          <a:p>
            <a:pPr algn="just">
              <a:buFont typeface="Wingdings" panose="05000000000000000000" pitchFamily="2" charset="2"/>
              <a:buChar char="q"/>
            </a:pPr>
            <a:r>
              <a:rPr lang="en-GB" sz="2000" b="1" dirty="0">
                <a:latin typeface="Bookman Old Style" panose="02050604050505020204" pitchFamily="18" charset="0"/>
              </a:rPr>
              <a:t>Market players can lobby the government to curtail regulatory actions</a:t>
            </a:r>
          </a:p>
          <a:p>
            <a:pPr marL="0" indent="0" algn="just">
              <a:buNone/>
            </a:pPr>
            <a:endParaRPr lang="en-GB" sz="2000" b="1" dirty="0">
              <a:latin typeface="Bookman Old Style" panose="02050604050505020204" pitchFamily="18" charset="0"/>
            </a:endParaRPr>
          </a:p>
          <a:p>
            <a:pPr algn="just">
              <a:buFont typeface="Wingdings" panose="05000000000000000000" pitchFamily="2" charset="2"/>
              <a:buChar char="q"/>
            </a:pPr>
            <a:r>
              <a:rPr lang="en-GB" sz="2000" b="1" dirty="0">
                <a:latin typeface="Bookman Old Style" panose="02050604050505020204" pitchFamily="18" charset="0"/>
              </a:rPr>
              <a:t>Regulatory agencies should always engage in advocacy aimed at key government officials and the public</a:t>
            </a:r>
            <a:r>
              <a:rPr lang="en-GB" sz="2000" b="1" dirty="0">
                <a:solidFill>
                  <a:srgbClr val="FF0000"/>
                </a:solidFill>
                <a:latin typeface="Bookman Old Style" panose="02050604050505020204" pitchFamily="18" charset="0"/>
              </a:rPr>
              <a:t>-Demonstrate welfare gains.</a:t>
            </a:r>
          </a:p>
          <a:p>
            <a:pPr algn="just">
              <a:buFont typeface="Wingdings" panose="05000000000000000000" pitchFamily="2" charset="2"/>
              <a:buChar char="q"/>
            </a:pPr>
            <a:endParaRPr lang="en-GB" sz="2000" b="1" dirty="0">
              <a:solidFill>
                <a:srgbClr val="FF0000"/>
              </a:solidFill>
              <a:latin typeface="Bookman Old Style" panose="02050604050505020204" pitchFamily="18" charset="0"/>
            </a:endParaRPr>
          </a:p>
          <a:p>
            <a:pPr algn="just">
              <a:buFont typeface="Wingdings" panose="05000000000000000000" pitchFamily="2" charset="2"/>
              <a:buChar char="q"/>
            </a:pPr>
            <a:r>
              <a:rPr lang="en-GB" sz="2000" b="1" dirty="0">
                <a:latin typeface="Bookman Old Style" panose="02050604050505020204" pitchFamily="18" charset="0"/>
              </a:rPr>
              <a:t>Aim to inculcate a culture of awareness on the role of regulators.</a:t>
            </a:r>
          </a:p>
          <a:p>
            <a:pPr algn="just">
              <a:buFont typeface="Wingdings" panose="05000000000000000000" pitchFamily="2" charset="2"/>
              <a:buChar char="q"/>
            </a:pPr>
            <a:endParaRPr lang="en-GB" sz="2000" b="1" dirty="0">
              <a:latin typeface="Bookman Old Style" panose="02050604050505020204" pitchFamily="18" charset="0"/>
            </a:endParaRPr>
          </a:p>
          <a:p>
            <a:pPr algn="just">
              <a:buFont typeface="Wingdings" panose="05000000000000000000" pitchFamily="2" charset="2"/>
              <a:buChar char="q"/>
            </a:pPr>
            <a:r>
              <a:rPr lang="en-GB" sz="2000" b="1" dirty="0">
                <a:latin typeface="Bookman Old Style" panose="02050604050505020204" pitchFamily="18" charset="0"/>
              </a:rPr>
              <a:t>Public awareness helps keep the government and regulatory agencies active and accountable.</a:t>
            </a:r>
          </a:p>
          <a:p>
            <a:pPr algn="just"/>
            <a:endParaRPr lang="en-GB" dirty="0"/>
          </a:p>
        </p:txBody>
      </p:sp>
      <p:sp>
        <p:nvSpPr>
          <p:cNvPr id="4" name="Date Placeholder 3"/>
          <p:cNvSpPr>
            <a:spLocks noGrp="1"/>
          </p:cNvSpPr>
          <p:nvPr>
            <p:ph type="dt" sz="half" idx="10"/>
          </p:nvPr>
        </p:nvSpPr>
        <p:spPr/>
        <p:txBody>
          <a:bodyPr/>
          <a:lstStyle/>
          <a:p>
            <a:r>
              <a:rPr lang="en-ZW" dirty="0"/>
              <a:t>9/5/2014</a:t>
            </a:r>
          </a:p>
        </p:txBody>
      </p:sp>
      <p:sp>
        <p:nvSpPr>
          <p:cNvPr id="5" name="Footer Placeholder 4"/>
          <p:cNvSpPr>
            <a:spLocks noGrp="1"/>
          </p:cNvSpPr>
          <p:nvPr>
            <p:ph type="ftr" sz="quarter" idx="11"/>
          </p:nvPr>
        </p:nvSpPr>
        <p:spPr>
          <a:xfrm>
            <a:off x="2667000" y="6356351"/>
            <a:ext cx="4191000" cy="365125"/>
          </a:xfrm>
        </p:spPr>
        <p:txBody>
          <a:bodyPr/>
          <a:lstStyle/>
          <a:p>
            <a:r>
              <a:rPr lang="en-ZW" b="1"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10</a:t>
            </a:fld>
            <a:endParaRPr lang="en-ZW"/>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67512"/>
          </a:xfrm>
        </p:spPr>
        <p:txBody>
          <a:bodyPr>
            <a:normAutofit/>
          </a:bodyPr>
          <a:lstStyle/>
          <a:p>
            <a:r>
              <a:rPr lang="en-GB" sz="3200" b="1" dirty="0">
                <a:solidFill>
                  <a:schemeClr val="tx1"/>
                </a:solidFill>
                <a:latin typeface="Bookman Old Style" panose="02050604050505020204" pitchFamily="18" charset="0"/>
              </a:rPr>
              <a:t>Conclusion</a:t>
            </a:r>
          </a:p>
        </p:txBody>
      </p:sp>
      <p:sp>
        <p:nvSpPr>
          <p:cNvPr id="3" name="Content Placeholder 2"/>
          <p:cNvSpPr>
            <a:spLocks noGrp="1"/>
          </p:cNvSpPr>
          <p:nvPr>
            <p:ph idx="1"/>
          </p:nvPr>
        </p:nvSpPr>
        <p:spPr>
          <a:xfrm>
            <a:off x="457200" y="1219200"/>
            <a:ext cx="8229600" cy="5105400"/>
          </a:xfrm>
        </p:spPr>
        <p:txBody>
          <a:bodyPr>
            <a:normAutofit/>
          </a:bodyPr>
          <a:lstStyle/>
          <a:p>
            <a:pPr algn="just" fontAlgn="auto">
              <a:spcAft>
                <a:spcPts val="0"/>
              </a:spcAft>
              <a:buFont typeface="Wingdings" pitchFamily="2" charset="2"/>
              <a:buChar char="q"/>
              <a:defRPr/>
            </a:pPr>
            <a:endParaRPr lang="en-US" sz="2800" b="1" dirty="0"/>
          </a:p>
          <a:p>
            <a:pPr marL="0" marR="0" indent="0" algn="just">
              <a:lnSpc>
                <a:spcPct val="150000"/>
              </a:lnSpc>
              <a:spcBef>
                <a:spcPts val="0"/>
              </a:spcBef>
              <a:spcAft>
                <a:spcPts val="0"/>
              </a:spcAft>
              <a:buNone/>
            </a:pPr>
            <a:r>
              <a:rPr lang="en-GB" sz="2000" b="1" dirty="0">
                <a:latin typeface="Bookman Old Style"/>
                <a:ea typeface="Calibri"/>
                <a:cs typeface="Times New Roman"/>
              </a:rPr>
              <a:t>Enhanced cooperation between the Investigative departments and the Legal department would result in positive changes with the regulators increasing their chances of success even before the courts of law.  Increased advocacy targeted at the state officials and the general public would ensure that the regulators investigations and interventions are supported and not curtailed.</a:t>
            </a:r>
            <a:endParaRPr lang="en-US" sz="2000" b="1" dirty="0">
              <a:latin typeface="Calibri"/>
              <a:ea typeface="Calibri"/>
              <a:cs typeface="Times New Roman"/>
            </a:endParaRPr>
          </a:p>
          <a:p>
            <a:pPr marL="0" indent="0" algn="just" fontAlgn="auto">
              <a:spcAft>
                <a:spcPts val="0"/>
              </a:spcAft>
              <a:buNone/>
              <a:defRPr/>
            </a:pPr>
            <a:endParaRPr lang="en-US" sz="2800" b="1" dirty="0"/>
          </a:p>
          <a:p>
            <a:endParaRPr lang="en-GB" dirty="0"/>
          </a:p>
        </p:txBody>
      </p:sp>
      <p:sp>
        <p:nvSpPr>
          <p:cNvPr id="4" name="Date Placeholder 3"/>
          <p:cNvSpPr>
            <a:spLocks noGrp="1"/>
          </p:cNvSpPr>
          <p:nvPr>
            <p:ph type="dt" sz="half" idx="10"/>
          </p:nvPr>
        </p:nvSpPr>
        <p:spPr/>
        <p:txBody>
          <a:bodyPr/>
          <a:lstStyle/>
          <a:p>
            <a:r>
              <a:rPr lang="en-ZW" dirty="0"/>
              <a:t>9/5/2014</a:t>
            </a:r>
          </a:p>
        </p:txBody>
      </p:sp>
      <p:sp>
        <p:nvSpPr>
          <p:cNvPr id="5" name="Footer Placeholder 4"/>
          <p:cNvSpPr>
            <a:spLocks noGrp="1"/>
          </p:cNvSpPr>
          <p:nvPr>
            <p:ph type="ftr" sz="quarter" idx="11"/>
          </p:nvPr>
        </p:nvSpPr>
        <p:spPr>
          <a:xfrm>
            <a:off x="2667000" y="6356351"/>
            <a:ext cx="4419600" cy="365125"/>
          </a:xfrm>
        </p:spPr>
        <p:txBody>
          <a:bodyPr/>
          <a:lstStyle/>
          <a:p>
            <a:r>
              <a:rPr lang="en-ZW" b="1"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11</a:t>
            </a:fld>
            <a:endParaRPr lang="en-Z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2438400"/>
          </a:xfrm>
        </p:spPr>
        <p:txBody>
          <a:bodyPr>
            <a:normAutofit fontScale="77500" lnSpcReduction="20000"/>
          </a:bodyPr>
          <a:lstStyle/>
          <a:p>
            <a:pPr algn="ctr">
              <a:buNone/>
            </a:pPr>
            <a:endParaRPr lang="en-US" sz="2400" b="1" dirty="0"/>
          </a:p>
          <a:p>
            <a:pPr algn="ctr">
              <a:buNone/>
            </a:pPr>
            <a:endParaRPr lang="en-US" sz="2400" b="1" dirty="0"/>
          </a:p>
          <a:p>
            <a:pPr algn="ctr">
              <a:buNone/>
            </a:pPr>
            <a:endParaRPr lang="en-US" sz="2400" b="1" dirty="0"/>
          </a:p>
          <a:p>
            <a:pPr algn="ctr">
              <a:buNone/>
            </a:pPr>
            <a:r>
              <a:rPr lang="en-US" sz="4000" b="1" dirty="0">
                <a:cs typeface="Times New Roman" pitchFamily="18" charset="0"/>
              </a:rPr>
              <a:t>THANK YOU </a:t>
            </a:r>
            <a:r>
              <a:rPr lang="en-GB" sz="4000" b="1" dirty="0">
                <a:cs typeface="Times New Roman" pitchFamily="18" charset="0"/>
              </a:rPr>
              <a:t>FOR YOUR  ATTENTION </a:t>
            </a:r>
          </a:p>
          <a:p>
            <a:pPr algn="ctr">
              <a:buNone/>
            </a:pPr>
            <a:r>
              <a:rPr lang="en-US" sz="4000" b="1" dirty="0">
                <a:cs typeface="Times New Roman" pitchFamily="18" charset="0"/>
              </a:rPr>
              <a:t>AND </a:t>
            </a:r>
          </a:p>
          <a:p>
            <a:pPr algn="ctr">
              <a:buNone/>
            </a:pPr>
            <a:r>
              <a:rPr lang="en-US" sz="4000" b="1" dirty="0">
                <a:cs typeface="Times New Roman" pitchFamily="18" charset="0"/>
              </a:rPr>
              <a:t>GOD BLESS YOU</a:t>
            </a:r>
          </a:p>
          <a:p>
            <a:endParaRPr lang="en-ZW" dirty="0"/>
          </a:p>
        </p:txBody>
      </p:sp>
      <p:sp>
        <p:nvSpPr>
          <p:cNvPr id="4" name="Date Placeholder 3"/>
          <p:cNvSpPr>
            <a:spLocks noGrp="1"/>
          </p:cNvSpPr>
          <p:nvPr>
            <p:ph type="dt" sz="half" idx="10"/>
          </p:nvPr>
        </p:nvSpPr>
        <p:spPr>
          <a:xfrm>
            <a:off x="457200" y="6324601"/>
            <a:ext cx="2133600" cy="396876"/>
          </a:xfrm>
        </p:spPr>
        <p:txBody>
          <a:bodyPr/>
          <a:lstStyle/>
          <a:p>
            <a:r>
              <a:rPr lang="en-ZW" b="1" dirty="0"/>
              <a:t>9/5/14</a:t>
            </a:r>
          </a:p>
        </p:txBody>
      </p:sp>
      <p:sp>
        <p:nvSpPr>
          <p:cNvPr id="5" name="Footer Placeholder 4"/>
          <p:cNvSpPr>
            <a:spLocks noGrp="1"/>
          </p:cNvSpPr>
          <p:nvPr>
            <p:ph type="ftr" sz="quarter" idx="11"/>
          </p:nvPr>
        </p:nvSpPr>
        <p:spPr>
          <a:xfrm>
            <a:off x="2667000" y="6356351"/>
            <a:ext cx="3962400" cy="365125"/>
          </a:xfrm>
        </p:spPr>
        <p:txBody>
          <a:bodyPr/>
          <a:lstStyle/>
          <a:p>
            <a:r>
              <a:rPr lang="en-ZW" b="1"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12</a:t>
            </a:fld>
            <a:endParaRPr lang="en-ZW"/>
          </a:p>
        </p:txBody>
      </p:sp>
    </p:spTree>
    <p:extLst>
      <p:ext uri="{BB962C8B-B14F-4D97-AF65-F5344CB8AC3E}">
        <p14:creationId xmlns:p14="http://schemas.microsoft.com/office/powerpoint/2010/main" val="288841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62000"/>
          </a:xfrm>
        </p:spPr>
        <p:txBody>
          <a:bodyPr>
            <a:noAutofit/>
          </a:bodyPr>
          <a:lstStyle/>
          <a:p>
            <a:pPr lvl="1" algn="l" rtl="0">
              <a:spcBef>
                <a:spcPct val="0"/>
              </a:spcBef>
            </a:pPr>
            <a:br>
              <a:rPr lang="en-US" sz="3200" b="1" dirty="0">
                <a:solidFill>
                  <a:schemeClr val="tx1"/>
                </a:solidFill>
                <a:latin typeface="+mn-lt"/>
              </a:rPr>
            </a:br>
            <a:br>
              <a:rPr lang="en-US" sz="3200" b="1" dirty="0">
                <a:solidFill>
                  <a:schemeClr val="tx1"/>
                </a:solidFill>
                <a:latin typeface="+mn-lt"/>
              </a:rPr>
            </a:br>
            <a:r>
              <a:rPr lang="en-US" sz="3200" b="1" dirty="0">
                <a:solidFill>
                  <a:schemeClr val="tx1"/>
                </a:solidFill>
                <a:latin typeface="+mn-lt"/>
              </a:rPr>
              <a:t>Outline of the Presentation</a:t>
            </a:r>
            <a:br>
              <a:rPr lang="en-US" sz="2400" b="1" dirty="0">
                <a:latin typeface="Constantia" pitchFamily="18" charset="0"/>
              </a:rPr>
            </a:br>
            <a:endParaRPr lang="en-GB" sz="2400" b="1" dirty="0">
              <a:latin typeface="Constantia" pitchFamily="18" charset="0"/>
            </a:endParaRPr>
          </a:p>
        </p:txBody>
      </p:sp>
      <p:sp>
        <p:nvSpPr>
          <p:cNvPr id="3" name="Content Placeholder 2"/>
          <p:cNvSpPr>
            <a:spLocks noGrp="1"/>
          </p:cNvSpPr>
          <p:nvPr>
            <p:ph idx="1"/>
          </p:nvPr>
        </p:nvSpPr>
        <p:spPr>
          <a:xfrm>
            <a:off x="304800" y="1752600"/>
            <a:ext cx="8229600" cy="2819400"/>
          </a:xfrm>
        </p:spPr>
        <p:txBody>
          <a:bodyPr>
            <a:normAutofit lnSpcReduction="10000"/>
          </a:bodyPr>
          <a:lstStyle/>
          <a:p>
            <a:pPr>
              <a:lnSpc>
                <a:spcPct val="90000"/>
              </a:lnSpc>
              <a:buFont typeface="Wingdings" pitchFamily="2" charset="2"/>
              <a:buChar char="q"/>
              <a:defRPr/>
            </a:pPr>
            <a:endParaRPr lang="en-US" sz="2400" b="1" dirty="0"/>
          </a:p>
          <a:p>
            <a:pPr>
              <a:lnSpc>
                <a:spcPct val="90000"/>
              </a:lnSpc>
              <a:buFont typeface="Wingdings" pitchFamily="2" charset="2"/>
              <a:buChar char="q"/>
              <a:defRPr/>
            </a:pPr>
            <a:r>
              <a:rPr lang="en-US" sz="2400" b="1" dirty="0"/>
              <a:t>Introduction</a:t>
            </a:r>
          </a:p>
          <a:p>
            <a:pPr>
              <a:lnSpc>
                <a:spcPct val="90000"/>
              </a:lnSpc>
              <a:buFont typeface="Wingdings" pitchFamily="2" charset="2"/>
              <a:buChar char="q"/>
              <a:defRPr/>
            </a:pPr>
            <a:r>
              <a:rPr lang="en-US" sz="2400" b="1" dirty="0"/>
              <a:t>Regulatory Framework</a:t>
            </a:r>
          </a:p>
          <a:p>
            <a:pPr>
              <a:lnSpc>
                <a:spcPct val="90000"/>
              </a:lnSpc>
              <a:buFont typeface="Wingdings" pitchFamily="2" charset="2"/>
              <a:buChar char="q"/>
              <a:defRPr/>
            </a:pPr>
            <a:r>
              <a:rPr lang="en-US" sz="2400" b="1" dirty="0"/>
              <a:t>Departmental Cooperation-CCPC Experience</a:t>
            </a:r>
          </a:p>
          <a:p>
            <a:pPr>
              <a:lnSpc>
                <a:spcPct val="90000"/>
              </a:lnSpc>
              <a:buFont typeface="Wingdings" pitchFamily="2" charset="2"/>
              <a:buChar char="q"/>
              <a:defRPr/>
            </a:pPr>
            <a:r>
              <a:rPr lang="en-US" sz="2400" b="1" dirty="0"/>
              <a:t>Investigation Workflow</a:t>
            </a:r>
          </a:p>
          <a:p>
            <a:pPr>
              <a:lnSpc>
                <a:spcPct val="90000"/>
              </a:lnSpc>
              <a:buFont typeface="Wingdings" pitchFamily="2" charset="2"/>
              <a:buChar char="q"/>
              <a:defRPr/>
            </a:pPr>
            <a:r>
              <a:rPr lang="en-US" sz="2400" b="1" dirty="0"/>
              <a:t>Government Support</a:t>
            </a:r>
          </a:p>
          <a:p>
            <a:pPr>
              <a:lnSpc>
                <a:spcPct val="90000"/>
              </a:lnSpc>
              <a:buFont typeface="Wingdings" pitchFamily="2" charset="2"/>
              <a:buChar char="q"/>
              <a:defRPr/>
            </a:pPr>
            <a:r>
              <a:rPr lang="en-US" sz="2400" b="1" dirty="0"/>
              <a:t>Conclusion</a:t>
            </a:r>
          </a:p>
          <a:p>
            <a:pPr lvl="1" algn="just">
              <a:buClr>
                <a:schemeClr val="tx1"/>
              </a:buClr>
              <a:buFont typeface="Wingdings" pitchFamily="2" charset="2"/>
              <a:buChar char="§"/>
            </a:pPr>
            <a:endParaRPr lang="en-GB" sz="2000" b="1" dirty="0">
              <a:latin typeface="Constantia" pitchFamily="18" charset="0"/>
            </a:endParaRPr>
          </a:p>
        </p:txBody>
      </p:sp>
      <p:sp>
        <p:nvSpPr>
          <p:cNvPr id="4" name="Date Placeholder 3"/>
          <p:cNvSpPr>
            <a:spLocks noGrp="1"/>
          </p:cNvSpPr>
          <p:nvPr>
            <p:ph type="dt" sz="half" idx="10"/>
          </p:nvPr>
        </p:nvSpPr>
        <p:spPr/>
        <p:txBody>
          <a:bodyPr/>
          <a:lstStyle/>
          <a:p>
            <a:r>
              <a:rPr lang="en-ZW" b="1" dirty="0">
                <a:latin typeface="Constantia" pitchFamily="18" charset="0"/>
              </a:rPr>
              <a:t>02/03/2016</a:t>
            </a:r>
          </a:p>
        </p:txBody>
      </p:sp>
      <p:sp>
        <p:nvSpPr>
          <p:cNvPr id="5" name="Footer Placeholder 4"/>
          <p:cNvSpPr>
            <a:spLocks noGrp="1"/>
          </p:cNvSpPr>
          <p:nvPr>
            <p:ph type="ftr" sz="quarter" idx="11"/>
          </p:nvPr>
        </p:nvSpPr>
        <p:spPr>
          <a:xfrm>
            <a:off x="2667000" y="6356351"/>
            <a:ext cx="4038600" cy="365125"/>
          </a:xfrm>
        </p:spPr>
        <p:txBody>
          <a:bodyPr/>
          <a:lstStyle/>
          <a:p>
            <a:r>
              <a:rPr lang="en-ZW" b="1" dirty="0">
                <a:latin typeface="Constantia" pitchFamily="18" charset="0"/>
              </a:rPr>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latin typeface="Constantia" pitchFamily="18" charset="0"/>
              </a:rPr>
              <a:pPr/>
              <a:t>2</a:t>
            </a:fld>
            <a:endParaRPr lang="en-ZW">
              <a:latin typeface="Constant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en-GB" sz="3200" b="1" dirty="0">
                <a:solidFill>
                  <a:schemeClr val="tx1"/>
                </a:solidFill>
                <a:latin typeface="Bookman Old Style" panose="02050604050505020204" pitchFamily="18" charset="0"/>
              </a:rPr>
              <a:t>Introduction</a:t>
            </a:r>
          </a:p>
        </p:txBody>
      </p:sp>
      <p:sp>
        <p:nvSpPr>
          <p:cNvPr id="3" name="Content Placeholder 2"/>
          <p:cNvSpPr>
            <a:spLocks noGrp="1"/>
          </p:cNvSpPr>
          <p:nvPr>
            <p:ph idx="1"/>
          </p:nvPr>
        </p:nvSpPr>
        <p:spPr>
          <a:xfrm>
            <a:off x="457200" y="1371600"/>
            <a:ext cx="8229600" cy="4800600"/>
          </a:xfrm>
        </p:spPr>
        <p:txBody>
          <a:bodyPr>
            <a:normAutofit fontScale="70000" lnSpcReduction="20000"/>
          </a:bodyPr>
          <a:lstStyle/>
          <a:p>
            <a:pPr algn="just">
              <a:buFont typeface="Wingdings" pitchFamily="2" charset="2"/>
              <a:buChar char="q"/>
            </a:pPr>
            <a:endParaRPr lang="en-US" dirty="0">
              <a:latin typeface="Bookman Old Style" panose="02050604050505020204" pitchFamily="18" charset="0"/>
            </a:endParaRPr>
          </a:p>
          <a:p>
            <a:pPr algn="just">
              <a:buFont typeface="Wingdings" pitchFamily="2" charset="2"/>
              <a:buChar char="q"/>
            </a:pPr>
            <a:r>
              <a:rPr lang="en-US" sz="2400" b="1" dirty="0">
                <a:latin typeface="Bookman Old Style" panose="02050604050505020204" pitchFamily="18" charset="0"/>
              </a:rPr>
              <a:t>Many developing countries liberalized their economies in the 1980s and 90s- </a:t>
            </a:r>
            <a:r>
              <a:rPr lang="en-US" sz="2400" b="1" dirty="0">
                <a:solidFill>
                  <a:schemeClr val="accent1"/>
                </a:solidFill>
                <a:latin typeface="Bookman Old Style" panose="02050604050505020204" pitchFamily="18" charset="0"/>
              </a:rPr>
              <a:t>Privatized state owned enterprises and commercialized public water, railway and power utilities etc.</a:t>
            </a:r>
          </a:p>
          <a:p>
            <a:pPr marL="0" indent="0" algn="just">
              <a:buNone/>
            </a:pPr>
            <a:endParaRPr lang="en-US" sz="2400" b="1" dirty="0">
              <a:solidFill>
                <a:schemeClr val="accent1"/>
              </a:solidFill>
              <a:latin typeface="Bookman Old Style" panose="02050604050505020204" pitchFamily="18" charset="0"/>
            </a:endParaRPr>
          </a:p>
          <a:p>
            <a:pPr algn="just">
              <a:buFont typeface="Wingdings" pitchFamily="2" charset="2"/>
              <a:buChar char="q"/>
            </a:pPr>
            <a:r>
              <a:rPr lang="en-US" sz="2400" b="1" dirty="0">
                <a:latin typeface="Bookman Old Style" panose="02050604050505020204" pitchFamily="18" charset="0"/>
              </a:rPr>
              <a:t>Laws were enacted to regulate different sectors of the economy and to provide for the regulatory agencies e.g. ZWMA (weights), ZICTA (ICT), CCPC (Competition &amp; Consumer Welfare), ZABS (Standards)</a:t>
            </a:r>
          </a:p>
          <a:p>
            <a:pPr marL="0" indent="0" algn="just">
              <a:buNone/>
            </a:pPr>
            <a:endParaRPr lang="en-US" sz="2400" b="1" dirty="0">
              <a:latin typeface="Bookman Old Style" panose="02050604050505020204" pitchFamily="18" charset="0"/>
            </a:endParaRPr>
          </a:p>
          <a:p>
            <a:pPr algn="just">
              <a:buFont typeface="Wingdings" pitchFamily="2" charset="2"/>
              <a:buChar char="q"/>
            </a:pPr>
            <a:r>
              <a:rPr lang="en-US" sz="2400" b="1" dirty="0">
                <a:latin typeface="Bookman Old Style" panose="02050604050505020204" pitchFamily="18" charset="0"/>
              </a:rPr>
              <a:t>Many regulatory agencies face  resource challenges i.e. lack of adequate expertise such as legal, financial resources –</a:t>
            </a:r>
            <a:r>
              <a:rPr lang="en-US" sz="2400" b="1" dirty="0">
                <a:solidFill>
                  <a:schemeClr val="accent1"/>
                </a:solidFill>
                <a:latin typeface="Bookman Old Style" panose="02050604050505020204" pitchFamily="18" charset="0"/>
              </a:rPr>
              <a:t>There is a need to use resources efficiently and effectively such as enhancing cooperation between the legal and investigative departments of the regulatory agency.</a:t>
            </a:r>
            <a:r>
              <a:rPr lang="en-US" sz="2400" b="1" dirty="0">
                <a:latin typeface="Bookman Old Style" panose="02050604050505020204" pitchFamily="18" charset="0"/>
              </a:rPr>
              <a:t> </a:t>
            </a:r>
          </a:p>
          <a:p>
            <a:pPr algn="just">
              <a:buNone/>
            </a:pPr>
            <a:endParaRPr lang="en-US" sz="1200" b="1" dirty="0">
              <a:latin typeface="Bookman Old Style" panose="02050604050505020204" pitchFamily="18" charset="0"/>
            </a:endParaRPr>
          </a:p>
          <a:p>
            <a:pPr algn="just">
              <a:buFont typeface="Wingdings" pitchFamily="2" charset="2"/>
              <a:buChar char="q"/>
            </a:pPr>
            <a:endParaRPr lang="en-US" sz="2400" b="1" dirty="0">
              <a:latin typeface="Bookman Old Style" panose="02050604050505020204" pitchFamily="18" charset="0"/>
            </a:endParaRPr>
          </a:p>
          <a:p>
            <a:pPr algn="just">
              <a:buNone/>
            </a:pPr>
            <a:endParaRPr lang="en-US" sz="1200" b="1" dirty="0">
              <a:latin typeface="Bookman Old Style" panose="02050604050505020204" pitchFamily="18" charset="0"/>
            </a:endParaRPr>
          </a:p>
          <a:p>
            <a:pPr algn="just">
              <a:buFont typeface="Wingdings" pitchFamily="2" charset="2"/>
              <a:buChar char="q"/>
            </a:pPr>
            <a:r>
              <a:rPr lang="en-US" sz="2400" b="1" dirty="0">
                <a:latin typeface="Bookman Old Style" panose="02050604050505020204" pitchFamily="18" charset="0"/>
              </a:rPr>
              <a:t>Regulatory agencies may sometimes face political pressure to curtail investigations or change recommendations-</a:t>
            </a:r>
            <a:r>
              <a:rPr lang="en-US" sz="2400" b="1" dirty="0">
                <a:solidFill>
                  <a:schemeClr val="accent1"/>
                </a:solidFill>
                <a:latin typeface="Bookman Old Style" panose="02050604050505020204" pitchFamily="18" charset="0"/>
              </a:rPr>
              <a:t>Advocacy can help mitigate political pressure</a:t>
            </a:r>
          </a:p>
          <a:p>
            <a:pPr algn="just"/>
            <a:endParaRPr lang="en-US" b="1" dirty="0">
              <a:latin typeface="Bookman Old Style" panose="02050604050505020204" pitchFamily="18" charset="0"/>
            </a:endParaRPr>
          </a:p>
          <a:p>
            <a:pPr>
              <a:buNone/>
            </a:pPr>
            <a:endParaRPr lang="en-GB" dirty="0">
              <a:latin typeface="Bookman Old Style" panose="02050604050505020204" pitchFamily="18" charset="0"/>
            </a:endParaRPr>
          </a:p>
        </p:txBody>
      </p:sp>
      <p:sp>
        <p:nvSpPr>
          <p:cNvPr id="4" name="Date Placeholder 3"/>
          <p:cNvSpPr>
            <a:spLocks noGrp="1"/>
          </p:cNvSpPr>
          <p:nvPr>
            <p:ph type="dt" sz="half" idx="10"/>
          </p:nvPr>
        </p:nvSpPr>
        <p:spPr/>
        <p:txBody>
          <a:bodyPr/>
          <a:lstStyle/>
          <a:p>
            <a:r>
              <a:rPr lang="en-ZW" b="1" dirty="0">
                <a:latin typeface="Bookman Old Style" panose="02050604050505020204" pitchFamily="18" charset="0"/>
              </a:rPr>
              <a:t>9/5/2014</a:t>
            </a:r>
          </a:p>
        </p:txBody>
      </p:sp>
      <p:sp>
        <p:nvSpPr>
          <p:cNvPr id="5" name="Footer Placeholder 4"/>
          <p:cNvSpPr>
            <a:spLocks noGrp="1"/>
          </p:cNvSpPr>
          <p:nvPr>
            <p:ph type="ftr" sz="quarter" idx="11"/>
          </p:nvPr>
        </p:nvSpPr>
        <p:spPr>
          <a:xfrm>
            <a:off x="2286000" y="6324600"/>
            <a:ext cx="4343400" cy="365125"/>
          </a:xfrm>
        </p:spPr>
        <p:txBody>
          <a:bodyPr/>
          <a:lstStyle/>
          <a:p>
            <a:r>
              <a:rPr lang="en-ZW" b="1" dirty="0">
                <a:latin typeface="Bookman Old Style" panose="02050604050505020204" pitchFamily="18" charset="0"/>
              </a:rPr>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latin typeface="Bookman Old Style" panose="02050604050505020204" pitchFamily="18" charset="0"/>
              </a:rPr>
              <a:pPr/>
              <a:t>3</a:t>
            </a:fld>
            <a:endParaRPr lang="en-ZW">
              <a:latin typeface="Bookman Old Style" panose="0205060405050502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743712"/>
          </a:xfrm>
        </p:spPr>
        <p:txBody>
          <a:bodyPr>
            <a:normAutofit fontScale="90000"/>
          </a:bodyPr>
          <a:lstStyle/>
          <a:p>
            <a:br>
              <a:rPr lang="en-US" sz="5400" b="1" dirty="0">
                <a:solidFill>
                  <a:schemeClr val="tx1"/>
                </a:solidFill>
                <a:latin typeface="Bookman Old Style" panose="02050604050505020204" pitchFamily="18" charset="0"/>
              </a:rPr>
            </a:br>
            <a:br>
              <a:rPr lang="en-GB" altLang="en-US" b="1" dirty="0">
                <a:latin typeface="Bookman Old Style" panose="02050604050505020204" pitchFamily="18" charset="0"/>
              </a:rPr>
            </a:br>
            <a:r>
              <a:rPr lang="en-GB" altLang="en-US" sz="4000" b="1" dirty="0">
                <a:solidFill>
                  <a:schemeClr val="tx1"/>
                </a:solidFill>
                <a:latin typeface="Bookman Old Style" panose="02050604050505020204" pitchFamily="18" charset="0"/>
              </a:rPr>
              <a:t>Regulatory Framework</a:t>
            </a:r>
            <a:endParaRPr lang="en-GB" sz="4000" dirty="0">
              <a:solidFill>
                <a:schemeClr val="tx1"/>
              </a:solidFill>
              <a:latin typeface="Bookman Old Style" panose="02050604050505020204" pitchFamily="18" charset="0"/>
            </a:endParaRPr>
          </a:p>
        </p:txBody>
      </p:sp>
      <p:sp>
        <p:nvSpPr>
          <p:cNvPr id="3" name="Content Placeholder 2"/>
          <p:cNvSpPr>
            <a:spLocks noGrp="1"/>
          </p:cNvSpPr>
          <p:nvPr>
            <p:ph idx="1"/>
          </p:nvPr>
        </p:nvSpPr>
        <p:spPr>
          <a:xfrm>
            <a:off x="381000" y="1066800"/>
            <a:ext cx="8229600" cy="5181600"/>
          </a:xfrm>
        </p:spPr>
        <p:txBody>
          <a:bodyPr>
            <a:normAutofit lnSpcReduction="10000"/>
          </a:bodyPr>
          <a:lstStyle/>
          <a:p>
            <a:pPr>
              <a:lnSpc>
                <a:spcPct val="80000"/>
              </a:lnSpc>
              <a:buFont typeface="Wingdings" pitchFamily="2" charset="2"/>
              <a:buNone/>
            </a:pPr>
            <a:endParaRPr lang="en-GB" altLang="en-US" b="1" dirty="0">
              <a:latin typeface="Bookman Old Style" panose="02050604050505020204" pitchFamily="18" charset="0"/>
            </a:endParaRPr>
          </a:p>
          <a:p>
            <a:pPr algn="just">
              <a:buFont typeface="Wingdings" pitchFamily="2" charset="2"/>
              <a:buChar char="q"/>
            </a:pPr>
            <a:r>
              <a:rPr lang="en-US" b="1" dirty="0">
                <a:latin typeface="Bookman Old Style" panose="02050604050505020204" pitchFamily="18" charset="0"/>
              </a:rPr>
              <a:t>Economic and technical regulation frameworks are basically generic across the world.   </a:t>
            </a:r>
          </a:p>
          <a:p>
            <a:pPr algn="just"/>
            <a:r>
              <a:rPr lang="en-US" b="1" dirty="0">
                <a:latin typeface="Bookman Old Style" panose="02050604050505020204" pitchFamily="18" charset="0"/>
              </a:rPr>
              <a:t>Laws enacted to govern the conduct of market players, penalties &amp; remedial actions.</a:t>
            </a:r>
          </a:p>
          <a:p>
            <a:pPr marL="0" indent="0" algn="just">
              <a:buNone/>
            </a:pPr>
            <a:endParaRPr lang="en-US" b="1" dirty="0">
              <a:latin typeface="Bookman Old Style" panose="02050604050505020204" pitchFamily="18" charset="0"/>
            </a:endParaRPr>
          </a:p>
          <a:p>
            <a:pPr algn="just"/>
            <a:r>
              <a:rPr lang="en-US" b="1" dirty="0">
                <a:latin typeface="Bookman Old Style" panose="02050604050505020204" pitchFamily="18" charset="0"/>
              </a:rPr>
              <a:t>Establishment of the regulatory agency for each given sector.</a:t>
            </a:r>
          </a:p>
          <a:p>
            <a:pPr marL="0" indent="0" algn="just">
              <a:buNone/>
            </a:pPr>
            <a:endParaRPr lang="en-US" b="1" dirty="0">
              <a:latin typeface="Bookman Old Style" panose="02050604050505020204" pitchFamily="18" charset="0"/>
            </a:endParaRPr>
          </a:p>
          <a:p>
            <a:pPr algn="just"/>
            <a:r>
              <a:rPr lang="en-US" b="1" dirty="0">
                <a:latin typeface="Bookman Old Style" panose="02050604050505020204" pitchFamily="18" charset="0"/>
              </a:rPr>
              <a:t>Decisions of regulatory agencies can be subjected to the courts of law.</a:t>
            </a:r>
          </a:p>
          <a:p>
            <a:pPr algn="just"/>
            <a:endParaRPr lang="en-US" b="1" dirty="0">
              <a:latin typeface="Bookman Old Style" panose="02050604050505020204" pitchFamily="18" charset="0"/>
            </a:endParaRPr>
          </a:p>
          <a:p>
            <a:pPr algn="just">
              <a:buFont typeface="Wingdings" pitchFamily="2" charset="2"/>
              <a:buChar char="q"/>
            </a:pPr>
            <a:endParaRPr lang="en-US" b="1" dirty="0">
              <a:latin typeface="Bookman Old Style" panose="02050604050505020204" pitchFamily="18" charset="0"/>
            </a:endParaRPr>
          </a:p>
          <a:p>
            <a:pPr marL="0" indent="0" algn="just">
              <a:lnSpc>
                <a:spcPct val="80000"/>
              </a:lnSpc>
              <a:buNone/>
            </a:pPr>
            <a:endParaRPr lang="en-GB" altLang="en-US" b="1" dirty="0">
              <a:latin typeface="Bookman Old Style" panose="02050604050505020204" pitchFamily="18" charset="0"/>
            </a:endParaRPr>
          </a:p>
          <a:p>
            <a:pPr marL="0" indent="0" algn="just">
              <a:lnSpc>
                <a:spcPct val="80000"/>
              </a:lnSpc>
              <a:buNone/>
            </a:pPr>
            <a:endParaRPr lang="en-US" b="1" dirty="0">
              <a:latin typeface="Bookman Old Style" panose="02050604050505020204" pitchFamily="18" charset="0"/>
            </a:endParaRPr>
          </a:p>
          <a:p>
            <a:pPr algn="just">
              <a:lnSpc>
                <a:spcPct val="80000"/>
              </a:lnSpc>
              <a:buFont typeface="Wingdings" pitchFamily="2" charset="2"/>
              <a:buChar char="q"/>
            </a:pPr>
            <a:endParaRPr lang="en-GB" altLang="en-US" b="1" dirty="0">
              <a:latin typeface="Bookman Old Style" panose="02050604050505020204" pitchFamily="18" charset="0"/>
            </a:endParaRPr>
          </a:p>
          <a:p>
            <a:pPr algn="just">
              <a:lnSpc>
                <a:spcPct val="80000"/>
              </a:lnSpc>
              <a:buFont typeface="Wingdings" pitchFamily="2" charset="2"/>
              <a:buNone/>
            </a:pPr>
            <a:endParaRPr lang="en-GB" altLang="en-US" b="1" dirty="0">
              <a:latin typeface="Bookman Old Style" panose="02050604050505020204" pitchFamily="18" charset="0"/>
            </a:endParaRPr>
          </a:p>
          <a:p>
            <a:endParaRPr lang="en-GB" dirty="0">
              <a:latin typeface="Bookman Old Style" panose="02050604050505020204" pitchFamily="18" charset="0"/>
            </a:endParaRPr>
          </a:p>
        </p:txBody>
      </p:sp>
      <p:sp>
        <p:nvSpPr>
          <p:cNvPr id="4" name="Date Placeholder 3"/>
          <p:cNvSpPr>
            <a:spLocks noGrp="1"/>
          </p:cNvSpPr>
          <p:nvPr>
            <p:ph type="dt" sz="half" idx="10"/>
          </p:nvPr>
        </p:nvSpPr>
        <p:spPr/>
        <p:txBody>
          <a:bodyPr/>
          <a:lstStyle/>
          <a:p>
            <a:r>
              <a:rPr lang="en-ZW" b="1" dirty="0">
                <a:latin typeface="Bookman Old Style" panose="02050604050505020204" pitchFamily="18" charset="0"/>
              </a:rPr>
              <a:t>9/5/2014</a:t>
            </a:r>
          </a:p>
        </p:txBody>
      </p:sp>
      <p:sp>
        <p:nvSpPr>
          <p:cNvPr id="5" name="Footer Placeholder 4"/>
          <p:cNvSpPr>
            <a:spLocks noGrp="1"/>
          </p:cNvSpPr>
          <p:nvPr>
            <p:ph type="ftr" sz="quarter" idx="11"/>
          </p:nvPr>
        </p:nvSpPr>
        <p:spPr>
          <a:xfrm>
            <a:off x="2667000" y="6356351"/>
            <a:ext cx="4495800" cy="365125"/>
          </a:xfrm>
        </p:spPr>
        <p:txBody>
          <a:bodyPr/>
          <a:lstStyle/>
          <a:p>
            <a:r>
              <a:rPr lang="en-ZW" b="1" dirty="0">
                <a:latin typeface="Bookman Old Style" panose="02050604050505020204" pitchFamily="18" charset="0"/>
              </a:rPr>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latin typeface="Bookman Old Style" panose="02050604050505020204" pitchFamily="18" charset="0"/>
              </a:rPr>
              <a:pPr/>
              <a:t>4</a:t>
            </a:fld>
            <a:endParaRPr lang="en-ZW">
              <a:latin typeface="Bookman Old Style" panose="0205060405050502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27888"/>
          </a:xfrm>
        </p:spPr>
        <p:txBody>
          <a:bodyPr>
            <a:normAutofit/>
          </a:bodyPr>
          <a:lstStyle/>
          <a:p>
            <a:r>
              <a:rPr lang="en-GB" sz="2400" b="1" dirty="0">
                <a:solidFill>
                  <a:schemeClr val="tx1"/>
                </a:solidFill>
                <a:latin typeface="Bookman Old Style" panose="02050604050505020204" pitchFamily="18" charset="0"/>
              </a:rPr>
              <a:t>REGULATORY FRAMEWORK-CCPC</a:t>
            </a:r>
          </a:p>
        </p:txBody>
      </p:sp>
      <p:sp>
        <p:nvSpPr>
          <p:cNvPr id="4" name="Date Placeholder 3"/>
          <p:cNvSpPr>
            <a:spLocks noGrp="1"/>
          </p:cNvSpPr>
          <p:nvPr>
            <p:ph type="dt" sz="half" idx="10"/>
          </p:nvPr>
        </p:nvSpPr>
        <p:spPr/>
        <p:txBody>
          <a:bodyPr/>
          <a:lstStyle/>
          <a:p>
            <a:r>
              <a:rPr lang="en-ZW" b="1" dirty="0">
                <a:latin typeface="Bookman Old Style" panose="02050604050505020204" pitchFamily="18" charset="0"/>
              </a:rPr>
              <a:t>9/5/2014</a:t>
            </a:r>
          </a:p>
        </p:txBody>
      </p:sp>
      <p:sp>
        <p:nvSpPr>
          <p:cNvPr id="5" name="Footer Placeholder 4"/>
          <p:cNvSpPr>
            <a:spLocks noGrp="1"/>
          </p:cNvSpPr>
          <p:nvPr>
            <p:ph type="ftr" sz="quarter" idx="11"/>
          </p:nvPr>
        </p:nvSpPr>
        <p:spPr>
          <a:xfrm>
            <a:off x="2667000" y="6356351"/>
            <a:ext cx="4419600" cy="365125"/>
          </a:xfrm>
        </p:spPr>
        <p:txBody>
          <a:bodyPr/>
          <a:lstStyle/>
          <a:p>
            <a:r>
              <a:rPr lang="en-ZW" b="1" dirty="0">
                <a:latin typeface="Bookman Old Style" panose="02050604050505020204" pitchFamily="18" charset="0"/>
              </a:rPr>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latin typeface="Bookman Old Style" panose="02050604050505020204" pitchFamily="18" charset="0"/>
              </a:rPr>
              <a:pPr/>
              <a:t>5</a:t>
            </a:fld>
            <a:endParaRPr lang="en-ZW">
              <a:latin typeface="Bookman Old Style" panose="02050604050505020204" pitchFamily="18" charset="0"/>
            </a:endParaRP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1219200"/>
            <a:ext cx="5026646" cy="438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743712"/>
          </a:xfrm>
        </p:spPr>
        <p:txBody>
          <a:bodyPr>
            <a:normAutofit fontScale="90000"/>
          </a:bodyPr>
          <a:lstStyle/>
          <a:p>
            <a:r>
              <a:rPr lang="en-GB" sz="2800" b="1" dirty="0">
                <a:solidFill>
                  <a:schemeClr val="tx1"/>
                </a:solidFill>
                <a:latin typeface="Bookman Old Style" panose="02050604050505020204" pitchFamily="18" charset="0"/>
              </a:rPr>
              <a:t>DEPARTMENTAL COOPERATION-</a:t>
            </a:r>
            <a:r>
              <a:rPr lang="en-GB" sz="2800" b="1" dirty="0">
                <a:solidFill>
                  <a:srgbClr val="FF0000"/>
                </a:solidFill>
                <a:latin typeface="Bookman Old Style" panose="02050604050505020204" pitchFamily="18" charset="0"/>
              </a:rPr>
              <a:t>CCPC EXPERIENCE</a:t>
            </a:r>
          </a:p>
        </p:txBody>
      </p:sp>
      <p:sp>
        <p:nvSpPr>
          <p:cNvPr id="3" name="Content Placeholder 2"/>
          <p:cNvSpPr>
            <a:spLocks noGrp="1"/>
          </p:cNvSpPr>
          <p:nvPr>
            <p:ph idx="1"/>
          </p:nvPr>
        </p:nvSpPr>
        <p:spPr>
          <a:xfrm>
            <a:off x="381000" y="1447800"/>
            <a:ext cx="8229600" cy="4389120"/>
          </a:xfrm>
        </p:spPr>
        <p:txBody>
          <a:bodyPr>
            <a:normAutofit fontScale="70000" lnSpcReduction="20000"/>
          </a:bodyPr>
          <a:lstStyle/>
          <a:p>
            <a:pPr algn="just">
              <a:buFont typeface="Wingdings" pitchFamily="2" charset="2"/>
              <a:buChar char="q"/>
            </a:pPr>
            <a:r>
              <a:rPr lang="en-US" sz="2000" b="1" dirty="0">
                <a:latin typeface="Bookman Old Style" panose="02050604050505020204" pitchFamily="18" charset="0"/>
              </a:rPr>
              <a:t>Regulatory agencies have investigative (e.g. CCPC has the Consumer Protection and Mergers &amp; Monopolies) and legal departments.</a:t>
            </a:r>
          </a:p>
          <a:p>
            <a:pPr marL="0" indent="0" algn="just">
              <a:buNone/>
            </a:pPr>
            <a:endParaRPr lang="en-US" sz="2000" b="1" dirty="0">
              <a:latin typeface="Bookman Old Style" panose="02050604050505020204" pitchFamily="18" charset="0"/>
            </a:endParaRPr>
          </a:p>
          <a:p>
            <a:pPr algn="just">
              <a:buFont typeface="Wingdings" pitchFamily="2" charset="2"/>
              <a:buChar char="q"/>
            </a:pPr>
            <a:r>
              <a:rPr lang="en-US" sz="2000" b="1" dirty="0">
                <a:latin typeface="Bookman Old Style" panose="02050604050505020204" pitchFamily="18" charset="0"/>
              </a:rPr>
              <a:t>Investigative departments are usually manned by non-legal professionals. </a:t>
            </a:r>
          </a:p>
          <a:p>
            <a:pPr marL="0" indent="0" algn="just">
              <a:buNone/>
            </a:pPr>
            <a:endParaRPr lang="en-US" sz="2000" b="1" dirty="0">
              <a:latin typeface="Bookman Old Style" panose="02050604050505020204" pitchFamily="18" charset="0"/>
            </a:endParaRPr>
          </a:p>
          <a:p>
            <a:pPr algn="just">
              <a:buFont typeface="Wingdings" pitchFamily="2" charset="2"/>
              <a:buChar char="q"/>
            </a:pPr>
            <a:r>
              <a:rPr lang="en-US" sz="2000" b="1" dirty="0">
                <a:latin typeface="Bookman Old Style" panose="02050604050505020204" pitchFamily="18" charset="0"/>
              </a:rPr>
              <a:t>Investigations are usually initiated and concluded (including recommendations) by the investigative departments and legal is only involved if there is an appeal to the courts of law by a party.</a:t>
            </a:r>
          </a:p>
          <a:p>
            <a:pPr algn="just">
              <a:buFont typeface="Wingdings" pitchFamily="2" charset="2"/>
              <a:buChar char="q"/>
            </a:pPr>
            <a:endParaRPr lang="en-US" sz="2000" b="1" dirty="0">
              <a:latin typeface="Bookman Old Style" panose="02050604050505020204" pitchFamily="18" charset="0"/>
            </a:endParaRPr>
          </a:p>
          <a:p>
            <a:pPr algn="just">
              <a:buFont typeface="Wingdings" pitchFamily="2" charset="2"/>
              <a:buChar char="q"/>
            </a:pPr>
            <a:r>
              <a:rPr lang="en-US" sz="2000" b="1" dirty="0">
                <a:latin typeface="Bookman Old Style" panose="02050604050505020204" pitchFamily="18" charset="0"/>
              </a:rPr>
              <a:t>Some appeals border on simple technicalities rather than on the actual substance of the findings</a:t>
            </a:r>
            <a:r>
              <a:rPr lang="en-US" sz="2000" b="1" dirty="0">
                <a:solidFill>
                  <a:srgbClr val="FF0000"/>
                </a:solidFill>
                <a:latin typeface="Bookman Old Style" panose="02050604050505020204" pitchFamily="18" charset="0"/>
              </a:rPr>
              <a:t>-Loss of time, resources and prestige.</a:t>
            </a:r>
          </a:p>
          <a:p>
            <a:pPr algn="just">
              <a:buFont typeface="Wingdings" pitchFamily="2" charset="2"/>
              <a:buChar char="q"/>
            </a:pPr>
            <a:endParaRPr lang="en-US" sz="2000" b="1" dirty="0">
              <a:latin typeface="Bookman Old Style" panose="02050604050505020204" pitchFamily="18" charset="0"/>
            </a:endParaRPr>
          </a:p>
          <a:p>
            <a:pPr algn="just">
              <a:buFont typeface="Wingdings" pitchFamily="2" charset="2"/>
              <a:buChar char="q"/>
            </a:pPr>
            <a:r>
              <a:rPr lang="en-US" sz="2000" b="1" dirty="0">
                <a:latin typeface="Bookman Old Style" panose="02050604050505020204" pitchFamily="18" charset="0"/>
              </a:rPr>
              <a:t>CCPC redesigned the workflow  and the legal department is involved in the investigations by having them examine the evidence gathered and conclusions drawn from the said evidence.</a:t>
            </a:r>
          </a:p>
          <a:p>
            <a:pPr algn="just">
              <a:buNone/>
            </a:pPr>
            <a:endParaRPr lang="en-US" sz="2000" b="1" dirty="0">
              <a:latin typeface="Bookman Old Style" panose="02050604050505020204" pitchFamily="18" charset="0"/>
            </a:endParaRPr>
          </a:p>
          <a:p>
            <a:pPr algn="just">
              <a:buFont typeface="Wingdings" pitchFamily="2" charset="2"/>
              <a:buChar char="q"/>
            </a:pPr>
            <a:r>
              <a:rPr lang="en-US" sz="2000" b="1" dirty="0">
                <a:latin typeface="Bookman Old Style" panose="02050604050505020204" pitchFamily="18" charset="0"/>
              </a:rPr>
              <a:t>The proposal is that all investigative departments engage their respective legal departments from the start especially in investigations that may result in sanctions being imposed on market players </a:t>
            </a:r>
          </a:p>
          <a:p>
            <a:endParaRPr lang="en-GB" dirty="0">
              <a:latin typeface="Bookman Old Style" panose="02050604050505020204" pitchFamily="18" charset="0"/>
            </a:endParaRPr>
          </a:p>
        </p:txBody>
      </p:sp>
      <p:sp>
        <p:nvSpPr>
          <p:cNvPr id="4" name="Date Placeholder 3"/>
          <p:cNvSpPr>
            <a:spLocks noGrp="1"/>
          </p:cNvSpPr>
          <p:nvPr>
            <p:ph type="dt" sz="half" idx="10"/>
          </p:nvPr>
        </p:nvSpPr>
        <p:spPr/>
        <p:txBody>
          <a:bodyPr/>
          <a:lstStyle/>
          <a:p>
            <a:r>
              <a:rPr lang="en-ZW" b="1" dirty="0">
                <a:latin typeface="Bookman Old Style" panose="02050604050505020204" pitchFamily="18" charset="0"/>
              </a:rPr>
              <a:t>9/5/2014</a:t>
            </a:r>
          </a:p>
        </p:txBody>
      </p:sp>
      <p:sp>
        <p:nvSpPr>
          <p:cNvPr id="5" name="Footer Placeholder 4"/>
          <p:cNvSpPr>
            <a:spLocks noGrp="1"/>
          </p:cNvSpPr>
          <p:nvPr>
            <p:ph type="ftr" sz="quarter" idx="11"/>
          </p:nvPr>
        </p:nvSpPr>
        <p:spPr>
          <a:xfrm>
            <a:off x="2667000" y="6356351"/>
            <a:ext cx="4267200" cy="365125"/>
          </a:xfrm>
        </p:spPr>
        <p:txBody>
          <a:bodyPr/>
          <a:lstStyle/>
          <a:p>
            <a:r>
              <a:rPr lang="en-ZW" dirty="0">
                <a:latin typeface="Bookman Old Style" panose="02050604050505020204" pitchFamily="18" charset="0"/>
              </a:rPr>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latin typeface="Bookman Old Style" panose="02050604050505020204" pitchFamily="18" charset="0"/>
              </a:rPr>
              <a:pPr/>
              <a:t>6</a:t>
            </a:fld>
            <a:endParaRPr lang="en-ZW">
              <a:latin typeface="Bookman Old Style" panose="0205060405050502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en-GB" sz="2800" b="1" dirty="0">
                <a:solidFill>
                  <a:schemeClr val="tx1"/>
                </a:solidFill>
                <a:latin typeface="Bookman Old Style" panose="02050604050505020204" pitchFamily="18" charset="0"/>
              </a:rPr>
              <a:t>INVESTIGATION</a:t>
            </a:r>
            <a:r>
              <a:rPr lang="en-GB" sz="3200" b="1" dirty="0">
                <a:solidFill>
                  <a:schemeClr val="tx1"/>
                </a:solidFill>
                <a:latin typeface="+mn-lt"/>
              </a:rPr>
              <a:t> </a:t>
            </a:r>
            <a:r>
              <a:rPr lang="en-GB" sz="2800" b="1" dirty="0">
                <a:solidFill>
                  <a:schemeClr val="tx1"/>
                </a:solidFill>
                <a:latin typeface="Bookman Old Style" panose="02050604050505020204" pitchFamily="18" charset="0"/>
              </a:rPr>
              <a:t>WORKFLOW</a:t>
            </a:r>
          </a:p>
        </p:txBody>
      </p:sp>
      <p:sp>
        <p:nvSpPr>
          <p:cNvPr id="3" name="Content Placeholder 2"/>
          <p:cNvSpPr>
            <a:spLocks noGrp="1"/>
          </p:cNvSpPr>
          <p:nvPr>
            <p:ph idx="1"/>
          </p:nvPr>
        </p:nvSpPr>
        <p:spPr/>
        <p:txBody>
          <a:bodyPr>
            <a:normAutofit/>
          </a:bodyPr>
          <a:lstStyle/>
          <a:p>
            <a:pPr marL="0" indent="0" algn="just" fontAlgn="auto">
              <a:lnSpc>
                <a:spcPct val="80000"/>
              </a:lnSpc>
              <a:spcAft>
                <a:spcPts val="0"/>
              </a:spcAft>
              <a:buNone/>
              <a:defRPr/>
            </a:pPr>
            <a:endParaRPr lang="en-US" sz="2400" b="1" dirty="0"/>
          </a:p>
          <a:p>
            <a:pPr algn="just" fontAlgn="auto">
              <a:lnSpc>
                <a:spcPct val="80000"/>
              </a:lnSpc>
              <a:spcAft>
                <a:spcPts val="0"/>
              </a:spcAft>
              <a:buFont typeface="Wingdings" pitchFamily="2" charset="2"/>
              <a:buChar char="q"/>
              <a:defRPr/>
            </a:pPr>
            <a:endParaRPr lang="en-US" sz="2400" b="1" dirty="0"/>
          </a:p>
          <a:p>
            <a:endParaRPr lang="en-GB" dirty="0"/>
          </a:p>
        </p:txBody>
      </p:sp>
      <p:sp>
        <p:nvSpPr>
          <p:cNvPr id="4" name="Date Placeholder 3"/>
          <p:cNvSpPr>
            <a:spLocks noGrp="1"/>
          </p:cNvSpPr>
          <p:nvPr>
            <p:ph type="dt" sz="half" idx="10"/>
          </p:nvPr>
        </p:nvSpPr>
        <p:spPr/>
        <p:txBody>
          <a:bodyPr/>
          <a:lstStyle/>
          <a:p>
            <a:r>
              <a:rPr lang="en-ZW" dirty="0"/>
              <a:t>9/5/2014</a:t>
            </a:r>
          </a:p>
        </p:txBody>
      </p:sp>
      <p:sp>
        <p:nvSpPr>
          <p:cNvPr id="5" name="Footer Placeholder 4"/>
          <p:cNvSpPr>
            <a:spLocks noGrp="1"/>
          </p:cNvSpPr>
          <p:nvPr>
            <p:ph type="ftr" sz="quarter" idx="11"/>
          </p:nvPr>
        </p:nvSpPr>
        <p:spPr>
          <a:xfrm>
            <a:off x="2667000" y="6356351"/>
            <a:ext cx="44958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7</a:t>
            </a:fld>
            <a:endParaRPr lang="en-ZW"/>
          </a:p>
        </p:txBody>
      </p:sp>
      <p:sp>
        <p:nvSpPr>
          <p:cNvPr id="7" name="Rectangle 6"/>
          <p:cNvSpPr/>
          <p:nvPr/>
        </p:nvSpPr>
        <p:spPr>
          <a:xfrm>
            <a:off x="685800" y="1582341"/>
            <a:ext cx="7696200" cy="3754874"/>
          </a:xfrm>
          <a:prstGeom prst="rect">
            <a:avLst/>
          </a:prstGeom>
        </p:spPr>
        <p:txBody>
          <a:bodyPr wrap="square">
            <a:spAutoFit/>
          </a:bodyPr>
          <a:lstStyle/>
          <a:p>
            <a:pPr marL="285750" indent="-285750" algn="just">
              <a:buFont typeface="Wingdings" panose="05000000000000000000" pitchFamily="2" charset="2"/>
              <a:buChar char="q"/>
            </a:pPr>
            <a:r>
              <a:rPr lang="en-US" sz="2000" b="1" dirty="0">
                <a:solidFill>
                  <a:srgbClr val="FF0000"/>
                </a:solidFill>
                <a:latin typeface="Bookman Old Style" panose="02050604050505020204" pitchFamily="18" charset="0"/>
              </a:rPr>
              <a:t>COMPLAINT RECEIVED/INTERVETION (STAGE I)</a:t>
            </a:r>
          </a:p>
          <a:p>
            <a:pPr algn="just"/>
            <a:endParaRPr lang="en-US" sz="2000" b="1" dirty="0">
              <a:latin typeface="Bookman Old Style" panose="02050604050505020204" pitchFamily="18" charset="0"/>
            </a:endParaRPr>
          </a:p>
          <a:p>
            <a:pPr marL="285750" indent="-285750" algn="just">
              <a:buFont typeface="Arial" panose="020B0604020202020204" pitchFamily="34" charset="0"/>
              <a:buChar char="•"/>
            </a:pPr>
            <a:r>
              <a:rPr lang="en-US" sz="2000" b="1" dirty="0">
                <a:latin typeface="Bookman Old Style" panose="02050604050505020204" pitchFamily="18" charset="0"/>
              </a:rPr>
              <a:t>Complaint authorized for investigation and assigned to the appropriate department.</a:t>
            </a:r>
          </a:p>
          <a:p>
            <a:pPr marL="285750" indent="-285750" algn="just">
              <a:buFont typeface="Arial" panose="020B0604020202020204" pitchFamily="34" charset="0"/>
              <a:buChar char="•"/>
            </a:pPr>
            <a:endParaRPr lang="en-US" sz="2000" b="1" dirty="0">
              <a:latin typeface="Bookman Old Style" panose="02050604050505020204" pitchFamily="18" charset="0"/>
            </a:endParaRPr>
          </a:p>
          <a:p>
            <a:pPr marL="285750" indent="-285750" algn="just">
              <a:buFont typeface="Arial" panose="020B0604020202020204" pitchFamily="34" charset="0"/>
              <a:buChar char="•"/>
            </a:pPr>
            <a:r>
              <a:rPr lang="en-US" sz="2000" b="1" dirty="0">
                <a:latin typeface="Bookman Old Style" panose="02050604050505020204" pitchFamily="18" charset="0"/>
              </a:rPr>
              <a:t>Investigating Department involves Legal in drafting the investigation plan and ensuring that procedure is followed.</a:t>
            </a:r>
          </a:p>
          <a:p>
            <a:pPr marL="285750" indent="-285750" algn="just">
              <a:buFont typeface="Arial" panose="020B0604020202020204" pitchFamily="34" charset="0"/>
              <a:buChar char="•"/>
            </a:pPr>
            <a:endParaRPr lang="en-US" sz="2000" b="1" dirty="0">
              <a:latin typeface="Bookman Old Style" panose="02050604050505020204" pitchFamily="18" charset="0"/>
            </a:endParaRPr>
          </a:p>
          <a:p>
            <a:pPr marL="285750" indent="-285750" algn="just">
              <a:buFont typeface="Arial" panose="020B0604020202020204" pitchFamily="34" charset="0"/>
              <a:buChar char="•"/>
            </a:pPr>
            <a:r>
              <a:rPr lang="en-US" sz="2000" b="1" dirty="0">
                <a:latin typeface="Bookman Old Style" panose="02050604050505020204" pitchFamily="18" charset="0"/>
              </a:rPr>
              <a:t>Departments cooperate  to determine what evidence is required and how it will be obtained.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en-GB" sz="2800" b="1" dirty="0">
                <a:solidFill>
                  <a:prstClr val="black"/>
                </a:solidFill>
                <a:latin typeface="Bookman Old Style" panose="02050604050505020204" pitchFamily="18" charset="0"/>
              </a:rPr>
              <a:t>INVESTIGATION</a:t>
            </a:r>
            <a:r>
              <a:rPr lang="en-GB" sz="3200" b="1" dirty="0">
                <a:solidFill>
                  <a:prstClr val="black"/>
                </a:solidFill>
                <a:latin typeface="Constantia"/>
              </a:rPr>
              <a:t> </a:t>
            </a:r>
            <a:r>
              <a:rPr lang="en-GB" sz="2800" b="1" dirty="0">
                <a:solidFill>
                  <a:prstClr val="black"/>
                </a:solidFill>
                <a:latin typeface="Bookman Old Style" panose="02050604050505020204" pitchFamily="18" charset="0"/>
              </a:rPr>
              <a:t>WORKFLOW</a:t>
            </a:r>
            <a:endParaRPr lang="en-GB" sz="3200" b="1" dirty="0">
              <a:solidFill>
                <a:schemeClr val="tx1"/>
              </a:solidFill>
              <a:latin typeface="+mn-lt"/>
            </a:endParaRPr>
          </a:p>
        </p:txBody>
      </p:sp>
      <p:sp>
        <p:nvSpPr>
          <p:cNvPr id="3" name="Content Placeholder 2"/>
          <p:cNvSpPr>
            <a:spLocks noGrp="1"/>
          </p:cNvSpPr>
          <p:nvPr>
            <p:ph idx="1"/>
          </p:nvPr>
        </p:nvSpPr>
        <p:spPr>
          <a:xfrm>
            <a:off x="457200" y="1676400"/>
            <a:ext cx="8229600" cy="4389120"/>
          </a:xfrm>
        </p:spPr>
        <p:txBody>
          <a:bodyPr>
            <a:normAutofit lnSpcReduction="10000"/>
          </a:bodyPr>
          <a:lstStyle/>
          <a:p>
            <a:pPr marL="285750" lvl="0" indent="-285750">
              <a:spcBef>
                <a:spcPts val="0"/>
              </a:spcBef>
              <a:buClrTx/>
              <a:buSzTx/>
              <a:buFont typeface="Wingdings" panose="05000000000000000000" pitchFamily="2" charset="2"/>
              <a:buChar char="q"/>
            </a:pPr>
            <a:r>
              <a:rPr lang="en-US" sz="1600" b="1" dirty="0">
                <a:solidFill>
                  <a:srgbClr val="FF0000"/>
                </a:solidFill>
                <a:latin typeface="Bookman Old Style" panose="02050604050505020204" pitchFamily="18" charset="0"/>
              </a:rPr>
              <a:t>MATTER INVESTIGATED/DETERMINATION/DIRECTIVE (STAGE II)</a:t>
            </a:r>
          </a:p>
          <a:p>
            <a:pPr marL="0" lvl="0" indent="0">
              <a:spcBef>
                <a:spcPts val="0"/>
              </a:spcBef>
              <a:buClrTx/>
              <a:buSzTx/>
              <a:buNone/>
            </a:pPr>
            <a:endParaRPr lang="en-US" sz="2000" b="1" dirty="0">
              <a:solidFill>
                <a:prstClr val="black"/>
              </a:solidFill>
              <a:latin typeface="Bookman Old Style" panose="02050604050505020204" pitchFamily="18" charset="0"/>
            </a:endParaRPr>
          </a:p>
          <a:p>
            <a:pPr marL="285750" lvl="0" indent="-285750" algn="just">
              <a:spcBef>
                <a:spcPts val="0"/>
              </a:spcBef>
              <a:buClrTx/>
              <a:buSzTx/>
              <a:buFont typeface="Arial" panose="020B0604020202020204" pitchFamily="34" charset="0"/>
              <a:buChar char="•"/>
            </a:pPr>
            <a:r>
              <a:rPr lang="en-GB" sz="2000" b="1" dirty="0">
                <a:solidFill>
                  <a:prstClr val="black"/>
                </a:solidFill>
                <a:latin typeface="Bookman Old Style" panose="02050604050505020204" pitchFamily="18" charset="0"/>
              </a:rPr>
              <a:t>Investigating Department involves Legal in drafting the investigation plan and ensuring that procedure is followed.</a:t>
            </a:r>
          </a:p>
          <a:p>
            <a:pPr marL="0" lvl="0" indent="0" algn="just">
              <a:spcBef>
                <a:spcPts val="0"/>
              </a:spcBef>
              <a:buClrTx/>
              <a:buSzTx/>
              <a:buNone/>
            </a:pPr>
            <a:endParaRPr lang="en-GB" sz="2000" b="1" dirty="0">
              <a:solidFill>
                <a:prstClr val="black"/>
              </a:solidFill>
              <a:latin typeface="Bookman Old Style" panose="02050604050505020204" pitchFamily="18" charset="0"/>
            </a:endParaRPr>
          </a:p>
          <a:p>
            <a:pPr marL="285750" lvl="0" indent="-285750" algn="just">
              <a:spcBef>
                <a:spcPts val="0"/>
              </a:spcBef>
              <a:buClrTx/>
              <a:buSzTx/>
              <a:buFont typeface="Arial" panose="020B0604020202020204" pitchFamily="34" charset="0"/>
              <a:buChar char="•"/>
            </a:pPr>
            <a:r>
              <a:rPr lang="en-GB" sz="2000" b="1" dirty="0">
                <a:solidFill>
                  <a:prstClr val="black"/>
                </a:solidFill>
                <a:latin typeface="Bookman Old Style" panose="02050604050505020204" pitchFamily="18" charset="0"/>
              </a:rPr>
              <a:t>Departments cooperate  to determine what evidence is required and how it will be obtained.</a:t>
            </a:r>
          </a:p>
          <a:p>
            <a:pPr marL="0" lvl="0" indent="0" algn="just">
              <a:spcBef>
                <a:spcPts val="0"/>
              </a:spcBef>
              <a:buClrTx/>
              <a:buSzTx/>
              <a:buNone/>
            </a:pPr>
            <a:endParaRPr lang="en-US" sz="2000" b="1" dirty="0">
              <a:solidFill>
                <a:prstClr val="black"/>
              </a:solidFill>
              <a:latin typeface="Bookman Old Style" panose="02050604050505020204" pitchFamily="18" charset="0"/>
            </a:endParaRPr>
          </a:p>
          <a:p>
            <a:pPr marL="285750" lvl="0" indent="-285750" algn="just">
              <a:spcBef>
                <a:spcPts val="0"/>
              </a:spcBef>
              <a:buClrTx/>
              <a:buSzTx/>
              <a:buFont typeface="Arial" panose="020B0604020202020204" pitchFamily="34" charset="0"/>
              <a:buChar char="•"/>
            </a:pPr>
            <a:r>
              <a:rPr lang="en-US" sz="2000" b="1" dirty="0">
                <a:solidFill>
                  <a:prstClr val="black"/>
                </a:solidFill>
                <a:latin typeface="Bookman Old Style" panose="02050604050505020204" pitchFamily="18" charset="0"/>
              </a:rPr>
              <a:t>Report done by Investigating Department and submitted to Legal Department for review.</a:t>
            </a:r>
          </a:p>
          <a:p>
            <a:pPr marL="0" lvl="0" indent="0" algn="just">
              <a:spcBef>
                <a:spcPts val="0"/>
              </a:spcBef>
              <a:buClrTx/>
              <a:buSzTx/>
              <a:buNone/>
            </a:pPr>
            <a:endParaRPr lang="en-US" sz="2000" b="1" dirty="0">
              <a:solidFill>
                <a:prstClr val="black"/>
              </a:solidFill>
              <a:latin typeface="Bookman Old Style" panose="02050604050505020204" pitchFamily="18" charset="0"/>
            </a:endParaRPr>
          </a:p>
          <a:p>
            <a:pPr marL="285750" lvl="0" indent="-285750" algn="just">
              <a:spcBef>
                <a:spcPts val="0"/>
              </a:spcBef>
              <a:buClrTx/>
              <a:buSzTx/>
              <a:buFont typeface="Arial" panose="020B0604020202020204" pitchFamily="34" charset="0"/>
              <a:buChar char="•"/>
            </a:pPr>
            <a:r>
              <a:rPr lang="en-US" sz="2000" b="1" dirty="0">
                <a:solidFill>
                  <a:prstClr val="black"/>
                </a:solidFill>
                <a:latin typeface="Bookman Old Style" panose="02050604050505020204" pitchFamily="18" charset="0"/>
              </a:rPr>
              <a:t>Recommendations sent to the regulator’s Board for determination after internal review by Legal Department and approval by the head of the regulator.</a:t>
            </a:r>
          </a:p>
          <a:p>
            <a:pPr marL="0" indent="0">
              <a:lnSpc>
                <a:spcPct val="90000"/>
              </a:lnSpc>
              <a:buNone/>
            </a:pPr>
            <a:endParaRPr lang="en-US" altLang="en-US" sz="2000" b="1" dirty="0">
              <a:latin typeface="Bookman Old Style" panose="02050604050505020204" pitchFamily="18" charset="0"/>
            </a:endParaRPr>
          </a:p>
        </p:txBody>
      </p:sp>
      <p:sp>
        <p:nvSpPr>
          <p:cNvPr id="4" name="Date Placeholder 3"/>
          <p:cNvSpPr>
            <a:spLocks noGrp="1"/>
          </p:cNvSpPr>
          <p:nvPr>
            <p:ph type="dt" sz="half" idx="10"/>
          </p:nvPr>
        </p:nvSpPr>
        <p:spPr/>
        <p:txBody>
          <a:bodyPr/>
          <a:lstStyle/>
          <a:p>
            <a:r>
              <a:rPr lang="en-ZW" dirty="0"/>
              <a:t>9/5/2014</a:t>
            </a:r>
          </a:p>
        </p:txBody>
      </p:sp>
      <p:sp>
        <p:nvSpPr>
          <p:cNvPr id="5" name="Footer Placeholder 4"/>
          <p:cNvSpPr>
            <a:spLocks noGrp="1"/>
          </p:cNvSpPr>
          <p:nvPr>
            <p:ph type="ftr" sz="quarter" idx="11"/>
          </p:nvPr>
        </p:nvSpPr>
        <p:spPr>
          <a:xfrm>
            <a:off x="2667000" y="6356351"/>
            <a:ext cx="38862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8</a:t>
            </a:fld>
            <a:endParaRPr lang="en-ZW"/>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GB" sz="2800" b="1" dirty="0">
                <a:solidFill>
                  <a:prstClr val="black"/>
                </a:solidFill>
                <a:latin typeface="Bookman Old Style" panose="02050604050505020204" pitchFamily="18" charset="0"/>
              </a:rPr>
              <a:t>INVESTIGATION</a:t>
            </a:r>
            <a:r>
              <a:rPr lang="en-GB" sz="3200" b="1" dirty="0">
                <a:solidFill>
                  <a:prstClr val="black"/>
                </a:solidFill>
                <a:latin typeface="Constantia"/>
              </a:rPr>
              <a:t> </a:t>
            </a:r>
            <a:r>
              <a:rPr lang="en-GB" sz="2800" b="1" dirty="0">
                <a:solidFill>
                  <a:prstClr val="black"/>
                </a:solidFill>
                <a:latin typeface="Bookman Old Style" panose="02050604050505020204" pitchFamily="18" charset="0"/>
              </a:rPr>
              <a:t>WORKFLOW</a:t>
            </a:r>
            <a:endParaRPr lang="en-GB" sz="3200" b="1" dirty="0">
              <a:solidFill>
                <a:schemeClr val="tx1"/>
              </a:solidFill>
              <a:latin typeface="+mn-lt"/>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defRPr/>
            </a:pPr>
            <a:r>
              <a:rPr lang="en-GB" sz="2400" b="1" dirty="0">
                <a:solidFill>
                  <a:srgbClr val="FF0000"/>
                </a:solidFill>
                <a:latin typeface="Bookman Old Style" panose="02050604050505020204" pitchFamily="18" charset="0"/>
              </a:rPr>
              <a:t>APPEAL/COURT PROCESS (STAGE III)</a:t>
            </a:r>
          </a:p>
          <a:p>
            <a:pPr marL="0" indent="0">
              <a:buNone/>
              <a:defRPr/>
            </a:pPr>
            <a:endParaRPr lang="en-GB" sz="2400" b="1" dirty="0">
              <a:latin typeface="Bookman Old Style" panose="02050604050505020204" pitchFamily="18" charset="0"/>
            </a:endParaRPr>
          </a:p>
          <a:p>
            <a:pPr lvl="0"/>
            <a:r>
              <a:rPr lang="en-GB" sz="2400" b="1" dirty="0">
                <a:latin typeface="Bookman Old Style" panose="02050604050505020204" pitchFamily="18" charset="0"/>
              </a:rPr>
              <a:t>Board Determination served on parties</a:t>
            </a:r>
          </a:p>
          <a:p>
            <a:pPr marL="0" lvl="0" indent="0">
              <a:buNone/>
            </a:pPr>
            <a:endParaRPr lang="en-GB" sz="2400" b="1" dirty="0">
              <a:latin typeface="Bookman Old Style" panose="02050604050505020204" pitchFamily="18" charset="0"/>
            </a:endParaRPr>
          </a:p>
          <a:p>
            <a:pPr lvl="0"/>
            <a:r>
              <a:rPr lang="en-GB" sz="2400" b="1" dirty="0">
                <a:latin typeface="Bookman Old Style" panose="02050604050505020204" pitchFamily="18" charset="0"/>
              </a:rPr>
              <a:t>Parties don't/or appeal to the courts</a:t>
            </a:r>
          </a:p>
          <a:p>
            <a:pPr lvl="0"/>
            <a:endParaRPr lang="en-GB" sz="2400" b="1" dirty="0">
              <a:latin typeface="Bookman Old Style" panose="02050604050505020204" pitchFamily="18" charset="0"/>
            </a:endParaRPr>
          </a:p>
          <a:p>
            <a:pPr lvl="0"/>
            <a:r>
              <a:rPr lang="en-GB" sz="2400" b="1" dirty="0">
                <a:latin typeface="Bookman Old Style" panose="02050604050505020204" pitchFamily="18" charset="0"/>
              </a:rPr>
              <a:t>Legal Department represents the regulator</a:t>
            </a:r>
          </a:p>
          <a:p>
            <a:endParaRPr lang="en-GB" sz="2400" b="1" dirty="0">
              <a:latin typeface="Bookman Old Style" panose="02050604050505020204" pitchFamily="18" charset="0"/>
            </a:endParaRPr>
          </a:p>
        </p:txBody>
      </p:sp>
      <p:sp>
        <p:nvSpPr>
          <p:cNvPr id="4" name="Date Placeholder 3"/>
          <p:cNvSpPr>
            <a:spLocks noGrp="1"/>
          </p:cNvSpPr>
          <p:nvPr>
            <p:ph type="dt" sz="half" idx="10"/>
          </p:nvPr>
        </p:nvSpPr>
        <p:spPr/>
        <p:txBody>
          <a:bodyPr/>
          <a:lstStyle/>
          <a:p>
            <a:r>
              <a:rPr lang="en-ZW" dirty="0"/>
              <a:t>9/5/2014</a:t>
            </a:r>
          </a:p>
        </p:txBody>
      </p:sp>
      <p:sp>
        <p:nvSpPr>
          <p:cNvPr id="5" name="Footer Placeholder 4"/>
          <p:cNvSpPr>
            <a:spLocks noGrp="1"/>
          </p:cNvSpPr>
          <p:nvPr>
            <p:ph type="ftr" sz="quarter" idx="11"/>
          </p:nvPr>
        </p:nvSpPr>
        <p:spPr>
          <a:xfrm>
            <a:off x="2667000" y="6356351"/>
            <a:ext cx="3962400" cy="365125"/>
          </a:xfrm>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pPr/>
              <a:t>9</a:t>
            </a:fld>
            <a:endParaRPr lang="en-ZW"/>
          </a:p>
        </p:txBody>
      </p:sp>
    </p:spTree>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2231</TotalTime>
  <Words>754</Words>
  <Application>Microsoft Macintosh PowerPoint</Application>
  <PresentationFormat>On-screen Show (4:3)</PresentationFormat>
  <Paragraphs>136</Paragraphs>
  <Slides>12</Slides>
  <Notes>1</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12</vt:i4>
      </vt:variant>
    </vt:vector>
  </HeadingPairs>
  <TitlesOfParts>
    <vt:vector size="24" baseType="lpstr">
      <vt:lpstr>Arial</vt:lpstr>
      <vt:lpstr>Bookman Old Style</vt:lpstr>
      <vt:lpstr>Calibri</vt:lpstr>
      <vt:lpstr>Constantia</vt:lpstr>
      <vt:lpstr>Raavi</vt:lpstr>
      <vt:lpstr>Times New Roman</vt:lpstr>
      <vt:lpstr>Wingdings</vt:lpstr>
      <vt:lpstr>Wingdings 2</vt:lpstr>
      <vt:lpstr>1_Custom Design</vt:lpstr>
      <vt:lpstr>Custom Design</vt:lpstr>
      <vt:lpstr>2_Custom Design</vt:lpstr>
      <vt:lpstr>Flow</vt:lpstr>
      <vt:lpstr>PowerPoint Presentation</vt:lpstr>
      <vt:lpstr>  Outline of the Presentation </vt:lpstr>
      <vt:lpstr>Introduction</vt:lpstr>
      <vt:lpstr>  Regulatory Framework</vt:lpstr>
      <vt:lpstr>REGULATORY FRAMEWORK-CCPC</vt:lpstr>
      <vt:lpstr>DEPARTMENTAL COOPERATION-CCPC EXPERIENCE</vt:lpstr>
      <vt:lpstr>INVESTIGATION WORKFLOW</vt:lpstr>
      <vt:lpstr>INVESTIGATION WORKFLOW</vt:lpstr>
      <vt:lpstr>INVESTIGATION WORKFLOW</vt:lpstr>
      <vt:lpstr>GOVERNMENT SUPPORT </vt:lpstr>
      <vt:lpstr>Conclusion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Morgan</dc:creator>
  <cp:lastModifiedBy>Kevin Reddell</cp:lastModifiedBy>
  <cp:revision>87</cp:revision>
  <cp:lastPrinted>2014-04-28T15:31:50Z</cp:lastPrinted>
  <dcterms:created xsi:type="dcterms:W3CDTF">2013-02-06T12:04:31Z</dcterms:created>
  <dcterms:modified xsi:type="dcterms:W3CDTF">2024-04-08T11:44:54Z</dcterms:modified>
</cp:coreProperties>
</file>