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51" r:id="rId1"/>
    <p:sldMasterId id="2147483720" r:id="rId2"/>
    <p:sldMasterId id="2147485902" r:id="rId3"/>
  </p:sldMasterIdLst>
  <p:notesMasterIdLst>
    <p:notesMasterId r:id="rId22"/>
  </p:notesMasterIdLst>
  <p:handoutMasterIdLst>
    <p:handoutMasterId r:id="rId23"/>
  </p:handoutMasterIdLst>
  <p:sldIdLst>
    <p:sldId id="581" r:id="rId4"/>
    <p:sldId id="583" r:id="rId5"/>
    <p:sldId id="595" r:id="rId6"/>
    <p:sldId id="585" r:id="rId7"/>
    <p:sldId id="586" r:id="rId8"/>
    <p:sldId id="598" r:id="rId9"/>
    <p:sldId id="599" r:id="rId10"/>
    <p:sldId id="601" r:id="rId11"/>
    <p:sldId id="602" r:id="rId12"/>
    <p:sldId id="589" r:id="rId13"/>
    <p:sldId id="590" r:id="rId14"/>
    <p:sldId id="603" r:id="rId15"/>
    <p:sldId id="604" r:id="rId16"/>
    <p:sldId id="605" r:id="rId17"/>
    <p:sldId id="606" r:id="rId18"/>
    <p:sldId id="593" r:id="rId19"/>
    <p:sldId id="596" r:id="rId20"/>
    <p:sldId id="597" r:id="rId21"/>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37" autoAdjust="0"/>
    <p:restoredTop sz="96327" autoAdjust="0"/>
  </p:normalViewPr>
  <p:slideViewPr>
    <p:cSldViewPr showGuides="1">
      <p:cViewPr varScale="1">
        <p:scale>
          <a:sx n="124" d="100"/>
          <a:sy n="124" d="100"/>
        </p:scale>
        <p:origin x="2088"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51" d="100"/>
          <a:sy n="51" d="100"/>
        </p:scale>
        <p:origin x="-3030" y="-96"/>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2C6CB6-0C48-42CD-8C3C-8C4C6F5B1501}" type="doc">
      <dgm:prSet loTypeId="urn:microsoft.com/office/officeart/2005/8/layout/chart3" loCatId="relationship" qsTypeId="urn:microsoft.com/office/officeart/2005/8/quickstyle/simple1" qsCatId="simple" csTypeId="urn:microsoft.com/office/officeart/2005/8/colors/accent1_2" csCatId="accent1" phldr="1"/>
      <dgm:spPr/>
    </dgm:pt>
    <dgm:pt modelId="{A62A516E-E9D4-434D-9E41-E048189A668E}">
      <dgm:prSet phldrT="[Text]" custT="1"/>
      <dgm:spPr>
        <a:solidFill>
          <a:srgbClr val="FFCC00"/>
        </a:solidFill>
      </dgm:spPr>
      <dgm:t>
        <a:bodyPr vert="horz"/>
        <a:lstStyle/>
        <a:p>
          <a:r>
            <a:rPr lang="en-ZA" sz="1400" b="1" dirty="0">
              <a:solidFill>
                <a:schemeClr val="tx1"/>
              </a:solidFill>
              <a:latin typeface="Calibri" panose="020F0502020204030204" pitchFamily="34" charset="0"/>
            </a:rPr>
            <a:t>Storage tariff (R)</a:t>
          </a:r>
        </a:p>
      </dgm:t>
    </dgm:pt>
    <dgm:pt modelId="{6B14768F-B202-42F5-BAC5-E792ED2EEF8F}" type="parTrans" cxnId="{39055232-8535-426A-A07E-D50638F6D6EE}">
      <dgm:prSet/>
      <dgm:spPr/>
      <dgm:t>
        <a:bodyPr/>
        <a:lstStyle/>
        <a:p>
          <a:endParaRPr lang="en-ZA"/>
        </a:p>
      </dgm:t>
    </dgm:pt>
    <dgm:pt modelId="{5F921D05-AE2E-4C3D-BB38-D59EDEAE5C1A}" type="sibTrans" cxnId="{39055232-8535-426A-A07E-D50638F6D6EE}">
      <dgm:prSet/>
      <dgm:spPr/>
      <dgm:t>
        <a:bodyPr/>
        <a:lstStyle/>
        <a:p>
          <a:endParaRPr lang="en-ZA"/>
        </a:p>
      </dgm:t>
    </dgm:pt>
    <dgm:pt modelId="{D0BBCDA4-608F-439B-A780-FDD14296F362}">
      <dgm:prSet phldrT="[Text]" custT="1"/>
      <dgm:spPr>
        <a:solidFill>
          <a:srgbClr val="FFCC00"/>
        </a:solidFill>
      </dgm:spPr>
      <dgm:t>
        <a:bodyPr/>
        <a:lstStyle/>
        <a:p>
          <a:pPr algn="l"/>
          <a:r>
            <a:rPr lang="en-ZA" sz="1400" b="1" dirty="0">
              <a:solidFill>
                <a:schemeClr val="tx1"/>
              </a:solidFill>
              <a:latin typeface="Calibri" panose="020F0502020204030204" pitchFamily="34" charset="0"/>
            </a:rPr>
            <a:t>Regasification tariff (U)</a:t>
          </a:r>
        </a:p>
      </dgm:t>
    </dgm:pt>
    <dgm:pt modelId="{3E518489-D885-4436-B3D3-BFBCDC888853}" type="parTrans" cxnId="{766D9786-BC56-4D63-8C31-938432684A04}">
      <dgm:prSet/>
      <dgm:spPr/>
      <dgm:t>
        <a:bodyPr/>
        <a:lstStyle/>
        <a:p>
          <a:endParaRPr lang="en-ZA"/>
        </a:p>
      </dgm:t>
    </dgm:pt>
    <dgm:pt modelId="{44409476-6E73-422A-84E9-5727269387B1}" type="sibTrans" cxnId="{766D9786-BC56-4D63-8C31-938432684A04}">
      <dgm:prSet/>
      <dgm:spPr/>
      <dgm:t>
        <a:bodyPr/>
        <a:lstStyle/>
        <a:p>
          <a:endParaRPr lang="en-ZA"/>
        </a:p>
      </dgm:t>
    </dgm:pt>
    <dgm:pt modelId="{1B3BA3A8-4AB7-4101-A3E9-1075DBE42A2F}">
      <dgm:prSet custT="1"/>
      <dgm:spPr>
        <a:solidFill>
          <a:srgbClr val="FFCC00"/>
        </a:solidFill>
      </dgm:spPr>
      <dgm:t>
        <a:bodyPr/>
        <a:lstStyle/>
        <a:p>
          <a:r>
            <a:rPr lang="en-ZA" sz="1400" b="1" dirty="0">
              <a:solidFill>
                <a:schemeClr val="tx1"/>
              </a:solidFill>
              <a:latin typeface="Calibri" panose="020F0502020204030204" pitchFamily="34" charset="0"/>
            </a:rPr>
            <a:t>Transmission tariff  (R) </a:t>
          </a:r>
        </a:p>
      </dgm:t>
    </dgm:pt>
    <dgm:pt modelId="{E6A40A99-17ED-46AD-805A-51CCA5E30A4D}" type="parTrans" cxnId="{83A15CF8-BAC9-40F5-906D-041DC15FC360}">
      <dgm:prSet/>
      <dgm:spPr/>
      <dgm:t>
        <a:bodyPr/>
        <a:lstStyle/>
        <a:p>
          <a:endParaRPr lang="en-ZA"/>
        </a:p>
      </dgm:t>
    </dgm:pt>
    <dgm:pt modelId="{25F23944-D55D-4006-806B-9F6C88C3BA19}" type="sibTrans" cxnId="{83A15CF8-BAC9-40F5-906D-041DC15FC360}">
      <dgm:prSet/>
      <dgm:spPr/>
      <dgm:t>
        <a:bodyPr/>
        <a:lstStyle/>
        <a:p>
          <a:endParaRPr lang="en-ZA"/>
        </a:p>
      </dgm:t>
    </dgm:pt>
    <dgm:pt modelId="{CF32C81F-683C-4DB1-ACDE-E4EE85E93231}">
      <dgm:prSet custT="1"/>
      <dgm:spPr>
        <a:solidFill>
          <a:srgbClr val="FFCC00"/>
        </a:solidFill>
      </dgm:spPr>
      <dgm:t>
        <a:bodyPr/>
        <a:lstStyle/>
        <a:p>
          <a:r>
            <a:rPr lang="en-ZA" sz="1400" b="1" dirty="0">
              <a:solidFill>
                <a:schemeClr val="tx1"/>
              </a:solidFill>
              <a:latin typeface="Calibri" panose="020F0502020204030204" pitchFamily="34" charset="0"/>
            </a:rPr>
            <a:t>Distribution tariff (U)</a:t>
          </a:r>
        </a:p>
      </dgm:t>
    </dgm:pt>
    <dgm:pt modelId="{2F02AC53-7D18-47AA-AE11-AD191CE36573}" type="parTrans" cxnId="{4C82CD9C-7475-47A0-BFCC-8B8F5A1DD87E}">
      <dgm:prSet/>
      <dgm:spPr/>
      <dgm:t>
        <a:bodyPr/>
        <a:lstStyle/>
        <a:p>
          <a:endParaRPr lang="en-ZA"/>
        </a:p>
      </dgm:t>
    </dgm:pt>
    <dgm:pt modelId="{77CF0037-D9E5-4FFE-90C2-B3852D7EEFB0}" type="sibTrans" cxnId="{4C82CD9C-7475-47A0-BFCC-8B8F5A1DD87E}">
      <dgm:prSet/>
      <dgm:spPr/>
      <dgm:t>
        <a:bodyPr/>
        <a:lstStyle/>
        <a:p>
          <a:endParaRPr lang="en-ZA"/>
        </a:p>
      </dgm:t>
    </dgm:pt>
    <dgm:pt modelId="{F007170C-1F73-4ACD-A549-2E08B97FF695}">
      <dgm:prSet custT="1"/>
      <dgm:spPr>
        <a:solidFill>
          <a:srgbClr val="FFFF00"/>
        </a:solidFill>
      </dgm:spPr>
      <dgm:t>
        <a:bodyPr/>
        <a:lstStyle/>
        <a:p>
          <a:r>
            <a:rPr lang="en-ZA" sz="1400" b="1" dirty="0">
              <a:solidFill>
                <a:schemeClr val="tx1"/>
              </a:solidFill>
              <a:latin typeface="Calibri" panose="020F0502020204030204" pitchFamily="34" charset="0"/>
            </a:rPr>
            <a:t>Trading margin (R)  </a:t>
          </a:r>
        </a:p>
      </dgm:t>
    </dgm:pt>
    <dgm:pt modelId="{C4A1DE32-1365-4C4F-AA1C-61C694F16937}" type="parTrans" cxnId="{32A93FF5-0D5C-4646-8463-DE78FBA3B5F2}">
      <dgm:prSet/>
      <dgm:spPr/>
      <dgm:t>
        <a:bodyPr/>
        <a:lstStyle/>
        <a:p>
          <a:endParaRPr lang="en-ZA"/>
        </a:p>
      </dgm:t>
    </dgm:pt>
    <dgm:pt modelId="{F938940D-9646-4D0E-9093-799CF5B9FD9C}" type="sibTrans" cxnId="{32A93FF5-0D5C-4646-8463-DE78FBA3B5F2}">
      <dgm:prSet/>
      <dgm:spPr/>
      <dgm:t>
        <a:bodyPr/>
        <a:lstStyle/>
        <a:p>
          <a:endParaRPr lang="en-ZA"/>
        </a:p>
      </dgm:t>
    </dgm:pt>
    <dgm:pt modelId="{A442C799-DE4A-4EC5-ADA3-E42877A87680}">
      <dgm:prSet custT="1"/>
      <dgm:spPr>
        <a:solidFill>
          <a:srgbClr val="FF9900"/>
        </a:solidFill>
      </dgm:spPr>
      <dgm:t>
        <a:bodyPr/>
        <a:lstStyle/>
        <a:p>
          <a:r>
            <a:rPr lang="en-ZA" sz="1600" b="1" dirty="0">
              <a:solidFill>
                <a:schemeClr val="tx1"/>
              </a:solidFill>
              <a:latin typeface="Calibri" panose="020F0502020204030204" pitchFamily="34" charset="0"/>
            </a:rPr>
            <a:t>Maximum price for Gas Energy (R)</a:t>
          </a:r>
        </a:p>
      </dgm:t>
    </dgm:pt>
    <dgm:pt modelId="{885AF0F1-B0FA-4C17-B69C-DC939FE3F495}" type="parTrans" cxnId="{8CD7E86E-A86F-4F1A-9EAA-875DFB8B862B}">
      <dgm:prSet/>
      <dgm:spPr/>
      <dgm:t>
        <a:bodyPr/>
        <a:lstStyle/>
        <a:p>
          <a:endParaRPr lang="en-ZA"/>
        </a:p>
      </dgm:t>
    </dgm:pt>
    <dgm:pt modelId="{6920D0B9-5520-48E0-808E-431B947EBD15}" type="sibTrans" cxnId="{8CD7E86E-A86F-4F1A-9EAA-875DFB8B862B}">
      <dgm:prSet/>
      <dgm:spPr/>
      <dgm:t>
        <a:bodyPr/>
        <a:lstStyle/>
        <a:p>
          <a:endParaRPr lang="en-ZA"/>
        </a:p>
      </dgm:t>
    </dgm:pt>
    <dgm:pt modelId="{3A9C8CF0-55EE-4303-A845-977855CD4E93}" type="pres">
      <dgm:prSet presAssocID="{222C6CB6-0C48-42CD-8C3C-8C4C6F5B1501}" presName="compositeShape" presStyleCnt="0">
        <dgm:presLayoutVars>
          <dgm:chMax val="7"/>
          <dgm:dir/>
          <dgm:resizeHandles val="exact"/>
        </dgm:presLayoutVars>
      </dgm:prSet>
      <dgm:spPr/>
    </dgm:pt>
    <dgm:pt modelId="{354FA5B8-226B-4F9E-B286-7DDE8356BDEC}" type="pres">
      <dgm:prSet presAssocID="{222C6CB6-0C48-42CD-8C3C-8C4C6F5B1501}" presName="wedge1" presStyleLbl="node1" presStyleIdx="0" presStyleCnt="6" custScaleX="110253"/>
      <dgm:spPr/>
    </dgm:pt>
    <dgm:pt modelId="{047BA778-C3FA-40AF-A4E1-DAA210C0BC71}" type="pres">
      <dgm:prSet presAssocID="{222C6CB6-0C48-42CD-8C3C-8C4C6F5B1501}" presName="wedge1Tx" presStyleLbl="node1" presStyleIdx="0" presStyleCnt="6">
        <dgm:presLayoutVars>
          <dgm:chMax val="0"/>
          <dgm:chPref val="0"/>
          <dgm:bulletEnabled val="1"/>
        </dgm:presLayoutVars>
      </dgm:prSet>
      <dgm:spPr/>
    </dgm:pt>
    <dgm:pt modelId="{D5818CE8-5507-4715-AFA4-D0970033E3C3}" type="pres">
      <dgm:prSet presAssocID="{222C6CB6-0C48-42CD-8C3C-8C4C6F5B1501}" presName="wedge2" presStyleLbl="node1" presStyleIdx="1" presStyleCnt="6" custScaleX="110253"/>
      <dgm:spPr/>
    </dgm:pt>
    <dgm:pt modelId="{52E37CB3-98D6-4B6A-AA8C-B945EAFCD1CE}" type="pres">
      <dgm:prSet presAssocID="{222C6CB6-0C48-42CD-8C3C-8C4C6F5B1501}" presName="wedge2Tx" presStyleLbl="node1" presStyleIdx="1" presStyleCnt="6">
        <dgm:presLayoutVars>
          <dgm:chMax val="0"/>
          <dgm:chPref val="0"/>
          <dgm:bulletEnabled val="1"/>
        </dgm:presLayoutVars>
      </dgm:prSet>
      <dgm:spPr/>
    </dgm:pt>
    <dgm:pt modelId="{734B51DF-B1FA-46DD-AF7D-C6798A279841}" type="pres">
      <dgm:prSet presAssocID="{222C6CB6-0C48-42CD-8C3C-8C4C6F5B1501}" presName="wedge3" presStyleLbl="node1" presStyleIdx="2" presStyleCnt="6" custScaleX="110253"/>
      <dgm:spPr/>
    </dgm:pt>
    <dgm:pt modelId="{402B2025-9A08-435C-8AEB-C7B66B3C7381}" type="pres">
      <dgm:prSet presAssocID="{222C6CB6-0C48-42CD-8C3C-8C4C6F5B1501}" presName="wedge3Tx" presStyleLbl="node1" presStyleIdx="2" presStyleCnt="6">
        <dgm:presLayoutVars>
          <dgm:chMax val="0"/>
          <dgm:chPref val="0"/>
          <dgm:bulletEnabled val="1"/>
        </dgm:presLayoutVars>
      </dgm:prSet>
      <dgm:spPr/>
    </dgm:pt>
    <dgm:pt modelId="{EA702EFF-D50B-41F5-9EFA-12CF69286292}" type="pres">
      <dgm:prSet presAssocID="{222C6CB6-0C48-42CD-8C3C-8C4C6F5B1501}" presName="wedge4" presStyleLbl="node1" presStyleIdx="3" presStyleCnt="6" custScaleX="110253"/>
      <dgm:spPr/>
    </dgm:pt>
    <dgm:pt modelId="{EC7C56E6-CF63-4C7C-A188-0BDC6BD8EBA1}" type="pres">
      <dgm:prSet presAssocID="{222C6CB6-0C48-42CD-8C3C-8C4C6F5B1501}" presName="wedge4Tx" presStyleLbl="node1" presStyleIdx="3" presStyleCnt="6">
        <dgm:presLayoutVars>
          <dgm:chMax val="0"/>
          <dgm:chPref val="0"/>
          <dgm:bulletEnabled val="1"/>
        </dgm:presLayoutVars>
      </dgm:prSet>
      <dgm:spPr/>
    </dgm:pt>
    <dgm:pt modelId="{5514B8F8-A4F7-482C-85EB-8D7E314CDE13}" type="pres">
      <dgm:prSet presAssocID="{222C6CB6-0C48-42CD-8C3C-8C4C6F5B1501}" presName="wedge5" presStyleLbl="node1" presStyleIdx="4" presStyleCnt="6" custScaleX="110253"/>
      <dgm:spPr/>
    </dgm:pt>
    <dgm:pt modelId="{885ED8EE-9036-4E99-9AD7-A2D22CEF7058}" type="pres">
      <dgm:prSet presAssocID="{222C6CB6-0C48-42CD-8C3C-8C4C6F5B1501}" presName="wedge5Tx" presStyleLbl="node1" presStyleIdx="4" presStyleCnt="6">
        <dgm:presLayoutVars>
          <dgm:chMax val="0"/>
          <dgm:chPref val="0"/>
          <dgm:bulletEnabled val="1"/>
        </dgm:presLayoutVars>
      </dgm:prSet>
      <dgm:spPr/>
    </dgm:pt>
    <dgm:pt modelId="{25CEFCEF-A815-4FA1-82E3-7B7BAF175AA2}" type="pres">
      <dgm:prSet presAssocID="{222C6CB6-0C48-42CD-8C3C-8C4C6F5B1501}" presName="wedge6" presStyleLbl="node1" presStyleIdx="5" presStyleCnt="6" custScaleX="110253"/>
      <dgm:spPr/>
    </dgm:pt>
    <dgm:pt modelId="{91192943-604A-4C3F-8FFE-567A1233FC40}" type="pres">
      <dgm:prSet presAssocID="{222C6CB6-0C48-42CD-8C3C-8C4C6F5B1501}" presName="wedge6Tx" presStyleLbl="node1" presStyleIdx="5" presStyleCnt="6">
        <dgm:presLayoutVars>
          <dgm:chMax val="0"/>
          <dgm:chPref val="0"/>
          <dgm:bulletEnabled val="1"/>
        </dgm:presLayoutVars>
      </dgm:prSet>
      <dgm:spPr/>
    </dgm:pt>
  </dgm:ptLst>
  <dgm:cxnLst>
    <dgm:cxn modelId="{5394E51A-98E8-464D-A551-95D1512888E6}" type="presOf" srcId="{1B3BA3A8-4AB7-4101-A3E9-1075DBE42A2F}" destId="{EA702EFF-D50B-41F5-9EFA-12CF69286292}" srcOrd="0" destOrd="0" presId="urn:microsoft.com/office/officeart/2005/8/layout/chart3"/>
    <dgm:cxn modelId="{39055232-8535-426A-A07E-D50638F6D6EE}" srcId="{222C6CB6-0C48-42CD-8C3C-8C4C6F5B1501}" destId="{A62A516E-E9D4-434D-9E41-E048189A668E}" srcOrd="5" destOrd="0" parTransId="{6B14768F-B202-42F5-BAC5-E792ED2EEF8F}" sibTransId="{5F921D05-AE2E-4C3D-BB38-D59EDEAE5C1A}"/>
    <dgm:cxn modelId="{801D353A-EBE6-45D5-88E7-E6BEC404772D}" type="presOf" srcId="{A442C799-DE4A-4EC5-ADA3-E42877A87680}" destId="{354FA5B8-226B-4F9E-B286-7DDE8356BDEC}" srcOrd="0" destOrd="0" presId="urn:microsoft.com/office/officeart/2005/8/layout/chart3"/>
    <dgm:cxn modelId="{9BB8B647-1D0E-4A1A-B9FF-728C9660BD53}" type="presOf" srcId="{CF32C81F-683C-4DB1-ACDE-E4EE85E93231}" destId="{734B51DF-B1FA-46DD-AF7D-C6798A279841}" srcOrd="0" destOrd="0" presId="urn:microsoft.com/office/officeart/2005/8/layout/chart3"/>
    <dgm:cxn modelId="{9689D54E-D5A7-4511-9841-D386CA2DEAFA}" type="presOf" srcId="{F007170C-1F73-4ACD-A549-2E08B97FF695}" destId="{52E37CB3-98D6-4B6A-AA8C-B945EAFCD1CE}" srcOrd="1" destOrd="0" presId="urn:microsoft.com/office/officeart/2005/8/layout/chart3"/>
    <dgm:cxn modelId="{CFBB5F4F-1DB1-4E12-B6E3-8399353BB62F}" type="presOf" srcId="{A62A516E-E9D4-434D-9E41-E048189A668E}" destId="{25CEFCEF-A815-4FA1-82E3-7B7BAF175AA2}" srcOrd="0" destOrd="0" presId="urn:microsoft.com/office/officeart/2005/8/layout/chart3"/>
    <dgm:cxn modelId="{A5BBE756-4812-4EB4-9FC2-F2CC4FE19C9A}" type="presOf" srcId="{CF32C81F-683C-4DB1-ACDE-E4EE85E93231}" destId="{402B2025-9A08-435C-8AEB-C7B66B3C7381}" srcOrd="1" destOrd="0" presId="urn:microsoft.com/office/officeart/2005/8/layout/chart3"/>
    <dgm:cxn modelId="{8CD7E86E-A86F-4F1A-9EAA-875DFB8B862B}" srcId="{222C6CB6-0C48-42CD-8C3C-8C4C6F5B1501}" destId="{A442C799-DE4A-4EC5-ADA3-E42877A87680}" srcOrd="0" destOrd="0" parTransId="{885AF0F1-B0FA-4C17-B69C-DC939FE3F495}" sibTransId="{6920D0B9-5520-48E0-808E-431B947EBD15}"/>
    <dgm:cxn modelId="{52B82D73-614C-4573-BABE-7B020673F16D}" type="presOf" srcId="{F007170C-1F73-4ACD-A549-2E08B97FF695}" destId="{D5818CE8-5507-4715-AFA4-D0970033E3C3}" srcOrd="0" destOrd="0" presId="urn:microsoft.com/office/officeart/2005/8/layout/chart3"/>
    <dgm:cxn modelId="{766D9786-BC56-4D63-8C31-938432684A04}" srcId="{222C6CB6-0C48-42CD-8C3C-8C4C6F5B1501}" destId="{D0BBCDA4-608F-439B-A780-FDD14296F362}" srcOrd="4" destOrd="0" parTransId="{3E518489-D885-4436-B3D3-BFBCDC888853}" sibTransId="{44409476-6E73-422A-84E9-5727269387B1}"/>
    <dgm:cxn modelId="{6FEC5294-6059-4847-A33F-1CDDAC48AC69}" type="presOf" srcId="{D0BBCDA4-608F-439B-A780-FDD14296F362}" destId="{885ED8EE-9036-4E99-9AD7-A2D22CEF7058}" srcOrd="1" destOrd="0" presId="urn:microsoft.com/office/officeart/2005/8/layout/chart3"/>
    <dgm:cxn modelId="{0CBB1596-3C70-4E0F-B48F-F3CDA77426EE}" type="presOf" srcId="{A62A516E-E9D4-434D-9E41-E048189A668E}" destId="{91192943-604A-4C3F-8FFE-567A1233FC40}" srcOrd="1" destOrd="0" presId="urn:microsoft.com/office/officeart/2005/8/layout/chart3"/>
    <dgm:cxn modelId="{4C82CD9C-7475-47A0-BFCC-8B8F5A1DD87E}" srcId="{222C6CB6-0C48-42CD-8C3C-8C4C6F5B1501}" destId="{CF32C81F-683C-4DB1-ACDE-E4EE85E93231}" srcOrd="2" destOrd="0" parTransId="{2F02AC53-7D18-47AA-AE11-AD191CE36573}" sibTransId="{77CF0037-D9E5-4FFE-90C2-B3852D7EEFB0}"/>
    <dgm:cxn modelId="{03E24AA7-1FEC-49E4-87BF-13176BCC07BE}" type="presOf" srcId="{A442C799-DE4A-4EC5-ADA3-E42877A87680}" destId="{047BA778-C3FA-40AF-A4E1-DAA210C0BC71}" srcOrd="1" destOrd="0" presId="urn:microsoft.com/office/officeart/2005/8/layout/chart3"/>
    <dgm:cxn modelId="{D0B2BFA7-9BEE-47A4-91F0-90323A721785}" type="presOf" srcId="{222C6CB6-0C48-42CD-8C3C-8C4C6F5B1501}" destId="{3A9C8CF0-55EE-4303-A845-977855CD4E93}" srcOrd="0" destOrd="0" presId="urn:microsoft.com/office/officeart/2005/8/layout/chart3"/>
    <dgm:cxn modelId="{B91CCDC5-C153-41A9-83DC-581698A82CE4}" type="presOf" srcId="{1B3BA3A8-4AB7-4101-A3E9-1075DBE42A2F}" destId="{EC7C56E6-CF63-4C7C-A188-0BDC6BD8EBA1}" srcOrd="1" destOrd="0" presId="urn:microsoft.com/office/officeart/2005/8/layout/chart3"/>
    <dgm:cxn modelId="{F8C35EF3-DC43-4036-9251-757BD42D9B1A}" type="presOf" srcId="{D0BBCDA4-608F-439B-A780-FDD14296F362}" destId="{5514B8F8-A4F7-482C-85EB-8D7E314CDE13}" srcOrd="0" destOrd="0" presId="urn:microsoft.com/office/officeart/2005/8/layout/chart3"/>
    <dgm:cxn modelId="{32A93FF5-0D5C-4646-8463-DE78FBA3B5F2}" srcId="{222C6CB6-0C48-42CD-8C3C-8C4C6F5B1501}" destId="{F007170C-1F73-4ACD-A549-2E08B97FF695}" srcOrd="1" destOrd="0" parTransId="{C4A1DE32-1365-4C4F-AA1C-61C694F16937}" sibTransId="{F938940D-9646-4D0E-9093-799CF5B9FD9C}"/>
    <dgm:cxn modelId="{83A15CF8-BAC9-40F5-906D-041DC15FC360}" srcId="{222C6CB6-0C48-42CD-8C3C-8C4C6F5B1501}" destId="{1B3BA3A8-4AB7-4101-A3E9-1075DBE42A2F}" srcOrd="3" destOrd="0" parTransId="{E6A40A99-17ED-46AD-805A-51CCA5E30A4D}" sibTransId="{25F23944-D55D-4006-806B-9F6C88C3BA19}"/>
    <dgm:cxn modelId="{7E26996B-DF8A-4DAD-BBBA-970926AA3844}" type="presParOf" srcId="{3A9C8CF0-55EE-4303-A845-977855CD4E93}" destId="{354FA5B8-226B-4F9E-B286-7DDE8356BDEC}" srcOrd="0" destOrd="0" presId="urn:microsoft.com/office/officeart/2005/8/layout/chart3"/>
    <dgm:cxn modelId="{81613680-3B1A-49D7-9A05-7634D02BDB8B}" type="presParOf" srcId="{3A9C8CF0-55EE-4303-A845-977855CD4E93}" destId="{047BA778-C3FA-40AF-A4E1-DAA210C0BC71}" srcOrd="1" destOrd="0" presId="urn:microsoft.com/office/officeart/2005/8/layout/chart3"/>
    <dgm:cxn modelId="{012C1BBB-C7E0-42DA-946D-413A6186325B}" type="presParOf" srcId="{3A9C8CF0-55EE-4303-A845-977855CD4E93}" destId="{D5818CE8-5507-4715-AFA4-D0970033E3C3}" srcOrd="2" destOrd="0" presId="urn:microsoft.com/office/officeart/2005/8/layout/chart3"/>
    <dgm:cxn modelId="{053AAAE9-A97C-4615-AFA3-E992CA960357}" type="presParOf" srcId="{3A9C8CF0-55EE-4303-A845-977855CD4E93}" destId="{52E37CB3-98D6-4B6A-AA8C-B945EAFCD1CE}" srcOrd="3" destOrd="0" presId="urn:microsoft.com/office/officeart/2005/8/layout/chart3"/>
    <dgm:cxn modelId="{97C7E9A9-EC52-4527-BE4F-E260162AB600}" type="presParOf" srcId="{3A9C8CF0-55EE-4303-A845-977855CD4E93}" destId="{734B51DF-B1FA-46DD-AF7D-C6798A279841}" srcOrd="4" destOrd="0" presId="urn:microsoft.com/office/officeart/2005/8/layout/chart3"/>
    <dgm:cxn modelId="{290D2333-8F97-4256-9064-23E65FBA4C40}" type="presParOf" srcId="{3A9C8CF0-55EE-4303-A845-977855CD4E93}" destId="{402B2025-9A08-435C-8AEB-C7B66B3C7381}" srcOrd="5" destOrd="0" presId="urn:microsoft.com/office/officeart/2005/8/layout/chart3"/>
    <dgm:cxn modelId="{89B43239-FEB0-4D96-87C0-3A99FD6F0B6A}" type="presParOf" srcId="{3A9C8CF0-55EE-4303-A845-977855CD4E93}" destId="{EA702EFF-D50B-41F5-9EFA-12CF69286292}" srcOrd="6" destOrd="0" presId="urn:microsoft.com/office/officeart/2005/8/layout/chart3"/>
    <dgm:cxn modelId="{1D7BD2E1-1300-4CA4-892F-42FF4E8BE2E6}" type="presParOf" srcId="{3A9C8CF0-55EE-4303-A845-977855CD4E93}" destId="{EC7C56E6-CF63-4C7C-A188-0BDC6BD8EBA1}" srcOrd="7" destOrd="0" presId="urn:microsoft.com/office/officeart/2005/8/layout/chart3"/>
    <dgm:cxn modelId="{4B88C21F-C2AD-4DB3-B577-E5721324CAC8}" type="presParOf" srcId="{3A9C8CF0-55EE-4303-A845-977855CD4E93}" destId="{5514B8F8-A4F7-482C-85EB-8D7E314CDE13}" srcOrd="8" destOrd="0" presId="urn:microsoft.com/office/officeart/2005/8/layout/chart3"/>
    <dgm:cxn modelId="{F21C9F99-181F-4B6A-975E-CA8FAC1567CD}" type="presParOf" srcId="{3A9C8CF0-55EE-4303-A845-977855CD4E93}" destId="{885ED8EE-9036-4E99-9AD7-A2D22CEF7058}" srcOrd="9" destOrd="0" presId="urn:microsoft.com/office/officeart/2005/8/layout/chart3"/>
    <dgm:cxn modelId="{94BA9981-A217-4CEF-8F21-9725D2C29893}" type="presParOf" srcId="{3A9C8CF0-55EE-4303-A845-977855CD4E93}" destId="{25CEFCEF-A815-4FA1-82E3-7B7BAF175AA2}" srcOrd="10" destOrd="0" presId="urn:microsoft.com/office/officeart/2005/8/layout/chart3"/>
    <dgm:cxn modelId="{743FD52B-2809-4513-A068-715AA3610990}" type="presParOf" srcId="{3A9C8CF0-55EE-4303-A845-977855CD4E93}" destId="{91192943-604A-4C3F-8FFE-567A1233FC40}" srcOrd="11"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4FA5B8-226B-4F9E-B286-7DDE8356BDEC}">
      <dsp:nvSpPr>
        <dsp:cNvPr id="0" name=""/>
        <dsp:cNvSpPr/>
      </dsp:nvSpPr>
      <dsp:spPr>
        <a:xfrm>
          <a:off x="1943437" y="247223"/>
          <a:ext cx="3923902" cy="3558998"/>
        </a:xfrm>
        <a:prstGeom prst="pie">
          <a:avLst>
            <a:gd name="adj1" fmla="val 16200000"/>
            <a:gd name="adj2" fmla="val 19800000"/>
          </a:avLst>
        </a:prstGeom>
        <a:solidFill>
          <a:srgbClr val="FF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ZA" sz="1600" b="1" kern="1200" dirty="0">
              <a:solidFill>
                <a:schemeClr val="tx1"/>
              </a:solidFill>
              <a:latin typeface="Calibri" panose="020F0502020204030204" pitchFamily="34" charset="0"/>
            </a:rPr>
            <a:t>Maximum price for Gas Energy (R)</a:t>
          </a:r>
        </a:p>
      </dsp:txBody>
      <dsp:txXfrm>
        <a:off x="3947431" y="628544"/>
        <a:ext cx="1144471" cy="762642"/>
      </dsp:txXfrm>
    </dsp:sp>
    <dsp:sp modelId="{D5818CE8-5507-4715-AFA4-D0970033E3C3}">
      <dsp:nvSpPr>
        <dsp:cNvPr id="0" name=""/>
        <dsp:cNvSpPr/>
      </dsp:nvSpPr>
      <dsp:spPr>
        <a:xfrm>
          <a:off x="1837515" y="430681"/>
          <a:ext cx="3923902" cy="3558998"/>
        </a:xfrm>
        <a:prstGeom prst="pie">
          <a:avLst>
            <a:gd name="adj1" fmla="val 19800000"/>
            <a:gd name="adj2" fmla="val 1800000"/>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ZA" sz="1400" b="1" kern="1200" dirty="0">
              <a:solidFill>
                <a:schemeClr val="tx1"/>
              </a:solidFill>
              <a:latin typeface="Calibri" panose="020F0502020204030204" pitchFamily="34" charset="0"/>
            </a:rPr>
            <a:t>Trading margin (R)  </a:t>
          </a:r>
        </a:p>
      </dsp:txBody>
      <dsp:txXfrm>
        <a:off x="4523520" y="1850043"/>
        <a:ext cx="1186513" cy="720273"/>
      </dsp:txXfrm>
    </dsp:sp>
    <dsp:sp modelId="{734B51DF-B1FA-46DD-AF7D-C6798A279841}">
      <dsp:nvSpPr>
        <dsp:cNvPr id="0" name=""/>
        <dsp:cNvSpPr/>
      </dsp:nvSpPr>
      <dsp:spPr>
        <a:xfrm>
          <a:off x="1837515" y="430681"/>
          <a:ext cx="3923902" cy="3558998"/>
        </a:xfrm>
        <a:prstGeom prst="pie">
          <a:avLst>
            <a:gd name="adj1" fmla="val 1800000"/>
            <a:gd name="adj2" fmla="val 5400000"/>
          </a:avLst>
        </a:prstGeom>
        <a:solidFill>
          <a:srgbClr val="FFCC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ZA" sz="1400" b="1" kern="1200" dirty="0">
              <a:solidFill>
                <a:schemeClr val="tx1"/>
              </a:solidFill>
              <a:latin typeface="Calibri" panose="020F0502020204030204" pitchFamily="34" charset="0"/>
            </a:rPr>
            <a:t>Distribution tariff (U)</a:t>
          </a:r>
        </a:p>
      </dsp:txBody>
      <dsp:txXfrm>
        <a:off x="3841508" y="2845715"/>
        <a:ext cx="1144471" cy="762642"/>
      </dsp:txXfrm>
    </dsp:sp>
    <dsp:sp modelId="{EA702EFF-D50B-41F5-9EFA-12CF69286292}">
      <dsp:nvSpPr>
        <dsp:cNvPr id="0" name=""/>
        <dsp:cNvSpPr/>
      </dsp:nvSpPr>
      <dsp:spPr>
        <a:xfrm>
          <a:off x="1837515" y="430681"/>
          <a:ext cx="3923902" cy="3558998"/>
        </a:xfrm>
        <a:prstGeom prst="pie">
          <a:avLst>
            <a:gd name="adj1" fmla="val 5400000"/>
            <a:gd name="adj2" fmla="val 9000000"/>
          </a:avLst>
        </a:prstGeom>
        <a:solidFill>
          <a:srgbClr val="FFCC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ZA" sz="1400" b="1" kern="1200" dirty="0">
              <a:solidFill>
                <a:schemeClr val="tx1"/>
              </a:solidFill>
              <a:latin typeface="Calibri" panose="020F0502020204030204" pitchFamily="34" charset="0"/>
            </a:rPr>
            <a:t>Transmission tariff  (R) </a:t>
          </a:r>
        </a:p>
      </dsp:txBody>
      <dsp:txXfrm>
        <a:off x="2612953" y="2845715"/>
        <a:ext cx="1144471" cy="762642"/>
      </dsp:txXfrm>
    </dsp:sp>
    <dsp:sp modelId="{5514B8F8-A4F7-482C-85EB-8D7E314CDE13}">
      <dsp:nvSpPr>
        <dsp:cNvPr id="0" name=""/>
        <dsp:cNvSpPr/>
      </dsp:nvSpPr>
      <dsp:spPr>
        <a:xfrm>
          <a:off x="1837515" y="430681"/>
          <a:ext cx="3923902" cy="3558998"/>
        </a:xfrm>
        <a:prstGeom prst="pie">
          <a:avLst>
            <a:gd name="adj1" fmla="val 9000000"/>
            <a:gd name="adj2" fmla="val 12600000"/>
          </a:avLst>
        </a:prstGeom>
        <a:solidFill>
          <a:srgbClr val="FFCC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l" defTabSz="622300">
            <a:lnSpc>
              <a:spcPct val="90000"/>
            </a:lnSpc>
            <a:spcBef>
              <a:spcPct val="0"/>
            </a:spcBef>
            <a:spcAft>
              <a:spcPct val="35000"/>
            </a:spcAft>
            <a:buNone/>
          </a:pPr>
          <a:r>
            <a:rPr lang="en-ZA" sz="1400" b="1" kern="1200" dirty="0">
              <a:solidFill>
                <a:schemeClr val="tx1"/>
              </a:solidFill>
              <a:latin typeface="Calibri" panose="020F0502020204030204" pitchFamily="34" charset="0"/>
            </a:rPr>
            <a:t>Regasification tariff (U)</a:t>
          </a:r>
        </a:p>
      </dsp:txBody>
      <dsp:txXfrm>
        <a:off x="1898242" y="1850043"/>
        <a:ext cx="1186513" cy="720273"/>
      </dsp:txXfrm>
    </dsp:sp>
    <dsp:sp modelId="{25CEFCEF-A815-4FA1-82E3-7B7BAF175AA2}">
      <dsp:nvSpPr>
        <dsp:cNvPr id="0" name=""/>
        <dsp:cNvSpPr/>
      </dsp:nvSpPr>
      <dsp:spPr>
        <a:xfrm>
          <a:off x="1837515" y="430681"/>
          <a:ext cx="3923902" cy="3558998"/>
        </a:xfrm>
        <a:prstGeom prst="pie">
          <a:avLst>
            <a:gd name="adj1" fmla="val 12600000"/>
            <a:gd name="adj2" fmla="val 16200000"/>
          </a:avLst>
        </a:prstGeom>
        <a:solidFill>
          <a:srgbClr val="FFCC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ZA" sz="1400" b="1" kern="1200" dirty="0">
              <a:solidFill>
                <a:schemeClr val="tx1"/>
              </a:solidFill>
              <a:latin typeface="Calibri" panose="020F0502020204030204" pitchFamily="34" charset="0"/>
            </a:rPr>
            <a:t>Storage tariff (R)</a:t>
          </a:r>
        </a:p>
      </dsp:txBody>
      <dsp:txXfrm>
        <a:off x="2612953" y="812002"/>
        <a:ext cx="1144471" cy="762642"/>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09FD05E-9216-9548-ED35-617ED41AE6D7}"/>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430" tIns="45715" rIns="91430" bIns="45715" numCol="1" anchor="t" anchorCtr="0" compatLnSpc="1">
            <a:prstTxWarp prst="textNoShape">
              <a:avLst/>
            </a:prstTxWarp>
          </a:bodyPr>
          <a:lstStyle>
            <a:lvl1pPr defTabSz="914323" eaLnBrk="1" hangingPunct="1">
              <a:defRPr sz="1200">
                <a:latin typeface="Arial" charset="0"/>
                <a:ea typeface="MS PGothic" pitchFamily="34" charset="-128"/>
              </a:defRPr>
            </a:lvl1pPr>
          </a:lstStyle>
          <a:p>
            <a:pPr>
              <a:defRPr/>
            </a:pPr>
            <a:endParaRPr lang="en-GB"/>
          </a:p>
        </p:txBody>
      </p:sp>
      <p:sp>
        <p:nvSpPr>
          <p:cNvPr id="9219" name="Rectangle 3">
            <a:extLst>
              <a:ext uri="{FF2B5EF4-FFF2-40B4-BE49-F238E27FC236}">
                <a16:creationId xmlns:a16="http://schemas.microsoft.com/office/drawing/2014/main" id="{62CF68EB-5489-821C-C406-1B9BE7E460B7}"/>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1430" tIns="45715" rIns="91430" bIns="45715" numCol="1" anchor="t" anchorCtr="0" compatLnSpc="1">
            <a:prstTxWarp prst="textNoShape">
              <a:avLst/>
            </a:prstTxWarp>
          </a:bodyPr>
          <a:lstStyle>
            <a:lvl1pPr algn="r" defTabSz="914323" eaLnBrk="1" hangingPunct="1">
              <a:defRPr sz="1200">
                <a:latin typeface="Arial" charset="0"/>
                <a:ea typeface="MS PGothic" pitchFamily="34" charset="-128"/>
              </a:defRPr>
            </a:lvl1pPr>
          </a:lstStyle>
          <a:p>
            <a:pPr>
              <a:defRPr/>
            </a:pPr>
            <a:endParaRPr lang="en-GB"/>
          </a:p>
        </p:txBody>
      </p:sp>
      <p:sp>
        <p:nvSpPr>
          <p:cNvPr id="9220" name="Rectangle 4">
            <a:extLst>
              <a:ext uri="{FF2B5EF4-FFF2-40B4-BE49-F238E27FC236}">
                <a16:creationId xmlns:a16="http://schemas.microsoft.com/office/drawing/2014/main" id="{6B274386-26B7-0995-1BB1-5FA8A4B7598A}"/>
              </a:ext>
            </a:extLst>
          </p:cNvPr>
          <p:cNvSpPr>
            <a:spLocks noGrp="1" noChangeArrowheads="1"/>
          </p:cNvSpPr>
          <p:nvPr>
            <p:ph type="ftr" sz="quarter" idx="2"/>
          </p:nvPr>
        </p:nvSpPr>
        <p:spPr bwMode="auto">
          <a:xfrm>
            <a:off x="0" y="9429750"/>
            <a:ext cx="2946400" cy="496888"/>
          </a:xfrm>
          <a:prstGeom prst="rect">
            <a:avLst/>
          </a:prstGeom>
          <a:noFill/>
          <a:ln w="9525">
            <a:noFill/>
            <a:miter lim="800000"/>
            <a:headEnd/>
            <a:tailEnd/>
          </a:ln>
        </p:spPr>
        <p:txBody>
          <a:bodyPr vert="horz" wrap="square" lIns="91430" tIns="45715" rIns="91430" bIns="45715" numCol="1" anchor="b" anchorCtr="0" compatLnSpc="1">
            <a:prstTxWarp prst="textNoShape">
              <a:avLst/>
            </a:prstTxWarp>
          </a:bodyPr>
          <a:lstStyle>
            <a:lvl1pPr defTabSz="914323" eaLnBrk="1" hangingPunct="1">
              <a:defRPr sz="1200">
                <a:latin typeface="Arial" charset="0"/>
                <a:ea typeface="MS PGothic" pitchFamily="34" charset="-128"/>
              </a:defRPr>
            </a:lvl1pPr>
          </a:lstStyle>
          <a:p>
            <a:pPr>
              <a:defRPr/>
            </a:pPr>
            <a:endParaRPr lang="en-GB"/>
          </a:p>
        </p:txBody>
      </p:sp>
      <p:sp>
        <p:nvSpPr>
          <p:cNvPr id="9221" name="Rectangle 5">
            <a:extLst>
              <a:ext uri="{FF2B5EF4-FFF2-40B4-BE49-F238E27FC236}">
                <a16:creationId xmlns:a16="http://schemas.microsoft.com/office/drawing/2014/main" id="{43EFF005-D7B8-0EF7-B353-12AD8822CC9F}"/>
              </a:ext>
            </a:extLst>
          </p:cNvPr>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p:spPr>
        <p:txBody>
          <a:bodyPr vert="horz" wrap="square" lIns="91430" tIns="45715" rIns="91430" bIns="45715" numCol="1" anchor="b" anchorCtr="0" compatLnSpc="1">
            <a:prstTxWarp prst="textNoShape">
              <a:avLst/>
            </a:prstTxWarp>
          </a:bodyPr>
          <a:lstStyle>
            <a:lvl1pPr algn="r" defTabSz="912813" eaLnBrk="1" hangingPunct="1">
              <a:defRPr sz="1200"/>
            </a:lvl1pPr>
          </a:lstStyle>
          <a:p>
            <a:fld id="{F555CA13-A059-6243-98B6-40EA71A7BA44}"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55BC3624-0379-4E70-F337-76C0B851B4AE}"/>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430" tIns="45715" rIns="91430" bIns="45715" numCol="1" anchor="t" anchorCtr="0" compatLnSpc="1">
            <a:prstTxWarp prst="textNoShape">
              <a:avLst/>
            </a:prstTxWarp>
          </a:bodyPr>
          <a:lstStyle>
            <a:lvl1pPr defTabSz="914323" eaLnBrk="1" hangingPunct="1">
              <a:defRPr sz="1200">
                <a:latin typeface="Arial" charset="0"/>
                <a:ea typeface="MS PGothic" pitchFamily="34" charset="-128"/>
              </a:defRPr>
            </a:lvl1pPr>
          </a:lstStyle>
          <a:p>
            <a:pPr>
              <a:defRPr/>
            </a:pPr>
            <a:endParaRPr lang="en-US"/>
          </a:p>
        </p:txBody>
      </p:sp>
      <p:sp>
        <p:nvSpPr>
          <p:cNvPr id="47107" name="Rectangle 3">
            <a:extLst>
              <a:ext uri="{FF2B5EF4-FFF2-40B4-BE49-F238E27FC236}">
                <a16:creationId xmlns:a16="http://schemas.microsoft.com/office/drawing/2014/main" id="{92D53E7F-2ED9-F410-E037-65A80303BF75}"/>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p:spPr>
        <p:txBody>
          <a:bodyPr vert="horz" wrap="square" lIns="91430" tIns="45715" rIns="91430" bIns="45715" numCol="1" anchor="t" anchorCtr="0" compatLnSpc="1">
            <a:prstTxWarp prst="textNoShape">
              <a:avLst/>
            </a:prstTxWarp>
          </a:bodyPr>
          <a:lstStyle>
            <a:lvl1pPr algn="r" defTabSz="914323" eaLnBrk="1" hangingPunct="1">
              <a:defRPr sz="1200">
                <a:latin typeface="Arial" charset="0"/>
                <a:ea typeface="MS PGothic" pitchFamily="34" charset="-128"/>
              </a:defRPr>
            </a:lvl1pPr>
          </a:lstStyle>
          <a:p>
            <a:pPr>
              <a:defRPr/>
            </a:pPr>
            <a:endParaRPr lang="en-US"/>
          </a:p>
        </p:txBody>
      </p:sp>
      <p:sp>
        <p:nvSpPr>
          <p:cNvPr id="5124" name="Rectangle 4">
            <a:extLst>
              <a:ext uri="{FF2B5EF4-FFF2-40B4-BE49-F238E27FC236}">
                <a16:creationId xmlns:a16="http://schemas.microsoft.com/office/drawing/2014/main" id="{1EF3F2A8-093C-A3AC-4151-860E19DD788E}"/>
              </a:ext>
            </a:extLst>
          </p:cNvPr>
          <p:cNvSpPr>
            <a:spLocks noRot="1" noChangeArrowheads="1" noTextEdit="1"/>
          </p:cNvSpPr>
          <p:nvPr>
            <p:ph type="sldImg" idx="2"/>
          </p:nvPr>
        </p:nvSpPr>
        <p:spPr bwMode="auto">
          <a:xfrm>
            <a:off x="917575" y="744538"/>
            <a:ext cx="4964113"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9" name="Rectangle 5">
            <a:extLst>
              <a:ext uri="{FF2B5EF4-FFF2-40B4-BE49-F238E27FC236}">
                <a16:creationId xmlns:a16="http://schemas.microsoft.com/office/drawing/2014/main" id="{1CF49884-A7E2-6EEB-2C80-8CAB3C8D3E48}"/>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p:spPr>
        <p:txBody>
          <a:bodyPr vert="horz" wrap="square" lIns="91430" tIns="45715" rIns="91430"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7110" name="Rectangle 6">
            <a:extLst>
              <a:ext uri="{FF2B5EF4-FFF2-40B4-BE49-F238E27FC236}">
                <a16:creationId xmlns:a16="http://schemas.microsoft.com/office/drawing/2014/main" id="{A57C62C6-558B-AF4E-3CE7-8527747FA941}"/>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p:spPr>
        <p:txBody>
          <a:bodyPr vert="horz" wrap="square" lIns="91430" tIns="45715" rIns="91430" bIns="45715" numCol="1" anchor="b" anchorCtr="0" compatLnSpc="1">
            <a:prstTxWarp prst="textNoShape">
              <a:avLst/>
            </a:prstTxWarp>
          </a:bodyPr>
          <a:lstStyle>
            <a:lvl1pPr defTabSz="914323" eaLnBrk="1" hangingPunct="1">
              <a:defRPr sz="1200">
                <a:latin typeface="Arial" charset="0"/>
                <a:ea typeface="MS PGothic" pitchFamily="34" charset="-128"/>
              </a:defRPr>
            </a:lvl1pPr>
          </a:lstStyle>
          <a:p>
            <a:pPr>
              <a:defRPr/>
            </a:pPr>
            <a:endParaRPr lang="en-US"/>
          </a:p>
        </p:txBody>
      </p:sp>
      <p:sp>
        <p:nvSpPr>
          <p:cNvPr id="47111" name="Rectangle 7">
            <a:extLst>
              <a:ext uri="{FF2B5EF4-FFF2-40B4-BE49-F238E27FC236}">
                <a16:creationId xmlns:a16="http://schemas.microsoft.com/office/drawing/2014/main" id="{62F8B810-311C-EEAD-C1B1-D65EE1E8E3AB}"/>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p:spPr>
        <p:txBody>
          <a:bodyPr vert="horz" wrap="square" lIns="91430" tIns="45715" rIns="91430" bIns="45715" numCol="1" anchor="b" anchorCtr="0" compatLnSpc="1">
            <a:prstTxWarp prst="textNoShape">
              <a:avLst/>
            </a:prstTxWarp>
          </a:bodyPr>
          <a:lstStyle>
            <a:lvl1pPr algn="r" defTabSz="912813" eaLnBrk="1" hangingPunct="1">
              <a:defRPr sz="1200"/>
            </a:lvl1pPr>
          </a:lstStyle>
          <a:p>
            <a:fld id="{586298E6-389A-F648-A0C6-A89C55D2DC5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1831EADC-B870-EEE2-ADC4-A7595C9B52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FE6DD6E8-D98F-DE46-88A1-2264080FAF90}" type="slidenum">
              <a:rPr lang="en-US" altLang="en-US" sz="1200"/>
              <a:pPr/>
              <a:t>1</a:t>
            </a:fld>
            <a:endParaRPr lang="en-US" altLang="en-US" sz="1200"/>
          </a:p>
        </p:txBody>
      </p:sp>
      <p:sp>
        <p:nvSpPr>
          <p:cNvPr id="8195" name="Rectangle 2">
            <a:extLst>
              <a:ext uri="{FF2B5EF4-FFF2-40B4-BE49-F238E27FC236}">
                <a16:creationId xmlns:a16="http://schemas.microsoft.com/office/drawing/2014/main" id="{7EE55126-5961-BCB5-2E08-0AB428248FA4}"/>
              </a:ext>
            </a:extLst>
          </p:cNvPr>
          <p:cNvSpPr>
            <a:spLocks noRot="1" noChangeArrowheads="1" noTextEdit="1"/>
          </p:cNvSpPr>
          <p:nvPr>
            <p:ph type="sldImg"/>
          </p:nvPr>
        </p:nvSpPr>
        <p:spPr>
          <a:ln/>
        </p:spPr>
      </p:sp>
      <p:sp>
        <p:nvSpPr>
          <p:cNvPr id="8196" name="Rectangle 3">
            <a:extLst>
              <a:ext uri="{FF2B5EF4-FFF2-40B4-BE49-F238E27FC236}">
                <a16:creationId xmlns:a16="http://schemas.microsoft.com/office/drawing/2014/main" id="{D8F6F776-DAA8-2FAB-FC94-194ECE829227}"/>
              </a:ext>
            </a:extLst>
          </p:cNvPr>
          <p:cNvSpPr>
            <a:spLocks noGrp="1" noChangeArrowheads="1"/>
          </p:cNvSpPr>
          <p:nvPr>
            <p:ph type="body" idx="1"/>
          </p:nvPr>
        </p:nvSpPr>
        <p:spPr>
          <a:xfrm>
            <a:off x="906463" y="4714875"/>
            <a:ext cx="498475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07B8F6DA-248C-AB70-4400-2858B83E8D3B}"/>
              </a:ext>
            </a:extLst>
          </p:cNvPr>
          <p:cNvSpPr>
            <a:spLocks noGrp="1" noRot="1" noChangeAspect="1" noTextEdit="1"/>
          </p:cNvSpPr>
          <p:nvPr>
            <p:ph type="sldImg"/>
          </p:nvPr>
        </p:nvSpPr>
        <p:spPr>
          <a:ln/>
        </p:spPr>
      </p:sp>
      <p:sp>
        <p:nvSpPr>
          <p:cNvPr id="32771" name="Notes Placeholder 2">
            <a:extLst>
              <a:ext uri="{FF2B5EF4-FFF2-40B4-BE49-F238E27FC236}">
                <a16:creationId xmlns:a16="http://schemas.microsoft.com/office/drawing/2014/main" id="{B33245F0-5AE3-5DAB-E79C-154E7E6DB4C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latin typeface="Arial" panose="020B0604020202020204" pitchFamily="34" charset="0"/>
              <a:ea typeface="MS PGothic" panose="020B0600070205080204" pitchFamily="34" charset="-128"/>
            </a:endParaRPr>
          </a:p>
        </p:txBody>
      </p:sp>
      <p:sp>
        <p:nvSpPr>
          <p:cNvPr id="32772" name="Slide Number Placeholder 4">
            <a:extLst>
              <a:ext uri="{FF2B5EF4-FFF2-40B4-BE49-F238E27FC236}">
                <a16:creationId xmlns:a16="http://schemas.microsoft.com/office/drawing/2014/main" id="{F714FB85-D443-F08F-1311-419214A9388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7E43389-39F6-844F-ADEA-6A27102867E8}" type="slidenum">
              <a:rPr lang="en-US" altLang="en-US" sz="1200">
                <a:solidFill>
                  <a:srgbClr val="000000"/>
                </a:solidFill>
              </a:rPr>
              <a:pPr/>
              <a:t>16</a:t>
            </a:fld>
            <a:endParaRPr lang="en-US" altLang="en-US" sz="1200">
              <a:solidFill>
                <a:srgbClr val="000000"/>
              </a:solidFill>
            </a:endParaRPr>
          </a:p>
        </p:txBody>
      </p:sp>
      <p:sp>
        <p:nvSpPr>
          <p:cNvPr id="32773" name="Date Placeholder 1">
            <a:extLst>
              <a:ext uri="{FF2B5EF4-FFF2-40B4-BE49-F238E27FC236}">
                <a16:creationId xmlns:a16="http://schemas.microsoft.com/office/drawing/2014/main" id="{DB3B71DD-58BB-C548-9875-D6EC978D2E1A}"/>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t>9/09/2014</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009F718A-FE89-C951-81CA-82014D9DED8A}"/>
              </a:ext>
            </a:extLst>
          </p:cNvPr>
          <p:cNvSpPr>
            <a:spLocks noGrp="1" noRot="1" noChangeAspect="1" noTextEdit="1"/>
          </p:cNvSpPr>
          <p:nvPr>
            <p:ph type="sldImg"/>
          </p:nvPr>
        </p:nvSpPr>
        <p:spPr>
          <a:ln/>
        </p:spPr>
      </p:sp>
      <p:sp>
        <p:nvSpPr>
          <p:cNvPr id="34819" name="Notes Placeholder 2">
            <a:extLst>
              <a:ext uri="{FF2B5EF4-FFF2-40B4-BE49-F238E27FC236}">
                <a16:creationId xmlns:a16="http://schemas.microsoft.com/office/drawing/2014/main" id="{1B4F7F40-F429-1E8B-A3C5-E6AB6BACC9C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latin typeface="Arial" panose="020B0604020202020204" pitchFamily="34" charset="0"/>
              <a:ea typeface="MS PGothic" panose="020B0600070205080204" pitchFamily="34" charset="-128"/>
            </a:endParaRPr>
          </a:p>
        </p:txBody>
      </p:sp>
      <p:sp>
        <p:nvSpPr>
          <p:cNvPr id="34820" name="Slide Number Placeholder 4">
            <a:extLst>
              <a:ext uri="{FF2B5EF4-FFF2-40B4-BE49-F238E27FC236}">
                <a16:creationId xmlns:a16="http://schemas.microsoft.com/office/drawing/2014/main" id="{82D3CCE5-BC2B-6E1D-9641-FB4497B5DE0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08133175-B7BF-B449-A660-243C22836411}" type="slidenum">
              <a:rPr lang="en-US" altLang="en-US" sz="1200">
                <a:solidFill>
                  <a:srgbClr val="000000"/>
                </a:solidFill>
              </a:rPr>
              <a:pPr/>
              <a:t>17</a:t>
            </a:fld>
            <a:endParaRPr lang="en-US" altLang="en-US" sz="1200">
              <a:solidFill>
                <a:srgbClr val="000000"/>
              </a:solidFill>
            </a:endParaRPr>
          </a:p>
        </p:txBody>
      </p:sp>
      <p:sp>
        <p:nvSpPr>
          <p:cNvPr id="34821" name="Date Placeholder 1">
            <a:extLst>
              <a:ext uri="{FF2B5EF4-FFF2-40B4-BE49-F238E27FC236}">
                <a16:creationId xmlns:a16="http://schemas.microsoft.com/office/drawing/2014/main" id="{7C8205C7-3760-C4ED-00CB-9A9F26F61944}"/>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t>9/09/2014</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904C5E13-B400-F0CA-CE71-586FAC4EDDCD}"/>
              </a:ext>
            </a:extLst>
          </p:cNvPr>
          <p:cNvSpPr>
            <a:spLocks noGrp="1" noRot="1" noChangeAspect="1" noTextEdit="1"/>
          </p:cNvSpPr>
          <p:nvPr>
            <p:ph type="sldImg"/>
          </p:nvPr>
        </p:nvSpPr>
        <p:spPr>
          <a:ln/>
        </p:spPr>
      </p:sp>
      <p:sp>
        <p:nvSpPr>
          <p:cNvPr id="36867" name="Notes Placeholder 2">
            <a:extLst>
              <a:ext uri="{FF2B5EF4-FFF2-40B4-BE49-F238E27FC236}">
                <a16:creationId xmlns:a16="http://schemas.microsoft.com/office/drawing/2014/main" id="{C48A674C-D55A-8308-DDDF-DE51238AE75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ZA" altLang="en-US">
              <a:latin typeface="Arial" panose="020B0604020202020204" pitchFamily="34" charset="0"/>
            </a:endParaRPr>
          </a:p>
        </p:txBody>
      </p:sp>
      <p:sp>
        <p:nvSpPr>
          <p:cNvPr id="36868" name="Slide Number Placeholder 4">
            <a:extLst>
              <a:ext uri="{FF2B5EF4-FFF2-40B4-BE49-F238E27FC236}">
                <a16:creationId xmlns:a16="http://schemas.microsoft.com/office/drawing/2014/main" id="{844EFA20-CDF6-3B45-2C8B-51DC906617C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C54C6943-F658-8D40-9440-F8C3784F63AA}" type="slidenum">
              <a:rPr lang="en-US" altLang="en-US" sz="1200"/>
              <a:pPr/>
              <a:t>18</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A3E385A0-8540-1B8B-6959-CF7F9102A1E7}"/>
              </a:ext>
            </a:extLst>
          </p:cNvPr>
          <p:cNvSpPr>
            <a:spLocks noGrp="1" noRot="1" noChangeAspect="1" noTextEdit="1"/>
          </p:cNvSpPr>
          <p:nvPr>
            <p:ph type="sldImg"/>
          </p:nvPr>
        </p:nvSpPr>
        <p:spPr>
          <a:ln/>
        </p:spPr>
      </p:sp>
      <p:sp>
        <p:nvSpPr>
          <p:cNvPr id="11267" name="Notes Placeholder 2">
            <a:extLst>
              <a:ext uri="{FF2B5EF4-FFF2-40B4-BE49-F238E27FC236}">
                <a16:creationId xmlns:a16="http://schemas.microsoft.com/office/drawing/2014/main" id="{971C5870-1D51-FB28-E2AA-6CEC9E3A18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ZA" altLang="en-US">
              <a:latin typeface="Arial" panose="020B0604020202020204" pitchFamily="34" charset="0"/>
              <a:ea typeface="MS PGothic" panose="020B0600070205080204" pitchFamily="34" charset="-128"/>
            </a:endParaRPr>
          </a:p>
        </p:txBody>
      </p:sp>
      <p:sp>
        <p:nvSpPr>
          <p:cNvPr id="11268" name="Slide Number Placeholder 4">
            <a:extLst>
              <a:ext uri="{FF2B5EF4-FFF2-40B4-BE49-F238E27FC236}">
                <a16:creationId xmlns:a16="http://schemas.microsoft.com/office/drawing/2014/main" id="{3B496587-C757-65E1-A7B3-77613DA0D25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5C871BD-3F67-8440-B00F-550244B917BD}" type="slidenum">
              <a:rPr lang="en-US" altLang="en-US" sz="1200"/>
              <a:pPr/>
              <a:t>3</a:t>
            </a:fld>
            <a:endParaRPr lang="en-US" altLang="en-US" sz="1200"/>
          </a:p>
        </p:txBody>
      </p:sp>
      <p:sp>
        <p:nvSpPr>
          <p:cNvPr id="11269" name="Date Placeholder 1">
            <a:extLst>
              <a:ext uri="{FF2B5EF4-FFF2-40B4-BE49-F238E27FC236}">
                <a16:creationId xmlns:a16="http://schemas.microsoft.com/office/drawing/2014/main" id="{0FDB3ADF-F405-11FB-F0FD-CEBA52B3AD30}"/>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t>9/09/2014</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D8185E51-B4B4-CEC7-25EB-EC5F241312CD}"/>
              </a:ext>
            </a:extLst>
          </p:cNvPr>
          <p:cNvSpPr>
            <a:spLocks noGrp="1" noRot="1" noChangeAspect="1" noTextEdit="1"/>
          </p:cNvSpPr>
          <p:nvPr>
            <p:ph type="sldImg"/>
          </p:nvPr>
        </p:nvSpPr>
        <p:spPr>
          <a:ln/>
        </p:spPr>
      </p:sp>
      <p:sp>
        <p:nvSpPr>
          <p:cNvPr id="13315" name="Notes Placeholder 2">
            <a:extLst>
              <a:ext uri="{FF2B5EF4-FFF2-40B4-BE49-F238E27FC236}">
                <a16:creationId xmlns:a16="http://schemas.microsoft.com/office/drawing/2014/main" id="{DDF88672-DB29-1FDC-810E-2BFAD6FB263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ZA" altLang="en-US">
              <a:latin typeface="Arial" panose="020B0604020202020204" pitchFamily="34" charset="0"/>
            </a:endParaRPr>
          </a:p>
        </p:txBody>
      </p:sp>
      <p:sp>
        <p:nvSpPr>
          <p:cNvPr id="13316" name="Slide Number Placeholder 3">
            <a:extLst>
              <a:ext uri="{FF2B5EF4-FFF2-40B4-BE49-F238E27FC236}">
                <a16:creationId xmlns:a16="http://schemas.microsoft.com/office/drawing/2014/main" id="{356CF835-6BDA-4BA9-78C6-10A6354FED2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57DC8158-740D-784D-96B4-9E35AAF73C02}" type="slidenum">
              <a:rPr lang="en-US" altLang="en-US" sz="1200">
                <a:solidFill>
                  <a:srgbClr val="000000"/>
                </a:solidFill>
              </a:rPr>
              <a:pPr/>
              <a:t>4</a:t>
            </a:fld>
            <a:endParaRPr lang="en-US" altLang="en-US" sz="1200">
              <a:solidFill>
                <a:srgbClr val="000000"/>
              </a:solidFill>
            </a:endParaRPr>
          </a:p>
        </p:txBody>
      </p:sp>
      <p:sp>
        <p:nvSpPr>
          <p:cNvPr id="13317" name="Date Placeholder 1">
            <a:extLst>
              <a:ext uri="{FF2B5EF4-FFF2-40B4-BE49-F238E27FC236}">
                <a16:creationId xmlns:a16="http://schemas.microsoft.com/office/drawing/2014/main" id="{09BB642E-840B-87F9-C33B-7417C955F4FD}"/>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t>9/09/2014</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916EE90E-E23F-93C3-1F90-E09D085788C7}"/>
              </a:ext>
            </a:extLst>
          </p:cNvPr>
          <p:cNvSpPr>
            <a:spLocks noGrp="1" noRot="1" noChangeAspect="1" noTextEdit="1"/>
          </p:cNvSpPr>
          <p:nvPr>
            <p:ph type="sldImg"/>
          </p:nvPr>
        </p:nvSpPr>
        <p:spPr>
          <a:ln/>
        </p:spPr>
      </p:sp>
      <p:sp>
        <p:nvSpPr>
          <p:cNvPr id="15363" name="Notes Placeholder 2">
            <a:extLst>
              <a:ext uri="{FF2B5EF4-FFF2-40B4-BE49-F238E27FC236}">
                <a16:creationId xmlns:a16="http://schemas.microsoft.com/office/drawing/2014/main" id="{150597C5-056F-6E86-BFCC-D5766484A80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ZA" altLang="en-US">
              <a:latin typeface="Arial" panose="020B0604020202020204" pitchFamily="34" charset="0"/>
            </a:endParaRPr>
          </a:p>
        </p:txBody>
      </p:sp>
      <p:sp>
        <p:nvSpPr>
          <p:cNvPr id="15364" name="Slide Number Placeholder 3">
            <a:extLst>
              <a:ext uri="{FF2B5EF4-FFF2-40B4-BE49-F238E27FC236}">
                <a16:creationId xmlns:a16="http://schemas.microsoft.com/office/drawing/2014/main" id="{91E2C245-57F2-62A1-2A41-100CF8C80D0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A7B9FF08-23FC-4542-9559-312EA3DBC2BC}" type="slidenum">
              <a:rPr lang="en-US" altLang="en-US" sz="1200">
                <a:solidFill>
                  <a:srgbClr val="000000"/>
                </a:solidFill>
              </a:rPr>
              <a:pPr/>
              <a:t>5</a:t>
            </a:fld>
            <a:endParaRPr lang="en-US" altLang="en-US" sz="1200">
              <a:solidFill>
                <a:srgbClr val="000000"/>
              </a:solidFill>
            </a:endParaRPr>
          </a:p>
        </p:txBody>
      </p:sp>
      <p:sp>
        <p:nvSpPr>
          <p:cNvPr id="15365" name="Date Placeholder 1">
            <a:extLst>
              <a:ext uri="{FF2B5EF4-FFF2-40B4-BE49-F238E27FC236}">
                <a16:creationId xmlns:a16="http://schemas.microsoft.com/office/drawing/2014/main" id="{8BC1B8BE-BC1B-6507-2DFB-234B26048BBF}"/>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t>9/09/2014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979D8023-73DF-11BF-7859-A3266F6F3322}"/>
              </a:ext>
            </a:extLst>
          </p:cNvPr>
          <p:cNvSpPr>
            <a:spLocks noGrp="1" noRot="1" noChangeAspect="1" noTextEdit="1"/>
          </p:cNvSpPr>
          <p:nvPr>
            <p:ph type="sldImg"/>
          </p:nvPr>
        </p:nvSpPr>
        <p:spPr>
          <a:ln/>
        </p:spPr>
      </p:sp>
      <p:sp>
        <p:nvSpPr>
          <p:cNvPr id="17411" name="Notes Placeholder 2">
            <a:extLst>
              <a:ext uri="{FF2B5EF4-FFF2-40B4-BE49-F238E27FC236}">
                <a16:creationId xmlns:a16="http://schemas.microsoft.com/office/drawing/2014/main" id="{9BFC3F50-A406-B88B-AAEE-6D83BFE0CB1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ZA" altLang="en-US">
              <a:latin typeface="Arial" panose="020B0604020202020204" pitchFamily="34" charset="0"/>
            </a:endParaRPr>
          </a:p>
        </p:txBody>
      </p:sp>
      <p:sp>
        <p:nvSpPr>
          <p:cNvPr id="17412" name="Slide Number Placeholder 3">
            <a:extLst>
              <a:ext uri="{FF2B5EF4-FFF2-40B4-BE49-F238E27FC236}">
                <a16:creationId xmlns:a16="http://schemas.microsoft.com/office/drawing/2014/main" id="{D8DECC65-550D-BBCE-6F53-5DD3D441ED6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1D12EFF6-A2AA-3542-97CD-A003C6E3F247}" type="slidenum">
              <a:rPr lang="en-US" altLang="en-US" sz="1200">
                <a:solidFill>
                  <a:srgbClr val="000000"/>
                </a:solidFill>
              </a:rPr>
              <a:pPr/>
              <a:t>6</a:t>
            </a:fld>
            <a:endParaRPr lang="en-US" altLang="en-US" sz="1200">
              <a:solidFill>
                <a:srgbClr val="000000"/>
              </a:solidFill>
            </a:endParaRPr>
          </a:p>
        </p:txBody>
      </p:sp>
      <p:sp>
        <p:nvSpPr>
          <p:cNvPr id="17413" name="Date Placeholder 1">
            <a:extLst>
              <a:ext uri="{FF2B5EF4-FFF2-40B4-BE49-F238E27FC236}">
                <a16:creationId xmlns:a16="http://schemas.microsoft.com/office/drawing/2014/main" id="{F49C5812-A459-0D3A-B79D-517474EC9234}"/>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t>9/09/2014</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DA9434A5-DA32-7FC8-33F4-319200A8DC44}"/>
              </a:ext>
            </a:extLst>
          </p:cNvPr>
          <p:cNvSpPr>
            <a:spLocks noGrp="1" noRot="1" noChangeAspect="1" noTextEdit="1"/>
          </p:cNvSpPr>
          <p:nvPr>
            <p:ph type="sldImg"/>
          </p:nvPr>
        </p:nvSpPr>
        <p:spPr>
          <a:ln/>
        </p:spPr>
      </p:sp>
      <p:sp>
        <p:nvSpPr>
          <p:cNvPr id="19459" name="Notes Placeholder 2">
            <a:extLst>
              <a:ext uri="{FF2B5EF4-FFF2-40B4-BE49-F238E27FC236}">
                <a16:creationId xmlns:a16="http://schemas.microsoft.com/office/drawing/2014/main" id="{476B8F70-F80A-AB35-D2E2-0168342CFB6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ZA" altLang="en-US">
              <a:latin typeface="Arial" panose="020B0604020202020204" pitchFamily="34" charset="0"/>
            </a:endParaRPr>
          </a:p>
        </p:txBody>
      </p:sp>
      <p:sp>
        <p:nvSpPr>
          <p:cNvPr id="19460" name="Slide Number Placeholder 3">
            <a:extLst>
              <a:ext uri="{FF2B5EF4-FFF2-40B4-BE49-F238E27FC236}">
                <a16:creationId xmlns:a16="http://schemas.microsoft.com/office/drawing/2014/main" id="{DE519B10-E70C-C087-9DF0-7DC5762BC52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032956F8-CE13-5646-A792-324153EE3420}" type="slidenum">
              <a:rPr lang="en-US" altLang="en-US" sz="1200">
                <a:solidFill>
                  <a:srgbClr val="000000"/>
                </a:solidFill>
              </a:rPr>
              <a:pPr/>
              <a:t>7</a:t>
            </a:fld>
            <a:endParaRPr lang="en-US" altLang="en-US" sz="1200">
              <a:solidFill>
                <a:srgbClr val="000000"/>
              </a:solidFill>
            </a:endParaRPr>
          </a:p>
        </p:txBody>
      </p:sp>
      <p:sp>
        <p:nvSpPr>
          <p:cNvPr id="19461" name="Date Placeholder 1">
            <a:extLst>
              <a:ext uri="{FF2B5EF4-FFF2-40B4-BE49-F238E27FC236}">
                <a16:creationId xmlns:a16="http://schemas.microsoft.com/office/drawing/2014/main" id="{805EB5F2-85B1-A50B-CEB2-7131DB6122AF}"/>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t>9/09/2014</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F15AD40-0907-B671-90D9-5B93A4B8A901}"/>
              </a:ext>
            </a:extLst>
          </p:cNvPr>
          <p:cNvSpPr>
            <a:spLocks noGrp="1" noRot="1" noChangeAspect="1" noTextEdit="1"/>
          </p:cNvSpPr>
          <p:nvPr>
            <p:ph type="sldImg"/>
          </p:nvPr>
        </p:nvSpPr>
        <p:spPr>
          <a:ln/>
        </p:spPr>
      </p:sp>
      <p:sp>
        <p:nvSpPr>
          <p:cNvPr id="21507" name="Notes Placeholder 2">
            <a:extLst>
              <a:ext uri="{FF2B5EF4-FFF2-40B4-BE49-F238E27FC236}">
                <a16:creationId xmlns:a16="http://schemas.microsoft.com/office/drawing/2014/main" id="{51BBEC86-504F-8EA0-3130-30EA5735FE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latin typeface="Arial" panose="020B0604020202020204" pitchFamily="34" charset="0"/>
              <a:ea typeface="MS PGothic" panose="020B0600070205080204" pitchFamily="34" charset="-128"/>
            </a:endParaRPr>
          </a:p>
        </p:txBody>
      </p:sp>
      <p:sp>
        <p:nvSpPr>
          <p:cNvPr id="21508" name="Slide Number Placeholder 4">
            <a:extLst>
              <a:ext uri="{FF2B5EF4-FFF2-40B4-BE49-F238E27FC236}">
                <a16:creationId xmlns:a16="http://schemas.microsoft.com/office/drawing/2014/main" id="{70F7208C-FE49-4C7F-284B-CF212E20EFA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7F468F-F2DF-B541-B393-3C6FF472F363}" type="slidenum">
              <a:rPr lang="en-US" altLang="en-US" sz="1200">
                <a:solidFill>
                  <a:srgbClr val="000000"/>
                </a:solidFill>
              </a:rPr>
              <a:pPr/>
              <a:t>8</a:t>
            </a:fld>
            <a:endParaRPr lang="en-US" altLang="en-US" sz="1200">
              <a:solidFill>
                <a:srgbClr val="000000"/>
              </a:solidFill>
            </a:endParaRPr>
          </a:p>
        </p:txBody>
      </p:sp>
      <p:sp>
        <p:nvSpPr>
          <p:cNvPr id="21509" name="Date Placeholder 1">
            <a:extLst>
              <a:ext uri="{FF2B5EF4-FFF2-40B4-BE49-F238E27FC236}">
                <a16:creationId xmlns:a16="http://schemas.microsoft.com/office/drawing/2014/main" id="{C8BC696C-B7B6-EB26-6B15-9F58C91C8421}"/>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solidFill>
                  <a:srgbClr val="000000"/>
                </a:solidFill>
              </a:rPr>
              <a:t>9/09/2014</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523FB4D2-56E4-EA7B-9FC4-EE6301FFE2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8E54A7B4-7BD6-1640-A5CE-CFB72238354A}" type="slidenum">
              <a:rPr lang="en-US" altLang="en-US" sz="1200">
                <a:solidFill>
                  <a:srgbClr val="000000"/>
                </a:solidFill>
              </a:rPr>
              <a:pPr/>
              <a:t>9</a:t>
            </a:fld>
            <a:endParaRPr lang="en-US" altLang="en-US" sz="1200">
              <a:solidFill>
                <a:srgbClr val="000000"/>
              </a:solidFill>
            </a:endParaRPr>
          </a:p>
        </p:txBody>
      </p:sp>
      <p:sp>
        <p:nvSpPr>
          <p:cNvPr id="23555" name="Rectangle 2">
            <a:extLst>
              <a:ext uri="{FF2B5EF4-FFF2-40B4-BE49-F238E27FC236}">
                <a16:creationId xmlns:a16="http://schemas.microsoft.com/office/drawing/2014/main" id="{79F46A9D-C5D9-C6ED-FDE2-96EE900904A5}"/>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2A379E0-12B0-EAA3-03A2-2165CED425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Arial" panose="020B0604020202020204" pitchFamily="34" charset="0"/>
                <a:ea typeface="MS PGothic" panose="020B0600070205080204" pitchFamily="34" charset="-128"/>
              </a:rPr>
              <a:t>Petroleum Agency South Africa </a:t>
            </a:r>
            <a:r>
              <a:rPr lang="en-US" altLang="en-US">
                <a:latin typeface="Arial" panose="020B0604020202020204" pitchFamily="34" charset="0"/>
                <a:ea typeface="MS PGothic" panose="020B0600070205080204" pitchFamily="34" charset="-128"/>
              </a:rPr>
              <a:t>manages the </a:t>
            </a:r>
          </a:p>
          <a:p>
            <a:pPr eaLnBrk="1" hangingPunct="1"/>
            <a:r>
              <a:rPr lang="en-US" altLang="en-US" b="1">
                <a:latin typeface="Arial" panose="020B0604020202020204" pitchFamily="34" charset="0"/>
                <a:ea typeface="MS PGothic" panose="020B0600070205080204" pitchFamily="34" charset="-128"/>
              </a:rPr>
              <a:t>licensing of oil and gas exploration</a:t>
            </a:r>
            <a:r>
              <a:rPr lang="en-US" altLang="en-US">
                <a:latin typeface="Arial" panose="020B0604020202020204" pitchFamily="34" charset="0"/>
                <a:ea typeface="MS PGothic" panose="020B0600070205080204" pitchFamily="34" charset="-128"/>
              </a:rPr>
              <a:t>,</a:t>
            </a:r>
            <a:r>
              <a:rPr lang="en-US" altLang="en-US" b="1">
                <a:latin typeface="Arial" panose="020B0604020202020204" pitchFamily="34" charset="0"/>
                <a:ea typeface="MS PGothic" panose="020B0600070205080204" pitchFamily="34" charset="-128"/>
              </a:rPr>
              <a:t> </a:t>
            </a:r>
          </a:p>
          <a:p>
            <a:pPr eaLnBrk="1" hangingPunct="1"/>
            <a:r>
              <a:rPr lang="en-US" altLang="en-US" b="1">
                <a:latin typeface="Arial" panose="020B0604020202020204" pitchFamily="34" charset="0"/>
                <a:ea typeface="MS PGothic" panose="020B0600070205080204" pitchFamily="34" charset="-128"/>
              </a:rPr>
              <a:t>development and production </a:t>
            </a:r>
            <a:r>
              <a:rPr lang="en-US" altLang="en-US">
                <a:latin typeface="Arial" panose="020B0604020202020204" pitchFamily="34" charset="0"/>
                <a:ea typeface="MS PGothic" panose="020B0600070205080204" pitchFamily="34" charset="-128"/>
              </a:rPr>
              <a:t>in South Africa and the coastal areas offshore South Africa </a:t>
            </a:r>
          </a:p>
          <a:p>
            <a:pPr eaLnBrk="1" hangingPunct="1"/>
            <a:r>
              <a:rPr lang="en-US" altLang="en-US" b="1">
                <a:latin typeface="Arial" panose="020B0604020202020204" pitchFamily="34" charset="0"/>
                <a:ea typeface="MS PGothic" panose="020B0600070205080204" pitchFamily="34" charset="-128"/>
              </a:rPr>
              <a:t>DMR </a:t>
            </a:r>
            <a:r>
              <a:rPr lang="en-US" altLang="en-US">
                <a:latin typeface="Arial" panose="020B0604020202020204" pitchFamily="34" charset="0"/>
                <a:ea typeface="MS PGothic" panose="020B0600070205080204" pitchFamily="34" charset="-128"/>
              </a:rPr>
              <a:t>is responsible for the mining licensing regime.</a:t>
            </a:r>
          </a:p>
          <a:p>
            <a:pPr eaLnBrk="1" hangingPunct="1"/>
            <a:endParaRPr lang="en-US" altLang="en-US">
              <a:latin typeface="Arial" panose="020B0604020202020204" pitchFamily="34" charset="0"/>
              <a:ea typeface="MS PGothic" panose="020B0600070205080204" pitchFamily="34" charset="-128"/>
            </a:endParaRPr>
          </a:p>
          <a:p>
            <a:pPr eaLnBrk="1" hangingPunct="1"/>
            <a:endParaRPr lang="en-US" altLang="en-US">
              <a:latin typeface="Arial" panose="020B0604020202020204" pitchFamily="34" charset="0"/>
              <a:ea typeface="MS PGothic" panose="020B0600070205080204" pitchFamily="34" charset="-128"/>
            </a:endParaRPr>
          </a:p>
        </p:txBody>
      </p:sp>
      <p:sp>
        <p:nvSpPr>
          <p:cNvPr id="23557" name="Date Placeholder 1">
            <a:extLst>
              <a:ext uri="{FF2B5EF4-FFF2-40B4-BE49-F238E27FC236}">
                <a16:creationId xmlns:a16="http://schemas.microsoft.com/office/drawing/2014/main" id="{AFF4BBDA-1987-54FD-4CC9-5184A0C5989A}"/>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solidFill>
                  <a:srgbClr val="000000"/>
                </a:solidFill>
              </a:rPr>
              <a:t>9/09/2014</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A741B16C-D732-13DB-4D86-C71A7A0A6C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03A8AFC9-D1B0-9647-8FD3-2376822C1F4E}" type="slidenum">
              <a:rPr lang="en-US" altLang="en-US" sz="1200"/>
              <a:pPr/>
              <a:t>10</a:t>
            </a:fld>
            <a:endParaRPr lang="en-US" altLang="en-US" sz="1200"/>
          </a:p>
        </p:txBody>
      </p:sp>
      <p:sp>
        <p:nvSpPr>
          <p:cNvPr id="25603" name="Rectangle 2">
            <a:extLst>
              <a:ext uri="{FF2B5EF4-FFF2-40B4-BE49-F238E27FC236}">
                <a16:creationId xmlns:a16="http://schemas.microsoft.com/office/drawing/2014/main" id="{3CF71B9A-A0F0-2EB3-F79A-912A39759579}"/>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901C73D3-150F-4F90-B01C-26B5D7DF8A9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Arial" panose="020B0604020202020204" pitchFamily="34" charset="0"/>
                <a:ea typeface="MS PGothic" panose="020B0600070205080204" pitchFamily="34" charset="-128"/>
              </a:rPr>
              <a:t>Petroleum Agency South Africa </a:t>
            </a:r>
            <a:r>
              <a:rPr lang="en-US" altLang="en-US">
                <a:latin typeface="Arial" panose="020B0604020202020204" pitchFamily="34" charset="0"/>
                <a:ea typeface="MS PGothic" panose="020B0600070205080204" pitchFamily="34" charset="-128"/>
              </a:rPr>
              <a:t>manages the </a:t>
            </a:r>
          </a:p>
          <a:p>
            <a:pPr eaLnBrk="1" hangingPunct="1"/>
            <a:r>
              <a:rPr lang="en-US" altLang="en-US" b="1">
                <a:latin typeface="Arial" panose="020B0604020202020204" pitchFamily="34" charset="0"/>
                <a:ea typeface="MS PGothic" panose="020B0600070205080204" pitchFamily="34" charset="-128"/>
              </a:rPr>
              <a:t>licensing of oil and gas exploration</a:t>
            </a:r>
            <a:r>
              <a:rPr lang="en-US" altLang="en-US">
                <a:latin typeface="Arial" panose="020B0604020202020204" pitchFamily="34" charset="0"/>
                <a:ea typeface="MS PGothic" panose="020B0600070205080204" pitchFamily="34" charset="-128"/>
              </a:rPr>
              <a:t>,</a:t>
            </a:r>
            <a:r>
              <a:rPr lang="en-US" altLang="en-US" b="1">
                <a:latin typeface="Arial" panose="020B0604020202020204" pitchFamily="34" charset="0"/>
                <a:ea typeface="MS PGothic" panose="020B0600070205080204" pitchFamily="34" charset="-128"/>
              </a:rPr>
              <a:t> </a:t>
            </a:r>
          </a:p>
          <a:p>
            <a:pPr eaLnBrk="1" hangingPunct="1"/>
            <a:r>
              <a:rPr lang="en-US" altLang="en-US" b="1">
                <a:latin typeface="Arial" panose="020B0604020202020204" pitchFamily="34" charset="0"/>
                <a:ea typeface="MS PGothic" panose="020B0600070205080204" pitchFamily="34" charset="-128"/>
              </a:rPr>
              <a:t>development and production </a:t>
            </a:r>
            <a:r>
              <a:rPr lang="en-US" altLang="en-US">
                <a:latin typeface="Arial" panose="020B0604020202020204" pitchFamily="34" charset="0"/>
                <a:ea typeface="MS PGothic" panose="020B0600070205080204" pitchFamily="34" charset="-128"/>
              </a:rPr>
              <a:t>in South Africa and the coastal areas offshore South Africa </a:t>
            </a:r>
          </a:p>
          <a:p>
            <a:pPr eaLnBrk="1" hangingPunct="1"/>
            <a:r>
              <a:rPr lang="en-US" altLang="en-US" b="1">
                <a:latin typeface="Arial" panose="020B0604020202020204" pitchFamily="34" charset="0"/>
                <a:ea typeface="MS PGothic" panose="020B0600070205080204" pitchFamily="34" charset="-128"/>
              </a:rPr>
              <a:t>DMR </a:t>
            </a:r>
            <a:r>
              <a:rPr lang="en-US" altLang="en-US">
                <a:latin typeface="Arial" panose="020B0604020202020204" pitchFamily="34" charset="0"/>
                <a:ea typeface="MS PGothic" panose="020B0600070205080204" pitchFamily="34" charset="-128"/>
              </a:rPr>
              <a:t>is responsible for the mining licensing regime.</a:t>
            </a:r>
          </a:p>
          <a:p>
            <a:pPr eaLnBrk="1" hangingPunct="1"/>
            <a:endParaRPr lang="en-US" altLang="en-US">
              <a:latin typeface="Arial" panose="020B0604020202020204" pitchFamily="34" charset="0"/>
              <a:ea typeface="MS PGothic" panose="020B0600070205080204" pitchFamily="34" charset="-128"/>
            </a:endParaRPr>
          </a:p>
          <a:p>
            <a:pPr eaLnBrk="1" hangingPunct="1"/>
            <a:endParaRPr lang="en-US" altLang="en-US">
              <a:latin typeface="Arial" panose="020B0604020202020204" pitchFamily="34" charset="0"/>
              <a:ea typeface="MS PGothic" panose="020B0600070205080204" pitchFamily="34" charset="-128"/>
            </a:endParaRPr>
          </a:p>
        </p:txBody>
      </p:sp>
      <p:sp>
        <p:nvSpPr>
          <p:cNvPr id="25605" name="Date Placeholder 1">
            <a:extLst>
              <a:ext uri="{FF2B5EF4-FFF2-40B4-BE49-F238E27FC236}">
                <a16:creationId xmlns:a16="http://schemas.microsoft.com/office/drawing/2014/main" id="{94CD2264-1C73-3443-CF5D-59C0339A891E}"/>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Arial" panose="020B0604020202020204" pitchFamily="34" charset="0"/>
                <a:ea typeface="MS PGothic" panose="020B0600070205080204" pitchFamily="34" charset="-128"/>
              </a:defRPr>
            </a:lvl1pPr>
            <a:lvl2pPr marL="742950" indent="-285750" defTabSz="912813">
              <a:defRPr sz="2400">
                <a:solidFill>
                  <a:schemeClr val="tx1"/>
                </a:solidFill>
                <a:latin typeface="Arial" panose="020B0604020202020204" pitchFamily="34" charset="0"/>
                <a:ea typeface="MS PGothic" panose="020B0600070205080204" pitchFamily="34" charset="-128"/>
              </a:defRPr>
            </a:lvl2pPr>
            <a:lvl3pPr marL="1143000" indent="-228600" defTabSz="912813">
              <a:defRPr sz="2400">
                <a:solidFill>
                  <a:schemeClr val="tx1"/>
                </a:solidFill>
                <a:latin typeface="Arial" panose="020B0604020202020204" pitchFamily="34" charset="0"/>
                <a:ea typeface="MS PGothic" panose="020B0600070205080204" pitchFamily="34" charset="-128"/>
              </a:defRPr>
            </a:lvl3pPr>
            <a:lvl4pPr marL="1600200" indent="-228600" defTabSz="912813">
              <a:defRPr sz="2400">
                <a:solidFill>
                  <a:schemeClr val="tx1"/>
                </a:solidFill>
                <a:latin typeface="Arial" panose="020B0604020202020204" pitchFamily="34" charset="0"/>
                <a:ea typeface="MS PGothic" panose="020B0600070205080204" pitchFamily="34" charset="-128"/>
              </a:defRPr>
            </a:lvl4pPr>
            <a:lvl5pPr marL="2057400" indent="-228600" defTabSz="912813">
              <a:defRPr sz="2400">
                <a:solidFill>
                  <a:schemeClr val="tx1"/>
                </a:solidFill>
                <a:latin typeface="Arial" panose="020B0604020202020204" pitchFamily="34" charset="0"/>
                <a:ea typeface="MS PGothic" panose="020B0600070205080204" pitchFamily="34" charset="-128"/>
              </a:defRPr>
            </a:lvl5pPr>
            <a:lvl6pPr marL="25146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12813"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US" altLang="en-US" sz="1200"/>
              <a:t>9/09/2014</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
        <p:nvSpPr>
          <p:cNvPr id="4" name="Rectangle 5">
            <a:extLst>
              <a:ext uri="{FF2B5EF4-FFF2-40B4-BE49-F238E27FC236}">
                <a16:creationId xmlns:a16="http://schemas.microsoft.com/office/drawing/2014/main" id="{1B6D5DF2-F110-1A9B-243F-D3B7DEE7046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A4147BA-351F-D04B-6D92-CF5A7A710E2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88379499-9EE7-F835-0EFC-4A8C6767B5BB}"/>
              </a:ext>
            </a:extLst>
          </p:cNvPr>
          <p:cNvSpPr>
            <a:spLocks noGrp="1" noChangeArrowheads="1"/>
          </p:cNvSpPr>
          <p:nvPr>
            <p:ph type="sldNum" sz="quarter" idx="12"/>
          </p:nvPr>
        </p:nvSpPr>
        <p:spPr>
          <a:ln/>
        </p:spPr>
        <p:txBody>
          <a:bodyPr/>
          <a:lstStyle>
            <a:lvl1pPr>
              <a:defRPr/>
            </a:lvl1pPr>
          </a:lstStyle>
          <a:p>
            <a:fld id="{31727612-A940-3347-A2F2-A746D5328EEB}" type="slidenum">
              <a:rPr lang="en-US" altLang="en-US"/>
              <a:pPr/>
              <a:t>‹#›</a:t>
            </a:fld>
            <a:endParaRPr lang="en-US" altLang="en-US"/>
          </a:p>
        </p:txBody>
      </p:sp>
    </p:spTree>
    <p:extLst>
      <p:ext uri="{BB962C8B-B14F-4D97-AF65-F5344CB8AC3E}">
        <p14:creationId xmlns:p14="http://schemas.microsoft.com/office/powerpoint/2010/main" val="2468639231"/>
      </p:ext>
    </p:extLst>
  </p:cSld>
  <p:clrMapOvr>
    <a:masterClrMapping/>
  </p:clrMapOvr>
  <p:transition advClick="0" advTm="0">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5">
            <a:extLst>
              <a:ext uri="{FF2B5EF4-FFF2-40B4-BE49-F238E27FC236}">
                <a16:creationId xmlns:a16="http://schemas.microsoft.com/office/drawing/2014/main" id="{63445749-32CD-4E0B-BB67-D0E32D8EEA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7CF4C269-0606-0B34-0A44-55AE1CE16DD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32CED223-1B6E-D536-34DD-23466EF4ACE9}"/>
              </a:ext>
            </a:extLst>
          </p:cNvPr>
          <p:cNvSpPr>
            <a:spLocks noGrp="1" noChangeArrowheads="1"/>
          </p:cNvSpPr>
          <p:nvPr>
            <p:ph type="sldNum" sz="quarter" idx="12"/>
          </p:nvPr>
        </p:nvSpPr>
        <p:spPr>
          <a:ln/>
        </p:spPr>
        <p:txBody>
          <a:bodyPr/>
          <a:lstStyle>
            <a:lvl1pPr>
              <a:defRPr/>
            </a:lvl1pPr>
          </a:lstStyle>
          <a:p>
            <a:fld id="{E480B62F-830A-7944-B737-E9E67C7A2E27}" type="slidenum">
              <a:rPr lang="en-US" altLang="en-US"/>
              <a:pPr/>
              <a:t>‹#›</a:t>
            </a:fld>
            <a:endParaRPr lang="en-US" altLang="en-US"/>
          </a:p>
        </p:txBody>
      </p:sp>
    </p:spTree>
    <p:extLst>
      <p:ext uri="{BB962C8B-B14F-4D97-AF65-F5344CB8AC3E}">
        <p14:creationId xmlns:p14="http://schemas.microsoft.com/office/powerpoint/2010/main" val="2470024279"/>
      </p:ext>
    </p:extLst>
  </p:cSld>
  <p:clrMapOvr>
    <a:masterClrMapping/>
  </p:clrMapOvr>
  <p:transition advClick="0" advTm="0">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5538"/>
            <a:ext cx="2057400" cy="50006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1125538"/>
            <a:ext cx="6019800" cy="5000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5">
            <a:extLst>
              <a:ext uri="{FF2B5EF4-FFF2-40B4-BE49-F238E27FC236}">
                <a16:creationId xmlns:a16="http://schemas.microsoft.com/office/drawing/2014/main" id="{1B265FED-BF44-48DD-E6FA-58F6016D2D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906F9111-88B0-8470-C78B-2455CC9B40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11443F15-7CC0-FF21-6747-F88DF42282AB}"/>
              </a:ext>
            </a:extLst>
          </p:cNvPr>
          <p:cNvSpPr>
            <a:spLocks noGrp="1" noChangeArrowheads="1"/>
          </p:cNvSpPr>
          <p:nvPr>
            <p:ph type="sldNum" sz="quarter" idx="12"/>
          </p:nvPr>
        </p:nvSpPr>
        <p:spPr>
          <a:ln/>
        </p:spPr>
        <p:txBody>
          <a:bodyPr/>
          <a:lstStyle>
            <a:lvl1pPr>
              <a:defRPr/>
            </a:lvl1pPr>
          </a:lstStyle>
          <a:p>
            <a:fld id="{BB785DF3-32AC-724A-BCA7-FD5721967433}" type="slidenum">
              <a:rPr lang="en-US" altLang="en-US"/>
              <a:pPr/>
              <a:t>‹#›</a:t>
            </a:fld>
            <a:endParaRPr lang="en-US" altLang="en-US"/>
          </a:p>
        </p:txBody>
      </p:sp>
    </p:spTree>
    <p:extLst>
      <p:ext uri="{BB962C8B-B14F-4D97-AF65-F5344CB8AC3E}">
        <p14:creationId xmlns:p14="http://schemas.microsoft.com/office/powerpoint/2010/main" val="1428704142"/>
      </p:ext>
    </p:extLst>
  </p:cSld>
  <p:clrMapOvr>
    <a:masterClrMapping/>
  </p:clrMapOvr>
  <p:transition advClick="0" advTm="0">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125538"/>
            <a:ext cx="8229600" cy="854075"/>
          </a:xfrm>
        </p:spPr>
        <p:txBody>
          <a:bodyPr/>
          <a:lstStyle/>
          <a:p>
            <a:r>
              <a:rPr lang="en-US"/>
              <a:t>Click to edit Master title style</a:t>
            </a:r>
            <a:endParaRPr lang="en-ZA"/>
          </a:p>
        </p:txBody>
      </p:sp>
      <p:sp>
        <p:nvSpPr>
          <p:cNvPr id="3" name="Table Placeholder 2"/>
          <p:cNvSpPr>
            <a:spLocks noGrp="1"/>
          </p:cNvSpPr>
          <p:nvPr>
            <p:ph type="tbl" idx="1"/>
          </p:nvPr>
        </p:nvSpPr>
        <p:spPr>
          <a:xfrm>
            <a:off x="457200" y="2276475"/>
            <a:ext cx="8229600" cy="3849688"/>
          </a:xfrm>
        </p:spPr>
        <p:txBody>
          <a:bodyPr/>
          <a:lstStyle/>
          <a:p>
            <a:pPr lvl="0"/>
            <a:endParaRPr lang="en-ZA" noProof="0" dirty="0"/>
          </a:p>
        </p:txBody>
      </p:sp>
      <p:sp>
        <p:nvSpPr>
          <p:cNvPr id="4" name="Rectangle 5">
            <a:extLst>
              <a:ext uri="{FF2B5EF4-FFF2-40B4-BE49-F238E27FC236}">
                <a16:creationId xmlns:a16="http://schemas.microsoft.com/office/drawing/2014/main" id="{6E20FB47-3CD2-3E24-8A72-A4484A424F7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8AE8A73D-EB09-38AA-F83E-6320D869EF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1DDCC940-D5F8-F167-986A-77131EEBA14C}"/>
              </a:ext>
            </a:extLst>
          </p:cNvPr>
          <p:cNvSpPr>
            <a:spLocks noGrp="1" noChangeArrowheads="1"/>
          </p:cNvSpPr>
          <p:nvPr>
            <p:ph type="sldNum" sz="quarter" idx="12"/>
          </p:nvPr>
        </p:nvSpPr>
        <p:spPr>
          <a:ln/>
        </p:spPr>
        <p:txBody>
          <a:bodyPr/>
          <a:lstStyle>
            <a:lvl1pPr>
              <a:defRPr/>
            </a:lvl1pPr>
          </a:lstStyle>
          <a:p>
            <a:fld id="{7F0D063F-6807-1A4F-B92D-5A42FF42BD7A}" type="slidenum">
              <a:rPr lang="en-US" altLang="en-US"/>
              <a:pPr/>
              <a:t>‹#›</a:t>
            </a:fld>
            <a:endParaRPr lang="en-US" altLang="en-US"/>
          </a:p>
        </p:txBody>
      </p:sp>
    </p:spTree>
    <p:extLst>
      <p:ext uri="{BB962C8B-B14F-4D97-AF65-F5344CB8AC3E}">
        <p14:creationId xmlns:p14="http://schemas.microsoft.com/office/powerpoint/2010/main" val="1518247920"/>
      </p:ext>
    </p:extLst>
  </p:cSld>
  <p:clrMapOvr>
    <a:masterClrMapping/>
  </p:clrMapOvr>
  <p:transition advClick="0" advTm="0">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
        <p:nvSpPr>
          <p:cNvPr id="4" name="Rectangle 10">
            <a:extLst>
              <a:ext uri="{FF2B5EF4-FFF2-40B4-BE49-F238E27FC236}">
                <a16:creationId xmlns:a16="http://schemas.microsoft.com/office/drawing/2014/main" id="{7D84A1BA-5E46-FD2A-F04A-1D0379D4593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7A6F31C6-AAF6-5D0B-5079-23304B7741A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0BE662C4-15B4-7895-CD58-847515570B68}"/>
              </a:ext>
            </a:extLst>
          </p:cNvPr>
          <p:cNvSpPr>
            <a:spLocks noGrp="1" noChangeArrowheads="1"/>
          </p:cNvSpPr>
          <p:nvPr>
            <p:ph type="sldNum" sz="quarter" idx="12"/>
          </p:nvPr>
        </p:nvSpPr>
        <p:spPr>
          <a:ln/>
        </p:spPr>
        <p:txBody>
          <a:bodyPr/>
          <a:lstStyle>
            <a:lvl1pPr>
              <a:defRPr/>
            </a:lvl1pPr>
          </a:lstStyle>
          <a:p>
            <a:fld id="{B431567E-5F51-1746-8EB0-13885044F7BE}" type="slidenum">
              <a:rPr lang="en-US" altLang="en-US"/>
              <a:pPr/>
              <a:t>‹#›</a:t>
            </a:fld>
            <a:endParaRPr lang="en-US" altLang="en-US"/>
          </a:p>
        </p:txBody>
      </p:sp>
    </p:spTree>
    <p:extLst>
      <p:ext uri="{BB962C8B-B14F-4D97-AF65-F5344CB8AC3E}">
        <p14:creationId xmlns:p14="http://schemas.microsoft.com/office/powerpoint/2010/main" val="102833677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10">
            <a:extLst>
              <a:ext uri="{FF2B5EF4-FFF2-40B4-BE49-F238E27FC236}">
                <a16:creationId xmlns:a16="http://schemas.microsoft.com/office/drawing/2014/main" id="{168BD46F-1F20-4DB6-73DC-4B02020A537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64ADACDE-8197-BB9B-C0A0-35E187D4DA8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342048CF-C9D1-F20A-8DBC-CAB3EE3994B3}"/>
              </a:ext>
            </a:extLst>
          </p:cNvPr>
          <p:cNvSpPr>
            <a:spLocks noGrp="1" noChangeArrowheads="1"/>
          </p:cNvSpPr>
          <p:nvPr>
            <p:ph type="sldNum" sz="quarter" idx="12"/>
          </p:nvPr>
        </p:nvSpPr>
        <p:spPr>
          <a:ln/>
        </p:spPr>
        <p:txBody>
          <a:bodyPr/>
          <a:lstStyle>
            <a:lvl1pPr>
              <a:defRPr/>
            </a:lvl1pPr>
          </a:lstStyle>
          <a:p>
            <a:fld id="{4C33BF73-3746-8B4C-81AC-16E6A096B7A0}" type="slidenum">
              <a:rPr lang="en-US" altLang="en-US"/>
              <a:pPr/>
              <a:t>‹#›</a:t>
            </a:fld>
            <a:endParaRPr lang="en-US" altLang="en-US"/>
          </a:p>
        </p:txBody>
      </p:sp>
    </p:spTree>
    <p:extLst>
      <p:ext uri="{BB962C8B-B14F-4D97-AF65-F5344CB8AC3E}">
        <p14:creationId xmlns:p14="http://schemas.microsoft.com/office/powerpoint/2010/main" val="271005958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a:extLst>
              <a:ext uri="{FF2B5EF4-FFF2-40B4-BE49-F238E27FC236}">
                <a16:creationId xmlns:a16="http://schemas.microsoft.com/office/drawing/2014/main" id="{B527BA31-ABAC-D662-D771-9E403592F68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7DEE66DD-8F06-669F-7FBA-158F914B02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D50FD926-D33B-20FB-FC2C-370197C6A9AA}"/>
              </a:ext>
            </a:extLst>
          </p:cNvPr>
          <p:cNvSpPr>
            <a:spLocks noGrp="1" noChangeArrowheads="1"/>
          </p:cNvSpPr>
          <p:nvPr>
            <p:ph type="sldNum" sz="quarter" idx="12"/>
          </p:nvPr>
        </p:nvSpPr>
        <p:spPr>
          <a:ln/>
        </p:spPr>
        <p:txBody>
          <a:bodyPr/>
          <a:lstStyle>
            <a:lvl1pPr>
              <a:defRPr/>
            </a:lvl1pPr>
          </a:lstStyle>
          <a:p>
            <a:fld id="{6F21E83A-758F-D543-A3F5-A01E41D95C77}" type="slidenum">
              <a:rPr lang="en-US" altLang="en-US"/>
              <a:pPr/>
              <a:t>‹#›</a:t>
            </a:fld>
            <a:endParaRPr lang="en-US" altLang="en-US"/>
          </a:p>
        </p:txBody>
      </p:sp>
    </p:spTree>
    <p:extLst>
      <p:ext uri="{BB962C8B-B14F-4D97-AF65-F5344CB8AC3E}">
        <p14:creationId xmlns:p14="http://schemas.microsoft.com/office/powerpoint/2010/main" val="227490330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2276475"/>
            <a:ext cx="4038600" cy="3849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2276475"/>
            <a:ext cx="4038600" cy="3849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10">
            <a:extLst>
              <a:ext uri="{FF2B5EF4-FFF2-40B4-BE49-F238E27FC236}">
                <a16:creationId xmlns:a16="http://schemas.microsoft.com/office/drawing/2014/main" id="{6F278D5E-7097-4888-26AB-E46C8204175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6A3FC350-373D-732A-211D-B33435343B6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2">
            <a:extLst>
              <a:ext uri="{FF2B5EF4-FFF2-40B4-BE49-F238E27FC236}">
                <a16:creationId xmlns:a16="http://schemas.microsoft.com/office/drawing/2014/main" id="{93739F43-069D-B6E1-EC29-64F17C750210}"/>
              </a:ext>
            </a:extLst>
          </p:cNvPr>
          <p:cNvSpPr>
            <a:spLocks noGrp="1" noChangeArrowheads="1"/>
          </p:cNvSpPr>
          <p:nvPr>
            <p:ph type="sldNum" sz="quarter" idx="12"/>
          </p:nvPr>
        </p:nvSpPr>
        <p:spPr>
          <a:ln/>
        </p:spPr>
        <p:txBody>
          <a:bodyPr/>
          <a:lstStyle>
            <a:lvl1pPr>
              <a:defRPr/>
            </a:lvl1pPr>
          </a:lstStyle>
          <a:p>
            <a:fld id="{F1E2DBE4-2F34-BF4C-83CD-BA9FE5D35245}" type="slidenum">
              <a:rPr lang="en-US" altLang="en-US"/>
              <a:pPr/>
              <a:t>‹#›</a:t>
            </a:fld>
            <a:endParaRPr lang="en-US" altLang="en-US"/>
          </a:p>
        </p:txBody>
      </p:sp>
    </p:spTree>
    <p:extLst>
      <p:ext uri="{BB962C8B-B14F-4D97-AF65-F5344CB8AC3E}">
        <p14:creationId xmlns:p14="http://schemas.microsoft.com/office/powerpoint/2010/main" val="2462477604"/>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10">
            <a:extLst>
              <a:ext uri="{FF2B5EF4-FFF2-40B4-BE49-F238E27FC236}">
                <a16:creationId xmlns:a16="http://schemas.microsoft.com/office/drawing/2014/main" id="{FC5AE197-96B7-94EB-05E7-BCED49C0BA9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1">
            <a:extLst>
              <a:ext uri="{FF2B5EF4-FFF2-40B4-BE49-F238E27FC236}">
                <a16:creationId xmlns:a16="http://schemas.microsoft.com/office/drawing/2014/main" id="{13357033-A5BF-36E0-C9E6-6810643E7C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2">
            <a:extLst>
              <a:ext uri="{FF2B5EF4-FFF2-40B4-BE49-F238E27FC236}">
                <a16:creationId xmlns:a16="http://schemas.microsoft.com/office/drawing/2014/main" id="{2724ECB3-EB82-4E52-3635-4E991171A87C}"/>
              </a:ext>
            </a:extLst>
          </p:cNvPr>
          <p:cNvSpPr>
            <a:spLocks noGrp="1" noChangeArrowheads="1"/>
          </p:cNvSpPr>
          <p:nvPr>
            <p:ph type="sldNum" sz="quarter" idx="12"/>
          </p:nvPr>
        </p:nvSpPr>
        <p:spPr>
          <a:ln/>
        </p:spPr>
        <p:txBody>
          <a:bodyPr/>
          <a:lstStyle>
            <a:lvl1pPr>
              <a:defRPr/>
            </a:lvl1pPr>
          </a:lstStyle>
          <a:p>
            <a:fld id="{4679F8AF-ED3C-3342-ACF2-7402EC11312A}" type="slidenum">
              <a:rPr lang="en-US" altLang="en-US"/>
              <a:pPr/>
              <a:t>‹#›</a:t>
            </a:fld>
            <a:endParaRPr lang="en-US" altLang="en-US"/>
          </a:p>
        </p:txBody>
      </p:sp>
    </p:spTree>
    <p:extLst>
      <p:ext uri="{BB962C8B-B14F-4D97-AF65-F5344CB8AC3E}">
        <p14:creationId xmlns:p14="http://schemas.microsoft.com/office/powerpoint/2010/main" val="2262575930"/>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10">
            <a:extLst>
              <a:ext uri="{FF2B5EF4-FFF2-40B4-BE49-F238E27FC236}">
                <a16:creationId xmlns:a16="http://schemas.microsoft.com/office/drawing/2014/main" id="{BD7CBAF5-E296-92AA-1D73-62D79AD642D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1">
            <a:extLst>
              <a:ext uri="{FF2B5EF4-FFF2-40B4-BE49-F238E27FC236}">
                <a16:creationId xmlns:a16="http://schemas.microsoft.com/office/drawing/2014/main" id="{4207AD8A-3869-FF92-44A4-288CFBF1E3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FB6CBB80-90F6-F783-F3AD-C1EF6A77936A}"/>
              </a:ext>
            </a:extLst>
          </p:cNvPr>
          <p:cNvSpPr>
            <a:spLocks noGrp="1" noChangeArrowheads="1"/>
          </p:cNvSpPr>
          <p:nvPr>
            <p:ph type="sldNum" sz="quarter" idx="12"/>
          </p:nvPr>
        </p:nvSpPr>
        <p:spPr>
          <a:ln/>
        </p:spPr>
        <p:txBody>
          <a:bodyPr/>
          <a:lstStyle>
            <a:lvl1pPr>
              <a:defRPr/>
            </a:lvl1pPr>
          </a:lstStyle>
          <a:p>
            <a:fld id="{45B97292-25DA-A34D-9982-0E9FCAC871BE}" type="slidenum">
              <a:rPr lang="en-US" altLang="en-US"/>
              <a:pPr/>
              <a:t>‹#›</a:t>
            </a:fld>
            <a:endParaRPr lang="en-US" altLang="en-US"/>
          </a:p>
        </p:txBody>
      </p:sp>
    </p:spTree>
    <p:extLst>
      <p:ext uri="{BB962C8B-B14F-4D97-AF65-F5344CB8AC3E}">
        <p14:creationId xmlns:p14="http://schemas.microsoft.com/office/powerpoint/2010/main" val="152499961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31F3C9A5-61BF-800E-13D5-4D39ADA17E0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1">
            <a:extLst>
              <a:ext uri="{FF2B5EF4-FFF2-40B4-BE49-F238E27FC236}">
                <a16:creationId xmlns:a16="http://schemas.microsoft.com/office/drawing/2014/main" id="{6D07BE9A-DC13-7E6C-B7F2-4323184463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2">
            <a:extLst>
              <a:ext uri="{FF2B5EF4-FFF2-40B4-BE49-F238E27FC236}">
                <a16:creationId xmlns:a16="http://schemas.microsoft.com/office/drawing/2014/main" id="{47A51E14-9174-B718-B945-4CC1F1734BD0}"/>
              </a:ext>
            </a:extLst>
          </p:cNvPr>
          <p:cNvSpPr>
            <a:spLocks noGrp="1" noChangeArrowheads="1"/>
          </p:cNvSpPr>
          <p:nvPr>
            <p:ph type="sldNum" sz="quarter" idx="12"/>
          </p:nvPr>
        </p:nvSpPr>
        <p:spPr>
          <a:ln/>
        </p:spPr>
        <p:txBody>
          <a:bodyPr/>
          <a:lstStyle>
            <a:lvl1pPr>
              <a:defRPr/>
            </a:lvl1pPr>
          </a:lstStyle>
          <a:p>
            <a:fld id="{B2CF5033-2D32-B541-B85E-591948AE4472}" type="slidenum">
              <a:rPr lang="en-US" altLang="en-US"/>
              <a:pPr/>
              <a:t>‹#›</a:t>
            </a:fld>
            <a:endParaRPr lang="en-US" altLang="en-US"/>
          </a:p>
        </p:txBody>
      </p:sp>
    </p:spTree>
    <p:extLst>
      <p:ext uri="{BB962C8B-B14F-4D97-AF65-F5344CB8AC3E}">
        <p14:creationId xmlns:p14="http://schemas.microsoft.com/office/powerpoint/2010/main" val="330282488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5">
            <a:extLst>
              <a:ext uri="{FF2B5EF4-FFF2-40B4-BE49-F238E27FC236}">
                <a16:creationId xmlns:a16="http://schemas.microsoft.com/office/drawing/2014/main" id="{EA24DF2F-04F3-5282-4B2A-BAD00843147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1241DB77-D91C-8470-3214-486F2D8BD3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446A12C8-C791-024B-FE21-8D18F94E6EB5}"/>
              </a:ext>
            </a:extLst>
          </p:cNvPr>
          <p:cNvSpPr>
            <a:spLocks noGrp="1" noChangeArrowheads="1"/>
          </p:cNvSpPr>
          <p:nvPr>
            <p:ph type="sldNum" sz="quarter" idx="12"/>
          </p:nvPr>
        </p:nvSpPr>
        <p:spPr>
          <a:ln/>
        </p:spPr>
        <p:txBody>
          <a:bodyPr/>
          <a:lstStyle>
            <a:lvl1pPr>
              <a:defRPr/>
            </a:lvl1pPr>
          </a:lstStyle>
          <a:p>
            <a:fld id="{B04F0B26-45CF-2D42-898F-60C7FB5D5BDD}" type="slidenum">
              <a:rPr lang="en-US" altLang="en-US"/>
              <a:pPr/>
              <a:t>‹#›</a:t>
            </a:fld>
            <a:endParaRPr lang="en-US" altLang="en-US"/>
          </a:p>
        </p:txBody>
      </p:sp>
    </p:spTree>
    <p:extLst>
      <p:ext uri="{BB962C8B-B14F-4D97-AF65-F5344CB8AC3E}">
        <p14:creationId xmlns:p14="http://schemas.microsoft.com/office/powerpoint/2010/main" val="522010700"/>
      </p:ext>
    </p:extLst>
  </p:cSld>
  <p:clrMapOvr>
    <a:masterClrMapping/>
  </p:clrMapOvr>
  <p:transition advClick="0" advTm="0">
    <p:wipe di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a:extLst>
              <a:ext uri="{FF2B5EF4-FFF2-40B4-BE49-F238E27FC236}">
                <a16:creationId xmlns:a16="http://schemas.microsoft.com/office/drawing/2014/main" id="{C883CDEA-9F5A-983D-0AE3-49B39CE5C1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B00012D9-66F2-23D0-49DC-B7ECAFF523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2">
            <a:extLst>
              <a:ext uri="{FF2B5EF4-FFF2-40B4-BE49-F238E27FC236}">
                <a16:creationId xmlns:a16="http://schemas.microsoft.com/office/drawing/2014/main" id="{26034B25-EC50-A67F-47D4-982B4984AF61}"/>
              </a:ext>
            </a:extLst>
          </p:cNvPr>
          <p:cNvSpPr>
            <a:spLocks noGrp="1" noChangeArrowheads="1"/>
          </p:cNvSpPr>
          <p:nvPr>
            <p:ph type="sldNum" sz="quarter" idx="12"/>
          </p:nvPr>
        </p:nvSpPr>
        <p:spPr>
          <a:ln/>
        </p:spPr>
        <p:txBody>
          <a:bodyPr/>
          <a:lstStyle>
            <a:lvl1pPr>
              <a:defRPr/>
            </a:lvl1pPr>
          </a:lstStyle>
          <a:p>
            <a:fld id="{CF7ED3D6-05A2-4940-99D8-13C4EC9E3DEF}" type="slidenum">
              <a:rPr lang="en-US" altLang="en-US"/>
              <a:pPr/>
              <a:t>‹#›</a:t>
            </a:fld>
            <a:endParaRPr lang="en-US" altLang="en-US"/>
          </a:p>
        </p:txBody>
      </p:sp>
    </p:spTree>
    <p:extLst>
      <p:ext uri="{BB962C8B-B14F-4D97-AF65-F5344CB8AC3E}">
        <p14:creationId xmlns:p14="http://schemas.microsoft.com/office/powerpoint/2010/main" val="126113225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a:extLst>
              <a:ext uri="{FF2B5EF4-FFF2-40B4-BE49-F238E27FC236}">
                <a16:creationId xmlns:a16="http://schemas.microsoft.com/office/drawing/2014/main" id="{BF7BA029-0123-344C-F205-21D7A400253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BF1874FF-97D2-9FAC-3C4F-7D5F686E7F9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2">
            <a:extLst>
              <a:ext uri="{FF2B5EF4-FFF2-40B4-BE49-F238E27FC236}">
                <a16:creationId xmlns:a16="http://schemas.microsoft.com/office/drawing/2014/main" id="{249F60B3-E1C3-611B-9BE0-AC5828E0A3E0}"/>
              </a:ext>
            </a:extLst>
          </p:cNvPr>
          <p:cNvSpPr>
            <a:spLocks noGrp="1" noChangeArrowheads="1"/>
          </p:cNvSpPr>
          <p:nvPr>
            <p:ph type="sldNum" sz="quarter" idx="12"/>
          </p:nvPr>
        </p:nvSpPr>
        <p:spPr>
          <a:ln/>
        </p:spPr>
        <p:txBody>
          <a:bodyPr/>
          <a:lstStyle>
            <a:lvl1pPr>
              <a:defRPr/>
            </a:lvl1pPr>
          </a:lstStyle>
          <a:p>
            <a:fld id="{24D0A995-47B5-4840-BBE6-BCF6D3030D66}" type="slidenum">
              <a:rPr lang="en-US" altLang="en-US"/>
              <a:pPr/>
              <a:t>‹#›</a:t>
            </a:fld>
            <a:endParaRPr lang="en-US" altLang="en-US"/>
          </a:p>
        </p:txBody>
      </p:sp>
    </p:spTree>
    <p:extLst>
      <p:ext uri="{BB962C8B-B14F-4D97-AF65-F5344CB8AC3E}">
        <p14:creationId xmlns:p14="http://schemas.microsoft.com/office/powerpoint/2010/main" val="3697270838"/>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10">
            <a:extLst>
              <a:ext uri="{FF2B5EF4-FFF2-40B4-BE49-F238E27FC236}">
                <a16:creationId xmlns:a16="http://schemas.microsoft.com/office/drawing/2014/main" id="{03952915-6EBC-30B3-005C-2423D24455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F10E4DA6-C5CC-1388-CDDD-68E924AB1F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BCF95DE1-99BA-A6CC-9733-97096AC02AB2}"/>
              </a:ext>
            </a:extLst>
          </p:cNvPr>
          <p:cNvSpPr>
            <a:spLocks noGrp="1" noChangeArrowheads="1"/>
          </p:cNvSpPr>
          <p:nvPr>
            <p:ph type="sldNum" sz="quarter" idx="12"/>
          </p:nvPr>
        </p:nvSpPr>
        <p:spPr>
          <a:ln/>
        </p:spPr>
        <p:txBody>
          <a:bodyPr/>
          <a:lstStyle>
            <a:lvl1pPr>
              <a:defRPr/>
            </a:lvl1pPr>
          </a:lstStyle>
          <a:p>
            <a:fld id="{2E77DDFE-BAD4-3E4F-926B-58C2B83FCCA7}" type="slidenum">
              <a:rPr lang="en-US" altLang="en-US"/>
              <a:pPr/>
              <a:t>‹#›</a:t>
            </a:fld>
            <a:endParaRPr lang="en-US" altLang="en-US"/>
          </a:p>
        </p:txBody>
      </p:sp>
    </p:spTree>
    <p:extLst>
      <p:ext uri="{BB962C8B-B14F-4D97-AF65-F5344CB8AC3E}">
        <p14:creationId xmlns:p14="http://schemas.microsoft.com/office/powerpoint/2010/main" val="1874467131"/>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5538"/>
            <a:ext cx="2057400" cy="50006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1125538"/>
            <a:ext cx="6019800" cy="5000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10">
            <a:extLst>
              <a:ext uri="{FF2B5EF4-FFF2-40B4-BE49-F238E27FC236}">
                <a16:creationId xmlns:a16="http://schemas.microsoft.com/office/drawing/2014/main" id="{4458583A-A886-725E-5C76-AA7A9F7EF30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ACA7907D-FCBB-3B88-B6EC-B1D6BB18D9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934A8CC0-9B81-E1A0-5CCC-68A19DFE9B01}"/>
              </a:ext>
            </a:extLst>
          </p:cNvPr>
          <p:cNvSpPr>
            <a:spLocks noGrp="1" noChangeArrowheads="1"/>
          </p:cNvSpPr>
          <p:nvPr>
            <p:ph type="sldNum" sz="quarter" idx="12"/>
          </p:nvPr>
        </p:nvSpPr>
        <p:spPr>
          <a:ln/>
        </p:spPr>
        <p:txBody>
          <a:bodyPr/>
          <a:lstStyle>
            <a:lvl1pPr>
              <a:defRPr/>
            </a:lvl1pPr>
          </a:lstStyle>
          <a:p>
            <a:fld id="{D5FB049E-2048-5443-858A-8B0485E64B9D}" type="slidenum">
              <a:rPr lang="en-US" altLang="en-US"/>
              <a:pPr/>
              <a:t>‹#›</a:t>
            </a:fld>
            <a:endParaRPr lang="en-US" altLang="en-US"/>
          </a:p>
        </p:txBody>
      </p:sp>
    </p:spTree>
    <p:extLst>
      <p:ext uri="{BB962C8B-B14F-4D97-AF65-F5344CB8AC3E}">
        <p14:creationId xmlns:p14="http://schemas.microsoft.com/office/powerpoint/2010/main" val="1293442894"/>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lipArt Placeholder 2"/>
          <p:cNvSpPr>
            <a:spLocks noGrp="1"/>
          </p:cNvSpPr>
          <p:nvPr>
            <p:ph type="clipArt" sz="half" idx="1"/>
          </p:nvPr>
        </p:nvSpPr>
        <p:spPr>
          <a:xfrm>
            <a:off x="457200" y="1600200"/>
            <a:ext cx="4038600" cy="4525963"/>
          </a:xfrm>
          <a:prstGeom prst="rect">
            <a:avLst/>
          </a:prstGeom>
        </p:spPr>
        <p:txBody>
          <a:bodyPr/>
          <a:lstStyle/>
          <a:p>
            <a:pPr lvl="0"/>
            <a:endParaRPr lang="en-US" noProof="0" dirty="0"/>
          </a:p>
        </p:txBody>
      </p:sp>
      <p:sp>
        <p:nvSpPr>
          <p:cNvPr id="4" name="Text Placeholder 3"/>
          <p:cNvSpPr>
            <a:spLocks noGrp="1"/>
          </p:cNvSpPr>
          <p:nvPr>
            <p:ph type="body" sz="half" idx="2"/>
          </p:nvPr>
        </p:nvSpPr>
        <p:spPr>
          <a:xfrm>
            <a:off x="4648200" y="1600200"/>
            <a:ext cx="4038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90261551"/>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0510045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99074938"/>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608492837"/>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41968535"/>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984678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FDC04CFB-B1F3-4A95-2022-525196A6B13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29CB215-0A04-8510-A2EC-F66A7C4270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050FC45D-366C-CA39-4D70-6181E810083B}"/>
              </a:ext>
            </a:extLst>
          </p:cNvPr>
          <p:cNvSpPr>
            <a:spLocks noGrp="1" noChangeArrowheads="1"/>
          </p:cNvSpPr>
          <p:nvPr>
            <p:ph type="sldNum" sz="quarter" idx="12"/>
          </p:nvPr>
        </p:nvSpPr>
        <p:spPr>
          <a:ln/>
        </p:spPr>
        <p:txBody>
          <a:bodyPr/>
          <a:lstStyle>
            <a:lvl1pPr>
              <a:defRPr/>
            </a:lvl1pPr>
          </a:lstStyle>
          <a:p>
            <a:fld id="{9910A54F-2A48-8445-8D9A-45FE8EE5612D}" type="slidenum">
              <a:rPr lang="en-US" altLang="en-US"/>
              <a:pPr/>
              <a:t>‹#›</a:t>
            </a:fld>
            <a:endParaRPr lang="en-US" altLang="en-US"/>
          </a:p>
        </p:txBody>
      </p:sp>
    </p:spTree>
    <p:extLst>
      <p:ext uri="{BB962C8B-B14F-4D97-AF65-F5344CB8AC3E}">
        <p14:creationId xmlns:p14="http://schemas.microsoft.com/office/powerpoint/2010/main" val="1751797191"/>
      </p:ext>
    </p:extLst>
  </p:cSld>
  <p:clrMapOvr>
    <a:masterClrMapping/>
  </p:clrMapOvr>
  <p:transition advClick="0" advTm="0">
    <p:wipe dir="d"/>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689656938"/>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084080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94104005"/>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09849379"/>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8870284"/>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0216845"/>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lipArt Placeholder 2"/>
          <p:cNvSpPr>
            <a:spLocks noGrp="1"/>
          </p:cNvSpPr>
          <p:nvPr>
            <p:ph type="clipArt" sz="half" idx="1"/>
          </p:nvPr>
        </p:nvSpPr>
        <p:spPr>
          <a:xfrm>
            <a:off x="457200" y="1600200"/>
            <a:ext cx="4038600" cy="4525963"/>
          </a:xfrm>
          <a:prstGeom prst="rect">
            <a:avLst/>
          </a:prstGeom>
        </p:spPr>
        <p:txBody>
          <a:bodyPr/>
          <a:lstStyle/>
          <a:p>
            <a:pPr lvl="0"/>
            <a:endParaRPr lang="en-US" noProof="0" dirty="0"/>
          </a:p>
        </p:txBody>
      </p:sp>
      <p:sp>
        <p:nvSpPr>
          <p:cNvPr id="4" name="Text Placeholder 3"/>
          <p:cNvSpPr>
            <a:spLocks noGrp="1"/>
          </p:cNvSpPr>
          <p:nvPr>
            <p:ph type="body" sz="half" idx="2"/>
          </p:nvPr>
        </p:nvSpPr>
        <p:spPr>
          <a:xfrm>
            <a:off x="4648200" y="1600200"/>
            <a:ext cx="4038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251955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2276475"/>
            <a:ext cx="4038600" cy="3849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2276475"/>
            <a:ext cx="4038600" cy="38496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5">
            <a:extLst>
              <a:ext uri="{FF2B5EF4-FFF2-40B4-BE49-F238E27FC236}">
                <a16:creationId xmlns:a16="http://schemas.microsoft.com/office/drawing/2014/main" id="{10B680BC-FBD7-9671-12C7-5E16FF665F0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CD3BE8-3663-E4D8-4B39-080F9B31BB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595F74EB-9165-27C9-7106-BF0273103239}"/>
              </a:ext>
            </a:extLst>
          </p:cNvPr>
          <p:cNvSpPr>
            <a:spLocks noGrp="1" noChangeArrowheads="1"/>
          </p:cNvSpPr>
          <p:nvPr>
            <p:ph type="sldNum" sz="quarter" idx="12"/>
          </p:nvPr>
        </p:nvSpPr>
        <p:spPr>
          <a:ln/>
        </p:spPr>
        <p:txBody>
          <a:bodyPr/>
          <a:lstStyle>
            <a:lvl1pPr>
              <a:defRPr/>
            </a:lvl1pPr>
          </a:lstStyle>
          <a:p>
            <a:fld id="{5CCE2737-AC35-3148-B956-F5A305F351DD}" type="slidenum">
              <a:rPr lang="en-US" altLang="en-US"/>
              <a:pPr/>
              <a:t>‹#›</a:t>
            </a:fld>
            <a:endParaRPr lang="en-US" altLang="en-US"/>
          </a:p>
        </p:txBody>
      </p:sp>
    </p:spTree>
    <p:extLst>
      <p:ext uri="{BB962C8B-B14F-4D97-AF65-F5344CB8AC3E}">
        <p14:creationId xmlns:p14="http://schemas.microsoft.com/office/powerpoint/2010/main" val="4272258362"/>
      </p:ext>
    </p:extLst>
  </p:cSld>
  <p:clrMapOvr>
    <a:masterClrMapping/>
  </p:clrMapOvr>
  <p:transition advClick="0" advTm="0">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5">
            <a:extLst>
              <a:ext uri="{FF2B5EF4-FFF2-40B4-BE49-F238E27FC236}">
                <a16:creationId xmlns:a16="http://schemas.microsoft.com/office/drawing/2014/main" id="{FE65DAF2-CA1A-5436-3BFE-802A777D522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28BFCB68-89A8-2CC4-5DE9-40E009FEB6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id="{567265EE-2274-D830-66E0-74069694176B}"/>
              </a:ext>
            </a:extLst>
          </p:cNvPr>
          <p:cNvSpPr>
            <a:spLocks noGrp="1" noChangeArrowheads="1"/>
          </p:cNvSpPr>
          <p:nvPr>
            <p:ph type="sldNum" sz="quarter" idx="12"/>
          </p:nvPr>
        </p:nvSpPr>
        <p:spPr>
          <a:ln/>
        </p:spPr>
        <p:txBody>
          <a:bodyPr/>
          <a:lstStyle>
            <a:lvl1pPr>
              <a:defRPr/>
            </a:lvl1pPr>
          </a:lstStyle>
          <a:p>
            <a:fld id="{FB7B0533-3D04-394A-A630-2D17EF04E8B9}" type="slidenum">
              <a:rPr lang="en-US" altLang="en-US"/>
              <a:pPr/>
              <a:t>‹#›</a:t>
            </a:fld>
            <a:endParaRPr lang="en-US" altLang="en-US"/>
          </a:p>
        </p:txBody>
      </p:sp>
    </p:spTree>
    <p:extLst>
      <p:ext uri="{BB962C8B-B14F-4D97-AF65-F5344CB8AC3E}">
        <p14:creationId xmlns:p14="http://schemas.microsoft.com/office/powerpoint/2010/main" val="415316934"/>
      </p:ext>
    </p:extLst>
  </p:cSld>
  <p:clrMapOvr>
    <a:masterClrMapping/>
  </p:clrMapOvr>
  <p:transition advClick="0" advTm="0">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5">
            <a:extLst>
              <a:ext uri="{FF2B5EF4-FFF2-40B4-BE49-F238E27FC236}">
                <a16:creationId xmlns:a16="http://schemas.microsoft.com/office/drawing/2014/main" id="{D8896DC6-7BC5-B4F3-9AC8-314FF33854D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557AF81-1469-7ABF-C2F5-B7072F2D66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B3BF2271-5F62-34E7-09CB-DFF923721E9C}"/>
              </a:ext>
            </a:extLst>
          </p:cNvPr>
          <p:cNvSpPr>
            <a:spLocks noGrp="1" noChangeArrowheads="1"/>
          </p:cNvSpPr>
          <p:nvPr>
            <p:ph type="sldNum" sz="quarter" idx="12"/>
          </p:nvPr>
        </p:nvSpPr>
        <p:spPr>
          <a:ln/>
        </p:spPr>
        <p:txBody>
          <a:bodyPr/>
          <a:lstStyle>
            <a:lvl1pPr>
              <a:defRPr/>
            </a:lvl1pPr>
          </a:lstStyle>
          <a:p>
            <a:fld id="{22587CD4-1A41-2A4F-B3B6-291750864E97}" type="slidenum">
              <a:rPr lang="en-US" altLang="en-US"/>
              <a:pPr/>
              <a:t>‹#›</a:t>
            </a:fld>
            <a:endParaRPr lang="en-US" altLang="en-US"/>
          </a:p>
        </p:txBody>
      </p:sp>
    </p:spTree>
    <p:extLst>
      <p:ext uri="{BB962C8B-B14F-4D97-AF65-F5344CB8AC3E}">
        <p14:creationId xmlns:p14="http://schemas.microsoft.com/office/powerpoint/2010/main" val="1350257228"/>
      </p:ext>
    </p:extLst>
  </p:cSld>
  <p:clrMapOvr>
    <a:masterClrMapping/>
  </p:clrMapOvr>
  <p:transition advClick="0" advTm="0">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7D9610F-38D5-28C7-B73F-5C68352F54D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id="{6D246E69-C1FA-BB9B-B5D4-1D3AB61E598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DB67C73E-BF33-DBA6-E06B-C4E717669AE1}"/>
              </a:ext>
            </a:extLst>
          </p:cNvPr>
          <p:cNvSpPr>
            <a:spLocks noGrp="1" noChangeArrowheads="1"/>
          </p:cNvSpPr>
          <p:nvPr>
            <p:ph type="sldNum" sz="quarter" idx="12"/>
          </p:nvPr>
        </p:nvSpPr>
        <p:spPr>
          <a:ln/>
        </p:spPr>
        <p:txBody>
          <a:bodyPr/>
          <a:lstStyle>
            <a:lvl1pPr>
              <a:defRPr/>
            </a:lvl1pPr>
          </a:lstStyle>
          <a:p>
            <a:fld id="{8EA8C034-AA2A-FC40-80E4-646451367671}" type="slidenum">
              <a:rPr lang="en-US" altLang="en-US"/>
              <a:pPr/>
              <a:t>‹#›</a:t>
            </a:fld>
            <a:endParaRPr lang="en-US" altLang="en-US"/>
          </a:p>
        </p:txBody>
      </p:sp>
    </p:spTree>
    <p:extLst>
      <p:ext uri="{BB962C8B-B14F-4D97-AF65-F5344CB8AC3E}">
        <p14:creationId xmlns:p14="http://schemas.microsoft.com/office/powerpoint/2010/main" val="1518879703"/>
      </p:ext>
    </p:extLst>
  </p:cSld>
  <p:clrMapOvr>
    <a:masterClrMapping/>
  </p:clrMapOvr>
  <p:transition advClick="0" advTm="0">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B9E5218B-B7AF-2BC6-FA66-01436D03733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2905CD1-1A37-BA15-52AB-7509E5A57E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9F128F9E-CAA5-C331-25EB-C5E4A488A5A3}"/>
              </a:ext>
            </a:extLst>
          </p:cNvPr>
          <p:cNvSpPr>
            <a:spLocks noGrp="1" noChangeArrowheads="1"/>
          </p:cNvSpPr>
          <p:nvPr>
            <p:ph type="sldNum" sz="quarter" idx="12"/>
          </p:nvPr>
        </p:nvSpPr>
        <p:spPr>
          <a:ln/>
        </p:spPr>
        <p:txBody>
          <a:bodyPr/>
          <a:lstStyle>
            <a:lvl1pPr>
              <a:defRPr/>
            </a:lvl1pPr>
          </a:lstStyle>
          <a:p>
            <a:fld id="{2A48E65E-6E4C-C24B-AD81-2AE4C30C88D9}" type="slidenum">
              <a:rPr lang="en-US" altLang="en-US"/>
              <a:pPr/>
              <a:t>‹#›</a:t>
            </a:fld>
            <a:endParaRPr lang="en-US" altLang="en-US"/>
          </a:p>
        </p:txBody>
      </p:sp>
    </p:spTree>
    <p:extLst>
      <p:ext uri="{BB962C8B-B14F-4D97-AF65-F5344CB8AC3E}">
        <p14:creationId xmlns:p14="http://schemas.microsoft.com/office/powerpoint/2010/main" val="401955753"/>
      </p:ext>
    </p:extLst>
  </p:cSld>
  <p:clrMapOvr>
    <a:masterClrMapping/>
  </p:clrMapOvr>
  <p:transition advClick="0" advTm="0">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467E8DB6-767C-AC35-4680-3E179EAAC8B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694845-17BC-D1AC-9F3D-A85550D24EC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44CE64C1-0A9D-101A-9BAD-E9D1B9A7359D}"/>
              </a:ext>
            </a:extLst>
          </p:cNvPr>
          <p:cNvSpPr>
            <a:spLocks noGrp="1" noChangeArrowheads="1"/>
          </p:cNvSpPr>
          <p:nvPr>
            <p:ph type="sldNum" sz="quarter" idx="12"/>
          </p:nvPr>
        </p:nvSpPr>
        <p:spPr>
          <a:ln/>
        </p:spPr>
        <p:txBody>
          <a:bodyPr/>
          <a:lstStyle>
            <a:lvl1pPr>
              <a:defRPr/>
            </a:lvl1pPr>
          </a:lstStyle>
          <a:p>
            <a:fld id="{1A6C2E36-5E53-6C4B-8F19-CA109F104E67}" type="slidenum">
              <a:rPr lang="en-US" altLang="en-US"/>
              <a:pPr/>
              <a:t>‹#›</a:t>
            </a:fld>
            <a:endParaRPr lang="en-US" altLang="en-US"/>
          </a:p>
        </p:txBody>
      </p:sp>
    </p:spTree>
    <p:extLst>
      <p:ext uri="{BB962C8B-B14F-4D97-AF65-F5344CB8AC3E}">
        <p14:creationId xmlns:p14="http://schemas.microsoft.com/office/powerpoint/2010/main" val="3547189305"/>
      </p:ext>
    </p:extLst>
  </p:cSld>
  <p:clrMapOvr>
    <a:masterClrMapping/>
  </p:clrMapOvr>
  <p:transition advClick="0" advTm="0">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pptblank">
            <a:extLst>
              <a:ext uri="{FF2B5EF4-FFF2-40B4-BE49-F238E27FC236}">
                <a16:creationId xmlns:a16="http://schemas.microsoft.com/office/drawing/2014/main" id="{B2897D18-5A0E-1325-ACF7-AD5332B3B8A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a:extLst>
              <a:ext uri="{FF2B5EF4-FFF2-40B4-BE49-F238E27FC236}">
                <a16:creationId xmlns:a16="http://schemas.microsoft.com/office/drawing/2014/main" id="{B1305A86-E8DB-3177-C5DB-2F6AD7AB07FB}"/>
              </a:ext>
            </a:extLst>
          </p:cNvPr>
          <p:cNvSpPr>
            <a:spLocks noGrp="1" noChangeArrowheads="1"/>
          </p:cNvSpPr>
          <p:nvPr>
            <p:ph type="title"/>
          </p:nvPr>
        </p:nvSpPr>
        <p:spPr bwMode="auto">
          <a:xfrm>
            <a:off x="457200" y="1125538"/>
            <a:ext cx="82296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FFE345E2-D2ED-1187-EF5C-D709C0452747}"/>
              </a:ext>
            </a:extLst>
          </p:cNvPr>
          <p:cNvSpPr>
            <a:spLocks noGrp="1" noChangeArrowheads="1"/>
          </p:cNvSpPr>
          <p:nvPr>
            <p:ph type="body" idx="1"/>
          </p:nvPr>
        </p:nvSpPr>
        <p:spPr bwMode="auto">
          <a:xfrm>
            <a:off x="457200" y="2276475"/>
            <a:ext cx="8229600" cy="384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4037" name="Rectangle 5">
            <a:extLst>
              <a:ext uri="{FF2B5EF4-FFF2-40B4-BE49-F238E27FC236}">
                <a16:creationId xmlns:a16="http://schemas.microsoft.com/office/drawing/2014/main" id="{CD1247C2-0EB7-2537-4ABD-2A57FF721350}"/>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MS PGothic" pitchFamily="34" charset="-128"/>
              </a:defRPr>
            </a:lvl1pPr>
          </a:lstStyle>
          <a:p>
            <a:pPr>
              <a:defRPr/>
            </a:pPr>
            <a:endParaRPr lang="en-US"/>
          </a:p>
        </p:txBody>
      </p:sp>
      <p:sp>
        <p:nvSpPr>
          <p:cNvPr id="44038" name="Rectangle 6">
            <a:extLst>
              <a:ext uri="{FF2B5EF4-FFF2-40B4-BE49-F238E27FC236}">
                <a16:creationId xmlns:a16="http://schemas.microsoft.com/office/drawing/2014/main" id="{B9ABF930-55A2-FDA2-EEBD-F648DB8839AF}"/>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MS PGothic" pitchFamily="34" charset="-128"/>
              </a:defRPr>
            </a:lvl1pPr>
          </a:lstStyle>
          <a:p>
            <a:pPr>
              <a:defRPr/>
            </a:pPr>
            <a:endParaRPr lang="en-US"/>
          </a:p>
        </p:txBody>
      </p:sp>
      <p:sp>
        <p:nvSpPr>
          <p:cNvPr id="44039" name="Rectangle 7">
            <a:extLst>
              <a:ext uri="{FF2B5EF4-FFF2-40B4-BE49-F238E27FC236}">
                <a16:creationId xmlns:a16="http://schemas.microsoft.com/office/drawing/2014/main" id="{E9FF32B0-9DD2-DCD5-965C-C72B71FDEAA0}"/>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416FEFE-5982-6A4A-913B-608FEAB396B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5990" r:id="rId1"/>
    <p:sldLayoutId id="2147485991" r:id="rId2"/>
    <p:sldLayoutId id="2147485992" r:id="rId3"/>
    <p:sldLayoutId id="2147485993" r:id="rId4"/>
    <p:sldLayoutId id="2147485994" r:id="rId5"/>
    <p:sldLayoutId id="2147485995" r:id="rId6"/>
    <p:sldLayoutId id="2147485996" r:id="rId7"/>
    <p:sldLayoutId id="2147485997" r:id="rId8"/>
    <p:sldLayoutId id="2147485998" r:id="rId9"/>
    <p:sldLayoutId id="2147485999" r:id="rId10"/>
    <p:sldLayoutId id="2147486000" r:id="rId11"/>
    <p:sldLayoutId id="2147486001" r:id="rId12"/>
  </p:sldLayoutIdLst>
  <p:transition advClick="0" advTm="0">
    <p:wipe dir="d"/>
  </p:transition>
  <p:hf hdr="0" ftr="0" dt="0"/>
  <p:txStyles>
    <p:titleStyle>
      <a:lvl1pPr algn="ctr" rtl="0" eaLnBrk="0" fontAlgn="base" hangingPunct="0">
        <a:spcBef>
          <a:spcPct val="0"/>
        </a:spcBef>
        <a:spcAft>
          <a:spcPct val="0"/>
        </a:spcAft>
        <a:defRPr sz="4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4000">
          <a:solidFill>
            <a:schemeClr val="tx2"/>
          </a:solidFill>
          <a:latin typeface="Arial" charset="0"/>
          <a:ea typeface="MS PGothic" panose="020B0600070205080204" pitchFamily="34" charset="-128"/>
        </a:defRPr>
      </a:lvl2pPr>
      <a:lvl3pPr algn="ctr" rtl="0" eaLnBrk="0" fontAlgn="base" hangingPunct="0">
        <a:spcBef>
          <a:spcPct val="0"/>
        </a:spcBef>
        <a:spcAft>
          <a:spcPct val="0"/>
        </a:spcAft>
        <a:defRPr sz="4000">
          <a:solidFill>
            <a:schemeClr val="tx2"/>
          </a:solidFill>
          <a:latin typeface="Arial" charset="0"/>
          <a:ea typeface="MS PGothic" panose="020B0600070205080204" pitchFamily="34" charset="-128"/>
        </a:defRPr>
      </a:lvl3pPr>
      <a:lvl4pPr algn="ctr" rtl="0" eaLnBrk="0" fontAlgn="base" hangingPunct="0">
        <a:spcBef>
          <a:spcPct val="0"/>
        </a:spcBef>
        <a:spcAft>
          <a:spcPct val="0"/>
        </a:spcAft>
        <a:defRPr sz="4000">
          <a:solidFill>
            <a:schemeClr val="tx2"/>
          </a:solidFill>
          <a:latin typeface="Arial" charset="0"/>
          <a:ea typeface="MS PGothic" panose="020B0600070205080204" pitchFamily="34" charset="-128"/>
        </a:defRPr>
      </a:lvl4pPr>
      <a:lvl5pPr algn="ctr" rtl="0" eaLnBrk="0" fontAlgn="base" hangingPunct="0">
        <a:spcBef>
          <a:spcPct val="0"/>
        </a:spcBef>
        <a:spcAft>
          <a:spcPct val="0"/>
        </a:spcAft>
        <a:defRPr sz="4000">
          <a:solidFill>
            <a:schemeClr val="tx2"/>
          </a:solidFill>
          <a:latin typeface="Arial" charset="0"/>
          <a:ea typeface="MS PGothic" panose="020B0600070205080204" pitchFamily="34" charset="-128"/>
        </a:defRPr>
      </a:lvl5pPr>
      <a:lvl6pPr marL="457200" algn="ctr" rtl="0" fontAlgn="base">
        <a:spcBef>
          <a:spcPct val="0"/>
        </a:spcBef>
        <a:spcAft>
          <a:spcPct val="0"/>
        </a:spcAft>
        <a:defRPr sz="4000">
          <a:solidFill>
            <a:schemeClr val="tx2"/>
          </a:solidFill>
          <a:latin typeface="Arial" charset="0"/>
          <a:ea typeface="MS PGothic" pitchFamily="34" charset="-128"/>
        </a:defRPr>
      </a:lvl6pPr>
      <a:lvl7pPr marL="914400" algn="ctr" rtl="0" fontAlgn="base">
        <a:spcBef>
          <a:spcPct val="0"/>
        </a:spcBef>
        <a:spcAft>
          <a:spcPct val="0"/>
        </a:spcAft>
        <a:defRPr sz="4000">
          <a:solidFill>
            <a:schemeClr val="tx2"/>
          </a:solidFill>
          <a:latin typeface="Arial" charset="0"/>
          <a:ea typeface="MS PGothic" pitchFamily="34" charset="-128"/>
        </a:defRPr>
      </a:lvl7pPr>
      <a:lvl8pPr marL="1371600" algn="ctr" rtl="0" fontAlgn="base">
        <a:spcBef>
          <a:spcPct val="0"/>
        </a:spcBef>
        <a:spcAft>
          <a:spcPct val="0"/>
        </a:spcAft>
        <a:defRPr sz="4000">
          <a:solidFill>
            <a:schemeClr val="tx2"/>
          </a:solidFill>
          <a:latin typeface="Arial" charset="0"/>
          <a:ea typeface="MS PGothic" pitchFamily="34" charset="-128"/>
        </a:defRPr>
      </a:lvl8pPr>
      <a:lvl9pPr marL="1828800" algn="ctr" rtl="0" fontAlgn="base">
        <a:spcBef>
          <a:spcPct val="0"/>
        </a:spcBef>
        <a:spcAft>
          <a:spcPct val="0"/>
        </a:spcAft>
        <a:defRPr sz="4000">
          <a:solidFill>
            <a:schemeClr val="tx2"/>
          </a:solidFill>
          <a:latin typeface="Arial" charset="0"/>
          <a:ea typeface="MS PGothic" pitchFamily="34"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4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7" descr="pptblank">
            <a:extLst>
              <a:ext uri="{FF2B5EF4-FFF2-40B4-BE49-F238E27FC236}">
                <a16:creationId xmlns:a16="http://schemas.microsoft.com/office/drawing/2014/main" id="{4466B69B-2915-E60B-A995-67AB16E96C2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8">
            <a:extLst>
              <a:ext uri="{FF2B5EF4-FFF2-40B4-BE49-F238E27FC236}">
                <a16:creationId xmlns:a16="http://schemas.microsoft.com/office/drawing/2014/main" id="{0C507AEE-1593-A75E-1FA4-F16E0FA9473B}"/>
              </a:ext>
            </a:extLst>
          </p:cNvPr>
          <p:cNvSpPr>
            <a:spLocks noGrp="1" noChangeArrowheads="1"/>
          </p:cNvSpPr>
          <p:nvPr>
            <p:ph type="title"/>
          </p:nvPr>
        </p:nvSpPr>
        <p:spPr bwMode="auto">
          <a:xfrm>
            <a:off x="457200" y="1125538"/>
            <a:ext cx="82296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2" name="Rectangle 9">
            <a:extLst>
              <a:ext uri="{FF2B5EF4-FFF2-40B4-BE49-F238E27FC236}">
                <a16:creationId xmlns:a16="http://schemas.microsoft.com/office/drawing/2014/main" id="{496CDE7C-3DCC-F191-FA8B-A5BD10DE17EB}"/>
              </a:ext>
            </a:extLst>
          </p:cNvPr>
          <p:cNvSpPr>
            <a:spLocks noGrp="1" noChangeArrowheads="1"/>
          </p:cNvSpPr>
          <p:nvPr>
            <p:ph type="body" idx="1"/>
          </p:nvPr>
        </p:nvSpPr>
        <p:spPr bwMode="auto">
          <a:xfrm>
            <a:off x="457200" y="2276475"/>
            <a:ext cx="8229600" cy="384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4" name="Rectangle 10">
            <a:extLst>
              <a:ext uri="{FF2B5EF4-FFF2-40B4-BE49-F238E27FC236}">
                <a16:creationId xmlns:a16="http://schemas.microsoft.com/office/drawing/2014/main" id="{F89FCC83-9558-7C81-2E4B-DE9004065771}"/>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mn-lt"/>
                <a:ea typeface="MS PGothic" pitchFamily="34" charset="-128"/>
              </a:defRPr>
            </a:lvl1pPr>
          </a:lstStyle>
          <a:p>
            <a:pPr>
              <a:defRPr/>
            </a:pPr>
            <a:endParaRPr lang="en-US"/>
          </a:p>
        </p:txBody>
      </p:sp>
      <p:sp>
        <p:nvSpPr>
          <p:cNvPr id="1035" name="Rectangle 11">
            <a:extLst>
              <a:ext uri="{FF2B5EF4-FFF2-40B4-BE49-F238E27FC236}">
                <a16:creationId xmlns:a16="http://schemas.microsoft.com/office/drawing/2014/main" id="{8B30B594-C24C-CDA2-B09D-2EC9BE3E3039}"/>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mn-lt"/>
                <a:ea typeface="MS PGothic" pitchFamily="34" charset="-128"/>
              </a:defRPr>
            </a:lvl1pPr>
          </a:lstStyle>
          <a:p>
            <a:pPr>
              <a:defRPr/>
            </a:pPr>
            <a:endParaRPr lang="en-US"/>
          </a:p>
        </p:txBody>
      </p:sp>
      <p:sp>
        <p:nvSpPr>
          <p:cNvPr id="1036" name="Rectangle 12">
            <a:extLst>
              <a:ext uri="{FF2B5EF4-FFF2-40B4-BE49-F238E27FC236}">
                <a16:creationId xmlns:a16="http://schemas.microsoft.com/office/drawing/2014/main" id="{6BABCBA4-CB44-2C72-2403-573631B9568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fld id="{7166261D-E7A0-854D-A956-D2EEE8BE0C8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6002" r:id="rId1"/>
    <p:sldLayoutId id="2147486003" r:id="rId2"/>
    <p:sldLayoutId id="2147486004" r:id="rId3"/>
    <p:sldLayoutId id="2147486005" r:id="rId4"/>
    <p:sldLayoutId id="2147486006" r:id="rId5"/>
    <p:sldLayoutId id="2147486007" r:id="rId6"/>
    <p:sldLayoutId id="2147486008" r:id="rId7"/>
    <p:sldLayoutId id="2147486009" r:id="rId8"/>
    <p:sldLayoutId id="2147486010" r:id="rId9"/>
    <p:sldLayoutId id="2147486011" r:id="rId10"/>
    <p:sldLayoutId id="2147486012" r:id="rId11"/>
    <p:sldLayoutId id="2147486025" r:id="rId12"/>
  </p:sldLayoutIdLs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32"/>
                                        </p:tgtEl>
                                        <p:attrNameLst>
                                          <p:attrName>style.visibility</p:attrName>
                                        </p:attrNameLst>
                                      </p:cBhvr>
                                      <p:to>
                                        <p:strVal val="visible"/>
                                      </p:to>
                                    </p:set>
                                    <p:animEffect transition="in" filter="dissolve">
                                      <p:cBhvr>
                                        <p:cTn id="7" dur="500"/>
                                        <p:tgtEl>
                                          <p:spTgt spid="1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2" grpId="0"/>
    </p:bldLst>
  </p:timing>
  <p:hf hdr="0" ftr="0" dt="0"/>
  <p:txStyles>
    <p:titleStyle>
      <a:lvl1pPr algn="ctr" rtl="0" eaLnBrk="0" fontAlgn="base" hangingPunct="0">
        <a:spcBef>
          <a:spcPct val="0"/>
        </a:spcBef>
        <a:spcAft>
          <a:spcPct val="0"/>
        </a:spcAft>
        <a:defRPr sz="40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4000">
          <a:solidFill>
            <a:schemeClr val="tx2"/>
          </a:solidFill>
          <a:latin typeface="Arial" charset="0"/>
          <a:ea typeface="MS PGothic" panose="020B0600070205080204" pitchFamily="34" charset="-128"/>
        </a:defRPr>
      </a:lvl2pPr>
      <a:lvl3pPr algn="ctr" rtl="0" eaLnBrk="0" fontAlgn="base" hangingPunct="0">
        <a:spcBef>
          <a:spcPct val="0"/>
        </a:spcBef>
        <a:spcAft>
          <a:spcPct val="0"/>
        </a:spcAft>
        <a:defRPr sz="4000">
          <a:solidFill>
            <a:schemeClr val="tx2"/>
          </a:solidFill>
          <a:latin typeface="Arial" charset="0"/>
          <a:ea typeface="MS PGothic" panose="020B0600070205080204" pitchFamily="34" charset="-128"/>
        </a:defRPr>
      </a:lvl3pPr>
      <a:lvl4pPr algn="ctr" rtl="0" eaLnBrk="0" fontAlgn="base" hangingPunct="0">
        <a:spcBef>
          <a:spcPct val="0"/>
        </a:spcBef>
        <a:spcAft>
          <a:spcPct val="0"/>
        </a:spcAft>
        <a:defRPr sz="4000">
          <a:solidFill>
            <a:schemeClr val="tx2"/>
          </a:solidFill>
          <a:latin typeface="Arial" charset="0"/>
          <a:ea typeface="MS PGothic" panose="020B0600070205080204" pitchFamily="34" charset="-128"/>
        </a:defRPr>
      </a:lvl4pPr>
      <a:lvl5pPr algn="ctr" rtl="0" eaLnBrk="0" fontAlgn="base" hangingPunct="0">
        <a:spcBef>
          <a:spcPct val="0"/>
        </a:spcBef>
        <a:spcAft>
          <a:spcPct val="0"/>
        </a:spcAft>
        <a:defRPr sz="4000">
          <a:solidFill>
            <a:schemeClr val="tx2"/>
          </a:solidFill>
          <a:latin typeface="Arial" charset="0"/>
          <a:ea typeface="MS PGothic" panose="020B0600070205080204" pitchFamily="34" charset="-128"/>
        </a:defRPr>
      </a:lvl5pPr>
      <a:lvl6pPr marL="457200" algn="ctr" rtl="0" fontAlgn="base">
        <a:spcBef>
          <a:spcPct val="0"/>
        </a:spcBef>
        <a:spcAft>
          <a:spcPct val="0"/>
        </a:spcAft>
        <a:defRPr sz="4000">
          <a:solidFill>
            <a:schemeClr val="tx2"/>
          </a:solidFill>
          <a:latin typeface="Arial" charset="0"/>
          <a:ea typeface="MS PGothic" pitchFamily="34" charset="-128"/>
        </a:defRPr>
      </a:lvl6pPr>
      <a:lvl7pPr marL="914400" algn="ctr" rtl="0" fontAlgn="base">
        <a:spcBef>
          <a:spcPct val="0"/>
        </a:spcBef>
        <a:spcAft>
          <a:spcPct val="0"/>
        </a:spcAft>
        <a:defRPr sz="4000">
          <a:solidFill>
            <a:schemeClr val="tx2"/>
          </a:solidFill>
          <a:latin typeface="Arial" charset="0"/>
          <a:ea typeface="MS PGothic" pitchFamily="34" charset="-128"/>
        </a:defRPr>
      </a:lvl7pPr>
      <a:lvl8pPr marL="1371600" algn="ctr" rtl="0" fontAlgn="base">
        <a:spcBef>
          <a:spcPct val="0"/>
        </a:spcBef>
        <a:spcAft>
          <a:spcPct val="0"/>
        </a:spcAft>
        <a:defRPr sz="4000">
          <a:solidFill>
            <a:schemeClr val="tx2"/>
          </a:solidFill>
          <a:latin typeface="Arial" charset="0"/>
          <a:ea typeface="MS PGothic" pitchFamily="34" charset="-128"/>
        </a:defRPr>
      </a:lvl8pPr>
      <a:lvl9pPr marL="1828800" algn="ctr" rtl="0" fontAlgn="base">
        <a:spcBef>
          <a:spcPct val="0"/>
        </a:spcBef>
        <a:spcAft>
          <a:spcPct val="0"/>
        </a:spcAft>
        <a:defRPr sz="4000">
          <a:solidFill>
            <a:schemeClr val="tx2"/>
          </a:solidFill>
          <a:latin typeface="Arial" charset="0"/>
          <a:ea typeface="MS PGothic" pitchFamily="34"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4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pptblank">
            <a:extLst>
              <a:ext uri="{FF2B5EF4-FFF2-40B4-BE49-F238E27FC236}">
                <a16:creationId xmlns:a16="http://schemas.microsoft.com/office/drawing/2014/main" id="{CAEE1958-9A5E-F6FD-2950-2B35ED1BA1B9}"/>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013" r:id="rId1"/>
    <p:sldLayoutId id="2147486014" r:id="rId2"/>
    <p:sldLayoutId id="2147486015" r:id="rId3"/>
    <p:sldLayoutId id="2147486016" r:id="rId4"/>
    <p:sldLayoutId id="2147486017" r:id="rId5"/>
    <p:sldLayoutId id="2147486018" r:id="rId6"/>
    <p:sldLayoutId id="2147486019" r:id="rId7"/>
    <p:sldLayoutId id="2147486020" r:id="rId8"/>
    <p:sldLayoutId id="2147486021" r:id="rId9"/>
    <p:sldLayoutId id="2147486022" r:id="rId10"/>
    <p:sldLayoutId id="2147486023" r:id="rId11"/>
    <p:sldLayoutId id="2147486024" r:id="rId12"/>
  </p:sldLayoutIdLst>
  <p:transition/>
  <p:hf hdr="0" ftr="0" dt="0"/>
  <p:txStyles>
    <p:title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defRPr>
      </a:lvl5pPr>
      <a:lvl6pPr marL="457200" algn="ctr" rtl="0" fontAlgn="base">
        <a:spcBef>
          <a:spcPct val="0"/>
        </a:spcBef>
        <a:spcAft>
          <a:spcPct val="0"/>
        </a:spcAft>
        <a:defRPr sz="4400">
          <a:solidFill>
            <a:schemeClr val="tx2"/>
          </a:solidFill>
          <a:latin typeface="Arial" charset="0"/>
          <a:ea typeface="ＭＳ Ｐゴシック" pitchFamily="-96" charset="-128"/>
        </a:defRPr>
      </a:lvl6pPr>
      <a:lvl7pPr marL="914400" algn="ctr" rtl="0" fontAlgn="base">
        <a:spcBef>
          <a:spcPct val="0"/>
        </a:spcBef>
        <a:spcAft>
          <a:spcPct val="0"/>
        </a:spcAft>
        <a:defRPr sz="4400">
          <a:solidFill>
            <a:schemeClr val="tx2"/>
          </a:solidFill>
          <a:latin typeface="Arial" charset="0"/>
          <a:ea typeface="ＭＳ Ｐゴシック" pitchFamily="-96" charset="-128"/>
        </a:defRPr>
      </a:lvl7pPr>
      <a:lvl8pPr marL="1371600" algn="ctr" rtl="0" fontAlgn="base">
        <a:spcBef>
          <a:spcPct val="0"/>
        </a:spcBef>
        <a:spcAft>
          <a:spcPct val="0"/>
        </a:spcAft>
        <a:defRPr sz="4400">
          <a:solidFill>
            <a:schemeClr val="tx2"/>
          </a:solidFill>
          <a:latin typeface="Arial" charset="0"/>
          <a:ea typeface="ＭＳ Ｐゴシック" pitchFamily="-96" charset="-128"/>
        </a:defRPr>
      </a:lvl8pPr>
      <a:lvl9pPr marL="1828800" algn="ctr" rtl="0" fontAlgn="base">
        <a:spcBef>
          <a:spcPct val="0"/>
        </a:spcBef>
        <a:spcAft>
          <a:spcPct val="0"/>
        </a:spcAft>
        <a:defRPr sz="4400">
          <a:solidFill>
            <a:schemeClr val="tx2"/>
          </a:solidFill>
          <a:latin typeface="Arial" charset="0"/>
          <a:ea typeface="ＭＳ Ｐゴシック" pitchFamily="-96"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oleObject" Target="../embeddings/oleObject1.bin"/><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oleObject" Target="../embeddings/oleObject2.bin"/><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D8449D70-D314-E424-088B-F2BF62DAA389}"/>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AAAB546F-AF19-B540-A023-CFBD25C63974}" type="slidenum">
              <a:rPr lang="en-US" altLang="en-US" sz="1400"/>
              <a:pPr>
                <a:spcBef>
                  <a:spcPct val="0"/>
                </a:spcBef>
                <a:buFontTx/>
                <a:buNone/>
              </a:pPr>
              <a:t>1</a:t>
            </a:fld>
            <a:endParaRPr lang="en-US" altLang="en-US" sz="1400"/>
          </a:p>
        </p:txBody>
      </p:sp>
      <p:sp>
        <p:nvSpPr>
          <p:cNvPr id="7171" name="Slide Number Placeholder 5">
            <a:extLst>
              <a:ext uri="{FF2B5EF4-FFF2-40B4-BE49-F238E27FC236}">
                <a16:creationId xmlns:a16="http://schemas.microsoft.com/office/drawing/2014/main" id="{8DFAEF81-264C-72E3-A652-D21D06D7F6DD}"/>
              </a:ext>
            </a:extLst>
          </p:cNvPr>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r">
              <a:spcBef>
                <a:spcPct val="0"/>
              </a:spcBef>
              <a:buFontTx/>
              <a:buNone/>
            </a:pPr>
            <a:fld id="{87949752-74D2-D941-8D27-7014FC6E0322}" type="slidenum">
              <a:rPr lang="en-US" altLang="en-US" sz="1400"/>
              <a:pPr algn="r">
                <a:spcBef>
                  <a:spcPct val="0"/>
                </a:spcBef>
                <a:buFontTx/>
                <a:buNone/>
              </a:pPr>
              <a:t>1</a:t>
            </a:fld>
            <a:endParaRPr lang="en-US" altLang="en-US" sz="1400"/>
          </a:p>
        </p:txBody>
      </p:sp>
      <p:pic>
        <p:nvPicPr>
          <p:cNvPr id="7172" name="Picture 2" descr="pptnotext">
            <a:extLst>
              <a:ext uri="{FF2B5EF4-FFF2-40B4-BE49-F238E27FC236}">
                <a16:creationId xmlns:a16="http://schemas.microsoft.com/office/drawing/2014/main" id="{48E5EB9F-0F19-FDDF-2F70-A9A76390E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3" descr="pptnotext">
            <a:extLst>
              <a:ext uri="{FF2B5EF4-FFF2-40B4-BE49-F238E27FC236}">
                <a16:creationId xmlns:a16="http://schemas.microsoft.com/office/drawing/2014/main" id="{18832524-051B-6911-51A2-483DF52377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4" descr="pptnotext">
            <a:extLst>
              <a:ext uri="{FF2B5EF4-FFF2-40B4-BE49-F238E27FC236}">
                <a16:creationId xmlns:a16="http://schemas.microsoft.com/office/drawing/2014/main" id="{AC00FDF5-09DE-FD11-AB58-6C2EFC1BA2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AutoShape 7">
            <a:extLst>
              <a:ext uri="{FF2B5EF4-FFF2-40B4-BE49-F238E27FC236}">
                <a16:creationId xmlns:a16="http://schemas.microsoft.com/office/drawing/2014/main" id="{C30E6BFF-430B-3950-ED5D-AA9A30273B6E}"/>
              </a:ext>
            </a:extLst>
          </p:cNvPr>
          <p:cNvSpPr>
            <a:spLocks noChangeArrowheads="1"/>
          </p:cNvSpPr>
          <p:nvPr/>
        </p:nvSpPr>
        <p:spPr bwMode="auto">
          <a:xfrm>
            <a:off x="179388" y="1341438"/>
            <a:ext cx="7786687" cy="782637"/>
          </a:xfrm>
          <a:prstGeom prst="roundRect">
            <a:avLst>
              <a:gd name="adj" fmla="val 16667"/>
            </a:avLst>
          </a:prstGeom>
          <a:solidFill>
            <a:srgbClr val="000080"/>
          </a:solidFill>
          <a:ln w="9525">
            <a:solidFill>
              <a:schemeClr val="tx1"/>
            </a:solidFill>
            <a:round/>
            <a:headEnd/>
            <a:tailEnd/>
          </a:ln>
        </p:spPr>
        <p:txBody>
          <a:bodyPr anchor="ct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2000" b="1">
                <a:solidFill>
                  <a:schemeClr val="bg1"/>
                </a:solidFill>
              </a:rPr>
              <a:t> ENHANCING UTILITY EFFICIENCIES THROUGH REGULATION AND COMPETITION </a:t>
            </a:r>
          </a:p>
        </p:txBody>
      </p:sp>
      <p:sp>
        <p:nvSpPr>
          <p:cNvPr id="7176" name="AutoShape 6">
            <a:extLst>
              <a:ext uri="{FF2B5EF4-FFF2-40B4-BE49-F238E27FC236}">
                <a16:creationId xmlns:a16="http://schemas.microsoft.com/office/drawing/2014/main" id="{BDA45C8F-025B-BED0-2A5C-E430C5DD269D}"/>
              </a:ext>
            </a:extLst>
          </p:cNvPr>
          <p:cNvSpPr>
            <a:spLocks noChangeArrowheads="1"/>
          </p:cNvSpPr>
          <p:nvPr/>
        </p:nvSpPr>
        <p:spPr bwMode="auto">
          <a:xfrm>
            <a:off x="1211263" y="5903913"/>
            <a:ext cx="6408737" cy="407987"/>
          </a:xfrm>
          <a:prstGeom prst="roundRect">
            <a:avLst>
              <a:gd name="adj" fmla="val 16667"/>
            </a:avLst>
          </a:prstGeom>
          <a:solidFill>
            <a:srgbClr val="000080"/>
          </a:solidFill>
          <a:ln w="9525">
            <a:solidFill>
              <a:schemeClr val="tx1"/>
            </a:solidFill>
            <a:round/>
            <a:headEnd/>
            <a:tailEnd/>
          </a:ln>
        </p:spPr>
        <p:txBody>
          <a:bodyPr anchor="ct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1800" b="1">
                <a:solidFill>
                  <a:schemeClr val="bg1"/>
                </a:solidFill>
              </a:rPr>
              <a:t>SA Experience in the Gas Industry Regulation</a:t>
            </a:r>
          </a:p>
        </p:txBody>
      </p:sp>
      <p:sp>
        <p:nvSpPr>
          <p:cNvPr id="7177" name="TextBox 1">
            <a:extLst>
              <a:ext uri="{FF2B5EF4-FFF2-40B4-BE49-F238E27FC236}">
                <a16:creationId xmlns:a16="http://schemas.microsoft.com/office/drawing/2014/main" id="{CF0B38D2-A5C6-F3A7-B09B-0EF000416012}"/>
              </a:ext>
            </a:extLst>
          </p:cNvPr>
          <p:cNvSpPr txBox="1">
            <a:spLocks noChangeArrowheads="1"/>
          </p:cNvSpPr>
          <p:nvPr/>
        </p:nvSpPr>
        <p:spPr bwMode="auto">
          <a:xfrm>
            <a:off x="4067175" y="6402388"/>
            <a:ext cx="3898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400" b="1">
                <a:latin typeface="Calibri" panose="020F0502020204030204" pitchFamily="34" charset="0"/>
              </a:rPr>
              <a:t>Nomfundo Maseti : Regulator Member, NERSA </a:t>
            </a:r>
          </a:p>
        </p:txBody>
      </p:sp>
    </p:spTree>
  </p:cSld>
  <p:clrMapOvr>
    <a:masterClrMapping/>
  </p:clrMapOvr>
  <p:transition advClick="0" advTm="0">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a:extLst>
              <a:ext uri="{FF2B5EF4-FFF2-40B4-BE49-F238E27FC236}">
                <a16:creationId xmlns:a16="http://schemas.microsoft.com/office/drawing/2014/main" id="{D7C900E9-A14C-8255-F85E-ECA3D65DEB09}"/>
              </a:ext>
            </a:extLst>
          </p:cNvPr>
          <p:cNvSpPr txBox="1">
            <a:spLocks noChangeArrowheads="1"/>
          </p:cNvSpPr>
          <p:nvPr/>
        </p:nvSpPr>
        <p:spPr bwMode="auto">
          <a:xfrm>
            <a:off x="8675688" y="6429375"/>
            <a:ext cx="4683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E80633F9-F117-DB4C-ABAC-D2B26D98589B}" type="slidenum">
              <a:rPr lang="en-GB" altLang="en-US" sz="1400"/>
              <a:pPr>
                <a:spcBef>
                  <a:spcPct val="0"/>
                </a:spcBef>
                <a:buFontTx/>
                <a:buNone/>
              </a:pPr>
              <a:t>10</a:t>
            </a:fld>
            <a:endParaRPr lang="en-GB" altLang="en-US" sz="1400"/>
          </a:p>
        </p:txBody>
      </p:sp>
      <p:graphicFrame>
        <p:nvGraphicFramePr>
          <p:cNvPr id="5" name="Diagram 4">
            <a:extLst>
              <a:ext uri="{FF2B5EF4-FFF2-40B4-BE49-F238E27FC236}">
                <a16:creationId xmlns:a16="http://schemas.microsoft.com/office/drawing/2014/main" id="{396394E7-9664-B6D3-FC51-042463BAD107}"/>
              </a:ext>
            </a:extLst>
          </p:cNvPr>
          <p:cNvGraphicFramePr/>
          <p:nvPr/>
        </p:nvGraphicFramePr>
        <p:xfrm>
          <a:off x="539552" y="1484784"/>
          <a:ext cx="7704856" cy="42369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80" name="TextBox 7">
            <a:extLst>
              <a:ext uri="{FF2B5EF4-FFF2-40B4-BE49-F238E27FC236}">
                <a16:creationId xmlns:a16="http://schemas.microsoft.com/office/drawing/2014/main" id="{84FEF6E7-BFFF-0547-1BB4-D0A58052BD27}"/>
              </a:ext>
            </a:extLst>
          </p:cNvPr>
          <p:cNvSpPr txBox="1">
            <a:spLocks noChangeArrowheads="1"/>
          </p:cNvSpPr>
          <p:nvPr/>
        </p:nvSpPr>
        <p:spPr bwMode="auto">
          <a:xfrm>
            <a:off x="250825" y="5721350"/>
            <a:ext cx="785018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pPr>
            <a:r>
              <a:rPr lang="en-ZA" altLang="en-US" sz="2000">
                <a:latin typeface="Calibri" panose="020F0502020204030204" pitchFamily="34" charset="0"/>
              </a:rPr>
              <a:t>Maximum price for gas energy approved for individual traders</a:t>
            </a:r>
          </a:p>
          <a:p>
            <a:pPr>
              <a:spcBef>
                <a:spcPct val="0"/>
              </a:spcBef>
            </a:pPr>
            <a:r>
              <a:rPr lang="en-ZA" altLang="en-US" sz="2000">
                <a:latin typeface="Calibri" panose="020F0502020204030204" pitchFamily="34" charset="0"/>
              </a:rPr>
              <a:t>Other elements added as pass-through costs to determine the total price for gas to customers only </a:t>
            </a:r>
            <a:r>
              <a:rPr lang="en-ZA" altLang="en-US" sz="2000" b="1" u="sng">
                <a:latin typeface="Calibri" panose="020F0502020204030204" pitchFamily="34" charset="0"/>
              </a:rPr>
              <a:t>where applicable</a:t>
            </a:r>
          </a:p>
        </p:txBody>
      </p:sp>
      <p:sp>
        <p:nvSpPr>
          <p:cNvPr id="24581" name="TextBox 8">
            <a:extLst>
              <a:ext uri="{FF2B5EF4-FFF2-40B4-BE49-F238E27FC236}">
                <a16:creationId xmlns:a16="http://schemas.microsoft.com/office/drawing/2014/main" id="{AA3B7639-A7E3-D412-A49C-8B158F05E3E9}"/>
              </a:ext>
            </a:extLst>
          </p:cNvPr>
          <p:cNvSpPr txBox="1">
            <a:spLocks noChangeArrowheads="1"/>
          </p:cNvSpPr>
          <p:nvPr/>
        </p:nvSpPr>
        <p:spPr bwMode="auto">
          <a:xfrm>
            <a:off x="0" y="1270000"/>
            <a:ext cx="73802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pPr>
            <a:r>
              <a:rPr lang="en-ZA" altLang="en-US" sz="2200" b="1">
                <a:solidFill>
                  <a:srgbClr val="0000CC"/>
                </a:solidFill>
                <a:latin typeface="Calibri" panose="020F0502020204030204" pitchFamily="34" charset="0"/>
              </a:rPr>
              <a:t>What makes up the total price for gas?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3">
            <a:extLst>
              <a:ext uri="{FF2B5EF4-FFF2-40B4-BE49-F238E27FC236}">
                <a16:creationId xmlns:a16="http://schemas.microsoft.com/office/drawing/2014/main" id="{51502124-94BE-7756-7439-8EF3B9DFCC29}"/>
              </a:ext>
            </a:extLst>
          </p:cNvPr>
          <p:cNvSpPr>
            <a:spLocks noGrp="1" noChangeArrowheads="1"/>
          </p:cNvSpPr>
          <p:nvPr>
            <p:ph idx="1"/>
          </p:nvPr>
        </p:nvSpPr>
        <p:spPr>
          <a:xfrm>
            <a:off x="14288" y="1268413"/>
            <a:ext cx="8301037" cy="5256212"/>
          </a:xfrm>
        </p:spPr>
        <p:txBody>
          <a:bodyPr/>
          <a:lstStyle/>
          <a:p>
            <a:pPr marL="312738" lvl="1" indent="-266700" algn="just">
              <a:lnSpc>
                <a:spcPct val="90000"/>
              </a:lnSpc>
              <a:buFont typeface="Wingdings" panose="05000000000000000000" pitchFamily="2" charset="2"/>
              <a:buChar char="§"/>
              <a:defRPr/>
            </a:pPr>
            <a:r>
              <a:rPr lang="en-US" altLang="en-US" sz="2200" dirty="0">
                <a:latin typeface="Calibri" panose="020F0502020204030204" pitchFamily="34" charset="0"/>
                <a:ea typeface="+mn-ea"/>
              </a:rPr>
              <a:t>The challenge is to find the right maximum price level so that price is not too high or too low, taking into account that there is no adequate competition in the industry</a:t>
            </a:r>
          </a:p>
          <a:p>
            <a:pPr marL="46038" lvl="1" indent="0" algn="just">
              <a:lnSpc>
                <a:spcPct val="90000"/>
              </a:lnSpc>
              <a:buFontTx/>
              <a:buNone/>
              <a:defRPr/>
            </a:pPr>
            <a:endParaRPr lang="en-US" altLang="en-US" sz="2200" dirty="0">
              <a:latin typeface="Calibri" panose="020F0502020204030204" pitchFamily="34" charset="0"/>
              <a:ea typeface="+mn-ea"/>
            </a:endParaRPr>
          </a:p>
          <a:p>
            <a:pPr marL="312738" lvl="1" indent="-266700" algn="just">
              <a:lnSpc>
                <a:spcPct val="90000"/>
              </a:lnSpc>
              <a:buFont typeface="Wingdings" panose="05000000000000000000" pitchFamily="2" charset="2"/>
              <a:buChar char="§"/>
              <a:defRPr/>
            </a:pPr>
            <a:r>
              <a:rPr lang="en-US" altLang="en-US" sz="2200" b="1" u="sng" dirty="0">
                <a:latin typeface="Calibri" panose="020F0502020204030204" pitchFamily="34" charset="0"/>
                <a:ea typeface="+mn-ea"/>
              </a:rPr>
              <a:t>Objective</a:t>
            </a:r>
            <a:r>
              <a:rPr lang="en-US" altLang="en-US" sz="2200" dirty="0">
                <a:latin typeface="Calibri" panose="020F0502020204030204" pitchFamily="34" charset="0"/>
                <a:ea typeface="+mn-ea"/>
              </a:rPr>
              <a:t>: determine gas price level that will encourage entry into the gas market, attract investment, ensure financial sustainability of the utility and protect this essential resource from being depleted </a:t>
            </a:r>
            <a:r>
              <a:rPr lang="en-US" altLang="en-US" sz="2200" dirty="0">
                <a:solidFill>
                  <a:srgbClr val="FF0000"/>
                </a:solidFill>
                <a:latin typeface="Calibri" panose="020F0502020204030204" pitchFamily="34" charset="0"/>
                <a:ea typeface="+mn-ea"/>
              </a:rPr>
              <a:t>(perverse outcomes)</a:t>
            </a:r>
          </a:p>
          <a:p>
            <a:pPr marL="46038" lvl="1" indent="0" algn="just">
              <a:lnSpc>
                <a:spcPct val="90000"/>
              </a:lnSpc>
              <a:buFontTx/>
              <a:buNone/>
              <a:defRPr/>
            </a:pPr>
            <a:endParaRPr lang="en-US" altLang="en-US" sz="2200" dirty="0">
              <a:latin typeface="Calibri" panose="020F0502020204030204" pitchFamily="34" charset="0"/>
              <a:ea typeface="+mn-ea"/>
            </a:endParaRPr>
          </a:p>
          <a:p>
            <a:pPr marL="312738" lvl="1" indent="-266700" algn="just">
              <a:lnSpc>
                <a:spcPct val="90000"/>
              </a:lnSpc>
              <a:buFont typeface="Wingdings" panose="05000000000000000000" pitchFamily="2" charset="2"/>
              <a:buChar char="§"/>
              <a:defRPr/>
            </a:pPr>
            <a:r>
              <a:rPr lang="en-US" altLang="en-US" sz="2200" b="1" u="sng" dirty="0">
                <a:latin typeface="Calibri" panose="020F0502020204030204" pitchFamily="34" charset="0"/>
                <a:ea typeface="+mn-ea"/>
              </a:rPr>
              <a:t>Ideal future outcome</a:t>
            </a:r>
            <a:r>
              <a:rPr lang="en-US" altLang="en-US" sz="2200" dirty="0">
                <a:latin typeface="Calibri" panose="020F0502020204030204" pitchFamily="34" charset="0"/>
                <a:ea typeface="+mn-ea"/>
              </a:rPr>
              <a:t>: Gas to gas competition resulting in competitive gas markets in South Africa </a:t>
            </a:r>
          </a:p>
          <a:p>
            <a:pPr marL="0" indent="0">
              <a:buFontTx/>
              <a:buNone/>
              <a:defRPr/>
            </a:pPr>
            <a:r>
              <a:rPr lang="en-ZA" altLang="en-US" sz="2400" b="1" dirty="0">
                <a:solidFill>
                  <a:srgbClr val="0000CC"/>
                </a:solidFill>
                <a:latin typeface="Calibri" panose="020F0502020204030204" pitchFamily="34" charset="0"/>
                <a:ea typeface="+mn-ea"/>
              </a:rPr>
              <a:t>What tells us the maximum price is  at the right level?</a:t>
            </a:r>
          </a:p>
          <a:p>
            <a:pPr>
              <a:buFont typeface="Wingdings" panose="05000000000000000000" pitchFamily="2" charset="2"/>
              <a:buChar char="§"/>
              <a:defRPr/>
            </a:pPr>
            <a:r>
              <a:rPr lang="en-ZA" altLang="en-US" sz="2000" dirty="0">
                <a:latin typeface="Calibri" panose="020F0502020204030204" pitchFamily="34" charset="0"/>
                <a:ea typeface="+mn-ea"/>
              </a:rPr>
              <a:t>Willingness of current customers to buy and prospective customers to switch to gas</a:t>
            </a:r>
          </a:p>
          <a:p>
            <a:pPr>
              <a:buFont typeface="Wingdings" panose="05000000000000000000" pitchFamily="2" charset="2"/>
              <a:buChar char="§"/>
              <a:defRPr/>
            </a:pPr>
            <a:r>
              <a:rPr lang="en-GB" sz="2200" dirty="0">
                <a:solidFill>
                  <a:srgbClr val="000000"/>
                </a:solidFill>
                <a:latin typeface="Calibri" panose="020F0502020204030204" pitchFamily="34" charset="0"/>
                <a:ea typeface="MS PGothic"/>
              </a:rPr>
              <a:t>Gas price is still low compared to some of the alternatives </a:t>
            </a:r>
          </a:p>
          <a:p>
            <a:pPr marL="0" indent="0">
              <a:buFontTx/>
              <a:buNone/>
              <a:defRPr/>
            </a:pPr>
            <a:endParaRPr lang="en-GB" sz="2200" dirty="0">
              <a:solidFill>
                <a:srgbClr val="000000"/>
              </a:solidFill>
              <a:latin typeface="Calibri" panose="020F0502020204030204" pitchFamily="34" charset="0"/>
              <a:ea typeface="MS PGothic"/>
            </a:endParaRPr>
          </a:p>
          <a:p>
            <a:pPr lvl="1">
              <a:buFont typeface="Wingdings" panose="05000000000000000000" pitchFamily="2" charset="2"/>
              <a:buChar char="§"/>
              <a:defRPr/>
            </a:pPr>
            <a:endParaRPr lang="en-US" altLang="en-US" sz="2600" dirty="0">
              <a:latin typeface="Calibri" panose="020F0502020204030204" pitchFamily="34" charset="0"/>
              <a:ea typeface="+mn-ea"/>
            </a:endParaRPr>
          </a:p>
        </p:txBody>
      </p:sp>
      <p:sp>
        <p:nvSpPr>
          <p:cNvPr id="26627" name="TextBox 1">
            <a:extLst>
              <a:ext uri="{FF2B5EF4-FFF2-40B4-BE49-F238E27FC236}">
                <a16:creationId xmlns:a16="http://schemas.microsoft.com/office/drawing/2014/main" id="{9455BD73-F913-D5B9-9686-D0D4420055E7}"/>
              </a:ext>
            </a:extLst>
          </p:cNvPr>
          <p:cNvSpPr txBox="1">
            <a:spLocks noChangeArrowheads="1"/>
          </p:cNvSpPr>
          <p:nvPr/>
        </p:nvSpPr>
        <p:spPr bwMode="auto">
          <a:xfrm>
            <a:off x="8532813" y="6308725"/>
            <a:ext cx="43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88E62791-6C90-4842-96DD-EA8249D61229}" type="slidenum">
              <a:rPr lang="en-GB" altLang="en-US" sz="1400"/>
              <a:pPr>
                <a:spcBef>
                  <a:spcPct val="0"/>
                </a:spcBef>
                <a:buFontTx/>
                <a:buNone/>
              </a:pPr>
              <a:t>11</a:t>
            </a:fld>
            <a:endParaRPr lang="en-GB" altLang="en-US" sz="140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3">
            <a:extLst>
              <a:ext uri="{FF2B5EF4-FFF2-40B4-BE49-F238E27FC236}">
                <a16:creationId xmlns:a16="http://schemas.microsoft.com/office/drawing/2014/main" id="{3AEDE322-C6AE-4B39-1997-D59387853CBA}"/>
              </a:ext>
            </a:extLst>
          </p:cNvPr>
          <p:cNvSpPr>
            <a:spLocks noGrp="1" noChangeArrowheads="1"/>
          </p:cNvSpPr>
          <p:nvPr>
            <p:ph idx="1"/>
          </p:nvPr>
        </p:nvSpPr>
        <p:spPr>
          <a:xfrm>
            <a:off x="14288" y="1268413"/>
            <a:ext cx="8301037" cy="5040312"/>
          </a:xfrm>
        </p:spPr>
        <p:txBody>
          <a:bodyPr/>
          <a:lstStyle/>
          <a:p>
            <a:pPr lvl="1">
              <a:buFont typeface="Wingdings" panose="05000000000000000000" pitchFamily="2" charset="2"/>
              <a:buChar char="§"/>
              <a:defRPr/>
            </a:pPr>
            <a:r>
              <a:rPr lang="en-ZA" altLang="en-US" dirty="0">
                <a:latin typeface="Calibri" panose="020F0502020204030204" pitchFamily="34" charset="0"/>
                <a:ea typeface="+mn-ea"/>
              </a:rPr>
              <a:t>Willingness of gas suppliers to supply and attract entry into the market; looking at the economic value of gas</a:t>
            </a:r>
          </a:p>
          <a:p>
            <a:pPr lvl="1">
              <a:buFont typeface="Wingdings" panose="05000000000000000000" pitchFamily="2" charset="2"/>
              <a:buChar char="§"/>
              <a:defRPr/>
            </a:pPr>
            <a:r>
              <a:rPr lang="en-ZA" altLang="en-US" dirty="0">
                <a:solidFill>
                  <a:srgbClr val="000000"/>
                </a:solidFill>
                <a:latin typeface="Calibri" panose="020F0502020204030204" pitchFamily="34" charset="0"/>
                <a:ea typeface="MS PGothic"/>
              </a:rPr>
              <a:t>No critical loss of sales encountered by the incumbent gas supplier and other gas traders</a:t>
            </a:r>
          </a:p>
          <a:p>
            <a:pPr lvl="1">
              <a:buFont typeface="Wingdings" panose="05000000000000000000" pitchFamily="2" charset="2"/>
              <a:buChar char="§"/>
              <a:defRPr/>
            </a:pPr>
            <a:r>
              <a:rPr lang="en-ZA" altLang="en-US" dirty="0">
                <a:latin typeface="Calibri" panose="020F0502020204030204" pitchFamily="34" charset="0"/>
                <a:ea typeface="+mn-ea"/>
              </a:rPr>
              <a:t>Affordability of gas – traders buying from the dominant incumbent trader are able to on-sell, and have reported growth and reasonable profit</a:t>
            </a:r>
          </a:p>
          <a:p>
            <a:pPr lvl="1">
              <a:buFont typeface="Wingdings" panose="05000000000000000000" pitchFamily="2" charset="2"/>
              <a:buChar char="§"/>
              <a:defRPr/>
            </a:pPr>
            <a:r>
              <a:rPr lang="en-ZA" altLang="en-US" dirty="0">
                <a:latin typeface="Calibri" panose="020F0502020204030204" pitchFamily="34" charset="0"/>
                <a:ea typeface="+mn-ea"/>
              </a:rPr>
              <a:t>Gas traders connected new customers</a:t>
            </a:r>
          </a:p>
          <a:p>
            <a:pPr lvl="1">
              <a:buFont typeface="Wingdings" panose="05000000000000000000" pitchFamily="2" charset="2"/>
              <a:buChar char="§"/>
              <a:defRPr/>
            </a:pPr>
            <a:r>
              <a:rPr lang="en-ZA" altLang="en-US" dirty="0">
                <a:latin typeface="Calibri" panose="020F0502020204030204" pitchFamily="34" charset="0"/>
                <a:ea typeface="+mn-ea"/>
              </a:rPr>
              <a:t>New entrants – 3 entrants at the gas trading level in the past 18 months </a:t>
            </a:r>
          </a:p>
          <a:p>
            <a:pPr marL="46038" lvl="1" indent="0" algn="just">
              <a:lnSpc>
                <a:spcPct val="90000"/>
              </a:lnSpc>
              <a:buFontTx/>
              <a:buNone/>
              <a:defRPr/>
            </a:pPr>
            <a:endParaRPr lang="en-US" altLang="en-US" sz="2200" dirty="0">
              <a:latin typeface="Calibri" panose="020F0502020204030204" pitchFamily="34" charset="0"/>
              <a:ea typeface="+mn-ea"/>
            </a:endParaRPr>
          </a:p>
          <a:p>
            <a:pPr marL="914400" lvl="2" indent="0">
              <a:lnSpc>
                <a:spcPct val="90000"/>
              </a:lnSpc>
              <a:buFontTx/>
              <a:buNone/>
              <a:defRPr/>
            </a:pPr>
            <a:endParaRPr lang="en-US" altLang="en-US" sz="1800" dirty="0">
              <a:latin typeface="Calibri" panose="020F0502020204030204" pitchFamily="34" charset="0"/>
              <a:ea typeface="+mn-ea"/>
            </a:endParaRPr>
          </a:p>
          <a:p>
            <a:pPr marL="457200" lvl="1" indent="0">
              <a:buFontTx/>
              <a:buNone/>
              <a:defRPr/>
            </a:pPr>
            <a:endParaRPr lang="en-ZA" altLang="en-US" sz="1600" dirty="0">
              <a:latin typeface="Calibri" panose="020F0502020204030204" pitchFamily="34" charset="0"/>
              <a:ea typeface="+mn-ea"/>
            </a:endParaRPr>
          </a:p>
          <a:p>
            <a:pPr marL="0" indent="0">
              <a:lnSpc>
                <a:spcPct val="90000"/>
              </a:lnSpc>
              <a:buFontTx/>
              <a:buNone/>
              <a:defRPr/>
            </a:pPr>
            <a:endParaRPr lang="en-US" altLang="en-US" sz="2600" dirty="0">
              <a:latin typeface="Calibri" panose="020F0502020204030204" pitchFamily="34" charset="0"/>
              <a:ea typeface="+mn-ea"/>
            </a:endParaRPr>
          </a:p>
        </p:txBody>
      </p:sp>
      <p:sp>
        <p:nvSpPr>
          <p:cNvPr id="27651" name="TextBox 1">
            <a:extLst>
              <a:ext uri="{FF2B5EF4-FFF2-40B4-BE49-F238E27FC236}">
                <a16:creationId xmlns:a16="http://schemas.microsoft.com/office/drawing/2014/main" id="{F6376AB8-03FA-36A4-2E3F-973FA5160DD5}"/>
              </a:ext>
            </a:extLst>
          </p:cNvPr>
          <p:cNvSpPr txBox="1">
            <a:spLocks noChangeArrowheads="1"/>
          </p:cNvSpPr>
          <p:nvPr/>
        </p:nvSpPr>
        <p:spPr bwMode="auto">
          <a:xfrm>
            <a:off x="8532813" y="6308725"/>
            <a:ext cx="43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B922FB09-578D-734E-95F1-58D718591EB0}" type="slidenum">
              <a:rPr lang="en-GB" altLang="en-US" sz="1400"/>
              <a:pPr>
                <a:spcBef>
                  <a:spcPct val="0"/>
                </a:spcBef>
                <a:buFontTx/>
                <a:buNone/>
              </a:pPr>
              <a:t>12</a:t>
            </a:fld>
            <a:endParaRPr lang="en-GB" altLang="en-US" sz="140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3">
            <a:extLst>
              <a:ext uri="{FF2B5EF4-FFF2-40B4-BE49-F238E27FC236}">
                <a16:creationId xmlns:a16="http://schemas.microsoft.com/office/drawing/2014/main" id="{28D5A823-00D4-3D74-8D1B-96A65D1F5231}"/>
              </a:ext>
            </a:extLst>
          </p:cNvPr>
          <p:cNvSpPr>
            <a:spLocks noGrp="1" noChangeArrowheads="1"/>
          </p:cNvSpPr>
          <p:nvPr>
            <p:ph idx="1"/>
          </p:nvPr>
        </p:nvSpPr>
        <p:spPr bwMode="auto">
          <a:xfrm>
            <a:off x="15875" y="1196975"/>
            <a:ext cx="8228013" cy="5661025"/>
          </a:xfrm>
        </p:spPr>
        <p:txBody>
          <a:bodyPr vert="horz" wrap="square" lIns="91440" tIns="45720" rIns="91440" bIns="45720" numCol="1" anchor="t" anchorCtr="0" compatLnSpc="1">
            <a:prstTxWarp prst="textNoShape">
              <a:avLst/>
            </a:prstTxWarp>
          </a:bodyPr>
          <a:lstStyle/>
          <a:p>
            <a:pPr marL="0" indent="0">
              <a:buFontTx/>
              <a:buNone/>
              <a:defRPr/>
            </a:pPr>
            <a:r>
              <a:rPr lang="en-ZA" altLang="en-US" sz="2800" b="1" dirty="0">
                <a:solidFill>
                  <a:srgbClr val="0000CC"/>
                </a:solidFill>
                <a:latin typeface="Calibri" panose="020F0502020204030204" pitchFamily="34" charset="0"/>
                <a:ea typeface="+mn-ea"/>
              </a:rPr>
              <a:t>How do Approved Maximum Price Levels Compare to Actual Prices charged?</a:t>
            </a:r>
            <a:endParaRPr lang="en-US" altLang="en-US" sz="2800" b="1" dirty="0">
              <a:solidFill>
                <a:srgbClr val="0000CC"/>
              </a:solidFill>
              <a:latin typeface="Calibri" panose="020F0502020204030204" pitchFamily="34" charset="0"/>
              <a:ea typeface="+mn-ea"/>
            </a:endParaRPr>
          </a:p>
        </p:txBody>
      </p:sp>
      <p:sp>
        <p:nvSpPr>
          <p:cNvPr id="28675" name="TextBox 1">
            <a:extLst>
              <a:ext uri="{FF2B5EF4-FFF2-40B4-BE49-F238E27FC236}">
                <a16:creationId xmlns:a16="http://schemas.microsoft.com/office/drawing/2014/main" id="{3DD3418A-7250-ADEB-A3F8-43481A0F1D29}"/>
              </a:ext>
            </a:extLst>
          </p:cNvPr>
          <p:cNvSpPr txBox="1">
            <a:spLocks noChangeArrowheads="1"/>
          </p:cNvSpPr>
          <p:nvPr/>
        </p:nvSpPr>
        <p:spPr bwMode="auto">
          <a:xfrm>
            <a:off x="8532813" y="6308725"/>
            <a:ext cx="43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9CF97A0-D456-344E-A40A-BC5D53A53083}" type="slidenum">
              <a:rPr lang="en-GB" altLang="en-US" sz="1400">
                <a:solidFill>
                  <a:srgbClr val="000000"/>
                </a:solidFill>
              </a:rPr>
              <a:pPr/>
              <a:t>13</a:t>
            </a:fld>
            <a:endParaRPr lang="en-GB" altLang="en-US" sz="1400">
              <a:solidFill>
                <a:srgbClr val="000000"/>
              </a:solidFill>
            </a:endParaRPr>
          </a:p>
        </p:txBody>
      </p:sp>
      <p:pic>
        <p:nvPicPr>
          <p:cNvPr id="28676" name="Picture 6">
            <a:extLst>
              <a:ext uri="{FF2B5EF4-FFF2-40B4-BE49-F238E27FC236}">
                <a16:creationId xmlns:a16="http://schemas.microsoft.com/office/drawing/2014/main" id="{52109E88-5548-534A-059B-4D4AF885C5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349500"/>
            <a:ext cx="8280400"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7EAB6099-2245-CD09-792F-D9F6AFBD71B4}"/>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ZA" altLang="en-US" sz="2400">
                <a:solidFill>
                  <a:schemeClr val="accent2"/>
                </a:solidFill>
              </a:rPr>
              <a:t>How MVP prices levels compare to Maximum Price Levels per customer class</a:t>
            </a:r>
          </a:p>
        </p:txBody>
      </p:sp>
      <p:graphicFrame>
        <p:nvGraphicFramePr>
          <p:cNvPr id="29699" name="Content Placeholder 3">
            <a:extLst>
              <a:ext uri="{FF2B5EF4-FFF2-40B4-BE49-F238E27FC236}">
                <a16:creationId xmlns:a16="http://schemas.microsoft.com/office/drawing/2014/main" id="{DB840D34-27FD-E6BF-C012-8E8DC1CCEC64}"/>
              </a:ext>
            </a:extLst>
          </p:cNvPr>
          <p:cNvGraphicFramePr>
            <a:graphicFrameLocks noGrp="1"/>
          </p:cNvGraphicFramePr>
          <p:nvPr>
            <p:ph idx="1"/>
          </p:nvPr>
        </p:nvGraphicFramePr>
        <p:xfrm>
          <a:off x="0" y="1196975"/>
          <a:ext cx="9144000" cy="5545138"/>
        </p:xfrm>
        <a:graphic>
          <a:graphicData uri="http://schemas.openxmlformats.org/presentationml/2006/ole">
            <mc:AlternateContent xmlns:mc="http://schemas.openxmlformats.org/markup-compatibility/2006">
              <mc:Choice xmlns:v="urn:schemas-microsoft-com:vml" Requires="v">
                <p:oleObj name="Chart" r:id="rId2" imgW="8686800" imgH="4826000" progId="Excel.Chart.8">
                  <p:embed/>
                </p:oleObj>
              </mc:Choice>
              <mc:Fallback>
                <p:oleObj name="Chart" r:id="rId2" imgW="8686800" imgH="4826000" progId="Excel.Chart.8">
                  <p:embed/>
                  <p:pic>
                    <p:nvPicPr>
                      <p:cNvPr id="0" name="Content Placeholder 3"/>
                      <p:cNvPicPr>
                        <a:picLocks noGrp="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96975"/>
                        <a:ext cx="9144000" cy="554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B0893C4F-6547-031A-C204-7DCA1C1A3F54}"/>
              </a:ext>
            </a:extLst>
          </p:cNvPr>
          <p:cNvSpPr>
            <a:spLocks noGrp="1"/>
          </p:cNvSpPr>
          <p:nvPr>
            <p:ph type="title"/>
          </p:nvPr>
        </p:nvSpPr>
        <p:spPr bwMode="auto">
          <a:xfrm>
            <a:off x="107950" y="1177925"/>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ZA" altLang="en-US" sz="3600"/>
              <a:t>Main Gas Traders Profitability levels</a:t>
            </a:r>
            <a:endParaRPr lang="en-ZA" altLang="en-US"/>
          </a:p>
        </p:txBody>
      </p:sp>
      <p:graphicFrame>
        <p:nvGraphicFramePr>
          <p:cNvPr id="30723" name="Content Placeholder 3">
            <a:extLst>
              <a:ext uri="{FF2B5EF4-FFF2-40B4-BE49-F238E27FC236}">
                <a16:creationId xmlns:a16="http://schemas.microsoft.com/office/drawing/2014/main" id="{54407B02-B671-3A88-DAAD-7C635596696A}"/>
              </a:ext>
            </a:extLst>
          </p:cNvPr>
          <p:cNvGraphicFramePr>
            <a:graphicFrameLocks noGrp="1"/>
          </p:cNvGraphicFramePr>
          <p:nvPr>
            <p:ph idx="1"/>
          </p:nvPr>
        </p:nvGraphicFramePr>
        <p:xfrm>
          <a:off x="57150" y="2270125"/>
          <a:ext cx="8331200" cy="4627563"/>
        </p:xfrm>
        <a:graphic>
          <a:graphicData uri="http://schemas.openxmlformats.org/presentationml/2006/ole">
            <mc:AlternateContent xmlns:mc="http://schemas.openxmlformats.org/markup-compatibility/2006">
              <mc:Choice xmlns:v="urn:schemas-microsoft-com:vml" Requires="v">
                <p:oleObj name="Chart" r:id="rId2" imgW="8680450" imgH="4826000" progId="Excel.Chart.8">
                  <p:embed/>
                </p:oleObj>
              </mc:Choice>
              <mc:Fallback>
                <p:oleObj name="Chart" r:id="rId2" imgW="8680450" imgH="4826000" progId="Excel.Chart.8">
                  <p:embed/>
                  <p:pic>
                    <p:nvPicPr>
                      <p:cNvPr id="0" name="Content Placeholder 3"/>
                      <p:cNvPicPr>
                        <a:picLocks noGrp="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 y="2270125"/>
                        <a:ext cx="8331200" cy="4627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4">
            <a:extLst>
              <a:ext uri="{FF2B5EF4-FFF2-40B4-BE49-F238E27FC236}">
                <a16:creationId xmlns:a16="http://schemas.microsoft.com/office/drawing/2014/main" id="{CC545CEA-C03C-FE90-E9E6-F187DAD52C3F}"/>
              </a:ext>
            </a:extLst>
          </p:cNvPr>
          <p:cNvSpPr>
            <a:spLocks noGrp="1"/>
          </p:cNvSpPr>
          <p:nvPr>
            <p:ph idx="1"/>
          </p:nvPr>
        </p:nvSpPr>
        <p:spPr>
          <a:xfrm>
            <a:off x="0" y="1624013"/>
            <a:ext cx="8996363" cy="5233987"/>
          </a:xfrm>
          <a:ln>
            <a:miter lim="800000"/>
            <a:headEnd/>
            <a:tailEnd/>
          </a:ln>
        </p:spPr>
        <p:txBody>
          <a:bodyPr/>
          <a:lstStyle/>
          <a:p>
            <a:pPr marL="93663" indent="-93663" algn="just" eaLnBrk="1" hangingPunct="1">
              <a:spcBef>
                <a:spcPct val="10000"/>
              </a:spcBef>
              <a:defRPr/>
            </a:pPr>
            <a:r>
              <a:rPr lang="en-US" altLang="en-US" sz="2000" dirty="0">
                <a:latin typeface="Calibri" charset="0"/>
              </a:rPr>
              <a:t>Pricing in the world gas markets remains fragmented</a:t>
            </a:r>
          </a:p>
          <a:p>
            <a:pPr lvl="1" algn="just" eaLnBrk="1" hangingPunct="1">
              <a:spcBef>
                <a:spcPct val="10000"/>
              </a:spcBef>
              <a:buFont typeface="Wingdings" charset="2"/>
              <a:buChar char="ü"/>
              <a:defRPr/>
            </a:pPr>
            <a:r>
              <a:rPr lang="en-US" altLang="en-US" sz="1600" dirty="0">
                <a:latin typeface="Calibri" charset="0"/>
              </a:rPr>
              <a:t>The UK and North America have gas-on-gas market pricing mechanism (hub pricing</a:t>
            </a:r>
            <a:r>
              <a:rPr lang="en-US" altLang="en-US" sz="1400" dirty="0">
                <a:latin typeface="Calibri" charset="0"/>
              </a:rPr>
              <a:t>)</a:t>
            </a:r>
          </a:p>
          <a:p>
            <a:pPr lvl="1" algn="just" eaLnBrk="1" hangingPunct="1">
              <a:spcBef>
                <a:spcPct val="10000"/>
              </a:spcBef>
              <a:buFont typeface="Wingdings" charset="2"/>
              <a:buChar char="ü"/>
              <a:defRPr/>
            </a:pPr>
            <a:r>
              <a:rPr lang="en-US" altLang="en-US" sz="1600" dirty="0">
                <a:latin typeface="Calibri" charset="0"/>
              </a:rPr>
              <a:t>Asia and Asia Pacific remains a predominantly oil-linked LNG market on long-term contracts</a:t>
            </a:r>
          </a:p>
          <a:p>
            <a:pPr lvl="1" algn="just" eaLnBrk="1" hangingPunct="1">
              <a:spcBef>
                <a:spcPct val="10000"/>
              </a:spcBef>
              <a:buFont typeface="Wingdings" charset="2"/>
              <a:buChar char="ü"/>
              <a:defRPr/>
            </a:pPr>
            <a:r>
              <a:rPr lang="en-US" altLang="en-US" sz="1600" dirty="0">
                <a:latin typeface="Calibri" charset="0"/>
              </a:rPr>
              <a:t>Europe remains a mixture of oil product-linked and hub-priced natural gas market</a:t>
            </a:r>
          </a:p>
          <a:p>
            <a:pPr marL="85725" indent="-85725">
              <a:spcBef>
                <a:spcPts val="0"/>
              </a:spcBef>
              <a:defRPr/>
            </a:pPr>
            <a:r>
              <a:rPr lang="en-US" altLang="en-US" sz="1800" dirty="0">
                <a:latin typeface="Calibri" charset="0"/>
              </a:rPr>
              <a:t>Spot and short-term LNG trade growing, leading to new contractual arrangements of less than two years vs the traditional long-term contracts </a:t>
            </a:r>
          </a:p>
          <a:p>
            <a:pPr marL="85725" indent="-85725">
              <a:spcBef>
                <a:spcPts val="0"/>
              </a:spcBef>
              <a:defRPr/>
            </a:pPr>
            <a:r>
              <a:rPr lang="en-US" altLang="en-US" sz="1800" dirty="0">
                <a:latin typeface="Calibri" charset="0"/>
              </a:rPr>
              <a:t>Figure below shows dominant pricing mechanisms in the different regions</a:t>
            </a:r>
          </a:p>
          <a:p>
            <a:pPr>
              <a:spcBef>
                <a:spcPct val="50000"/>
              </a:spcBef>
              <a:defRPr/>
            </a:pPr>
            <a:endParaRPr lang="en-US" sz="2000" dirty="0">
              <a:solidFill>
                <a:srgbClr val="00B050"/>
              </a:solidFill>
              <a:latin typeface="Calibri" panose="020F0502020204030204" pitchFamily="34" charset="0"/>
              <a:ea typeface="ＭＳ Ｐゴシック" pitchFamily="34" charset="-128"/>
            </a:endParaRPr>
          </a:p>
          <a:p>
            <a:pPr eaLnBrk="1" hangingPunct="1">
              <a:buFontTx/>
              <a:buNone/>
              <a:defRPr/>
            </a:pPr>
            <a:r>
              <a:rPr lang="en-US" sz="2000" dirty="0">
                <a:solidFill>
                  <a:srgbClr val="00B050"/>
                </a:solidFill>
                <a:latin typeface="Calibri" panose="020F0502020204030204" pitchFamily="34" charset="0"/>
                <a:ea typeface="ＭＳ Ｐゴシック" pitchFamily="34" charset="-128"/>
              </a:rPr>
              <a:t>																																																																		</a:t>
            </a:r>
            <a:endParaRPr lang="en-US" altLang="en-US" sz="1200" dirty="0">
              <a:latin typeface="Calibri" charset="0"/>
            </a:endParaRPr>
          </a:p>
          <a:p>
            <a:pPr eaLnBrk="1" hangingPunct="1">
              <a:buFontTx/>
              <a:buNone/>
              <a:defRPr/>
            </a:pPr>
            <a:r>
              <a:rPr lang="en-US" sz="2000" dirty="0">
                <a:solidFill>
                  <a:srgbClr val="00B050"/>
                </a:solidFill>
                <a:latin typeface="Calibri" panose="020F0502020204030204" pitchFamily="34" charset="0"/>
                <a:ea typeface="ＭＳ Ｐゴシック" pitchFamily="34" charset="-128"/>
              </a:rPr>
              <a:t>																																			</a:t>
            </a:r>
          </a:p>
        </p:txBody>
      </p:sp>
      <p:sp>
        <p:nvSpPr>
          <p:cNvPr id="31747" name="TextBox 1">
            <a:extLst>
              <a:ext uri="{FF2B5EF4-FFF2-40B4-BE49-F238E27FC236}">
                <a16:creationId xmlns:a16="http://schemas.microsoft.com/office/drawing/2014/main" id="{D2F5D7BE-4BD0-3149-7F6A-61061F5C6005}"/>
              </a:ext>
            </a:extLst>
          </p:cNvPr>
          <p:cNvSpPr txBox="1">
            <a:spLocks noChangeArrowheads="1"/>
          </p:cNvSpPr>
          <p:nvPr/>
        </p:nvSpPr>
        <p:spPr bwMode="auto">
          <a:xfrm>
            <a:off x="8459788" y="6381750"/>
            <a:ext cx="504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686C2FDD-0AB6-5544-90A4-449730D43A28}" type="slidenum">
              <a:rPr lang="en-GB" altLang="en-US" sz="1400"/>
              <a:pPr>
                <a:spcBef>
                  <a:spcPct val="0"/>
                </a:spcBef>
                <a:buFontTx/>
                <a:buNone/>
              </a:pPr>
              <a:t>16</a:t>
            </a:fld>
            <a:endParaRPr lang="en-GB" altLang="en-US" sz="1400"/>
          </a:p>
        </p:txBody>
      </p:sp>
      <p:sp>
        <p:nvSpPr>
          <p:cNvPr id="4" name="Title 2">
            <a:extLst>
              <a:ext uri="{FF2B5EF4-FFF2-40B4-BE49-F238E27FC236}">
                <a16:creationId xmlns:a16="http://schemas.microsoft.com/office/drawing/2014/main" id="{1403A9F2-53AB-3056-CD07-F1E44BD5F501}"/>
              </a:ext>
            </a:extLst>
          </p:cNvPr>
          <p:cNvSpPr txBox="1">
            <a:spLocks/>
          </p:cNvSpPr>
          <p:nvPr/>
        </p:nvSpPr>
        <p:spPr bwMode="auto">
          <a:xfrm>
            <a:off x="1295400" y="1181100"/>
            <a:ext cx="6265863" cy="431800"/>
          </a:xfrm>
          <a:prstGeom prst="rect">
            <a:avLst/>
          </a:prstGeom>
          <a:solidFill>
            <a:schemeClr val="accent2"/>
          </a:solidFill>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96" charset="-128"/>
              </a:defRPr>
            </a:lvl2pPr>
            <a:lvl3pPr algn="ctr" rtl="0" eaLnBrk="0" fontAlgn="base" hangingPunct="0">
              <a:spcBef>
                <a:spcPct val="0"/>
              </a:spcBef>
              <a:spcAft>
                <a:spcPct val="0"/>
              </a:spcAft>
              <a:defRPr sz="4400">
                <a:solidFill>
                  <a:schemeClr val="tx2"/>
                </a:solidFill>
                <a:latin typeface="Arial" charset="0"/>
                <a:ea typeface="ＭＳ Ｐゴシック" pitchFamily="-96" charset="-128"/>
              </a:defRPr>
            </a:lvl3pPr>
            <a:lvl4pPr algn="ctr" rtl="0" eaLnBrk="0" fontAlgn="base" hangingPunct="0">
              <a:spcBef>
                <a:spcPct val="0"/>
              </a:spcBef>
              <a:spcAft>
                <a:spcPct val="0"/>
              </a:spcAft>
              <a:defRPr sz="4400">
                <a:solidFill>
                  <a:schemeClr val="tx2"/>
                </a:solidFill>
                <a:latin typeface="Arial" charset="0"/>
                <a:ea typeface="ＭＳ Ｐゴシック" pitchFamily="-96" charset="-128"/>
              </a:defRPr>
            </a:lvl4pPr>
            <a:lvl5pPr algn="ctr" rtl="0" eaLnBrk="0" fontAlgn="base" hangingPunct="0">
              <a:spcBef>
                <a:spcPct val="0"/>
              </a:spcBef>
              <a:spcAft>
                <a:spcPct val="0"/>
              </a:spcAft>
              <a:defRPr sz="4400">
                <a:solidFill>
                  <a:schemeClr val="tx2"/>
                </a:solidFill>
                <a:latin typeface="Arial" charset="0"/>
                <a:ea typeface="ＭＳ Ｐゴシック" pitchFamily="-96" charset="-128"/>
              </a:defRPr>
            </a:lvl5pPr>
            <a:lvl6pPr marL="457200" algn="ctr" rtl="0" fontAlgn="base">
              <a:spcBef>
                <a:spcPct val="0"/>
              </a:spcBef>
              <a:spcAft>
                <a:spcPct val="0"/>
              </a:spcAft>
              <a:defRPr sz="4400">
                <a:solidFill>
                  <a:schemeClr val="tx2"/>
                </a:solidFill>
                <a:latin typeface="Arial" charset="0"/>
                <a:ea typeface="ＭＳ Ｐゴシック" pitchFamily="-96" charset="-128"/>
              </a:defRPr>
            </a:lvl6pPr>
            <a:lvl7pPr marL="914400" algn="ctr" rtl="0" fontAlgn="base">
              <a:spcBef>
                <a:spcPct val="0"/>
              </a:spcBef>
              <a:spcAft>
                <a:spcPct val="0"/>
              </a:spcAft>
              <a:defRPr sz="4400">
                <a:solidFill>
                  <a:schemeClr val="tx2"/>
                </a:solidFill>
                <a:latin typeface="Arial" charset="0"/>
                <a:ea typeface="ＭＳ Ｐゴシック" pitchFamily="-96" charset="-128"/>
              </a:defRPr>
            </a:lvl7pPr>
            <a:lvl8pPr marL="1371600" algn="ctr" rtl="0" fontAlgn="base">
              <a:spcBef>
                <a:spcPct val="0"/>
              </a:spcBef>
              <a:spcAft>
                <a:spcPct val="0"/>
              </a:spcAft>
              <a:defRPr sz="4400">
                <a:solidFill>
                  <a:schemeClr val="tx2"/>
                </a:solidFill>
                <a:latin typeface="Arial" charset="0"/>
                <a:ea typeface="ＭＳ Ｐゴシック" pitchFamily="-96" charset="-128"/>
              </a:defRPr>
            </a:lvl8pPr>
            <a:lvl9pPr marL="1828800" algn="ctr" rtl="0" fontAlgn="base">
              <a:spcBef>
                <a:spcPct val="0"/>
              </a:spcBef>
              <a:spcAft>
                <a:spcPct val="0"/>
              </a:spcAft>
              <a:defRPr sz="4400">
                <a:solidFill>
                  <a:schemeClr val="tx2"/>
                </a:solidFill>
                <a:latin typeface="Arial" charset="0"/>
                <a:ea typeface="ＭＳ Ｐゴシック" pitchFamily="-96" charset="-128"/>
              </a:defRPr>
            </a:lvl9pPr>
          </a:lstStyle>
          <a:p>
            <a:pPr>
              <a:defRPr/>
            </a:pPr>
            <a:r>
              <a:rPr lang="en-US" altLang="en-US" sz="2000" b="1" kern="0" cap="all" dirty="0">
                <a:solidFill>
                  <a:schemeClr val="bg1"/>
                </a:solidFill>
                <a:latin typeface="Calibri" panose="020F0502020204030204" pitchFamily="34" charset="0"/>
              </a:rPr>
              <a:t>Global gas pricing mechanisms (snapshot)</a:t>
            </a:r>
            <a:endParaRPr lang="en-ZA" altLang="en-US" sz="2000" kern="0" cap="all" dirty="0">
              <a:solidFill>
                <a:schemeClr val="bg1"/>
              </a:solidFill>
              <a:latin typeface="Calibri" panose="020F0502020204030204" pitchFamily="34" charset="0"/>
            </a:endParaRPr>
          </a:p>
        </p:txBody>
      </p:sp>
      <p:grpSp>
        <p:nvGrpSpPr>
          <p:cNvPr id="31749" name="Group 5">
            <a:extLst>
              <a:ext uri="{FF2B5EF4-FFF2-40B4-BE49-F238E27FC236}">
                <a16:creationId xmlns:a16="http://schemas.microsoft.com/office/drawing/2014/main" id="{1D83106C-7B34-91C6-3B0E-2DBFB86BFF77}"/>
              </a:ext>
            </a:extLst>
          </p:cNvPr>
          <p:cNvGrpSpPr>
            <a:grpSpLocks/>
          </p:cNvGrpSpPr>
          <p:nvPr/>
        </p:nvGrpSpPr>
        <p:grpSpPr bwMode="auto">
          <a:xfrm>
            <a:off x="342900" y="3730625"/>
            <a:ext cx="7773988" cy="2578100"/>
            <a:chOff x="486774" y="3571559"/>
            <a:chExt cx="7774454" cy="2659994"/>
          </a:xfrm>
        </p:grpSpPr>
        <p:pic>
          <p:nvPicPr>
            <p:cNvPr id="31751" name="Picture 1">
              <a:extLst>
                <a:ext uri="{FF2B5EF4-FFF2-40B4-BE49-F238E27FC236}">
                  <a16:creationId xmlns:a16="http://schemas.microsoft.com/office/drawing/2014/main" id="{64EF62D7-98C5-DE2A-52AD-5B0149AF553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6774" y="3571559"/>
              <a:ext cx="6771983" cy="259271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1752" name="TextBox 1">
              <a:extLst>
                <a:ext uri="{FF2B5EF4-FFF2-40B4-BE49-F238E27FC236}">
                  <a16:creationId xmlns:a16="http://schemas.microsoft.com/office/drawing/2014/main" id="{432D47DF-82D1-5A24-0683-BA817387D296}"/>
                </a:ext>
              </a:extLst>
            </p:cNvPr>
            <p:cNvSpPr txBox="1">
              <a:spLocks noChangeArrowheads="1"/>
            </p:cNvSpPr>
            <p:nvPr/>
          </p:nvSpPr>
          <p:spPr bwMode="auto">
            <a:xfrm>
              <a:off x="505477" y="4025300"/>
              <a:ext cx="1990603" cy="52322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400" b="1">
                  <a:solidFill>
                    <a:schemeClr val="bg1"/>
                  </a:solidFill>
                  <a:latin typeface="Calibri" panose="020F0502020204030204" pitchFamily="34" charset="0"/>
                </a:rPr>
                <a:t>Hub pricing</a:t>
              </a:r>
            </a:p>
            <a:p>
              <a:pPr>
                <a:spcBef>
                  <a:spcPct val="0"/>
                </a:spcBef>
                <a:buFontTx/>
                <a:buNone/>
              </a:pPr>
              <a:r>
                <a:rPr lang="en-ZA" altLang="en-US" sz="1400" b="1">
                  <a:solidFill>
                    <a:schemeClr val="bg1"/>
                  </a:solidFill>
                  <a:latin typeface="Calibri" panose="020F0502020204030204" pitchFamily="34" charset="0"/>
                </a:rPr>
                <a:t>(Henry hub dominant) </a:t>
              </a:r>
            </a:p>
          </p:txBody>
        </p:sp>
        <p:sp>
          <p:nvSpPr>
            <p:cNvPr id="31753" name="TextBox 6">
              <a:extLst>
                <a:ext uri="{FF2B5EF4-FFF2-40B4-BE49-F238E27FC236}">
                  <a16:creationId xmlns:a16="http://schemas.microsoft.com/office/drawing/2014/main" id="{28C34DBF-5CC3-D9D6-B103-748385548399}"/>
                </a:ext>
              </a:extLst>
            </p:cNvPr>
            <p:cNvSpPr txBox="1">
              <a:spLocks noChangeArrowheads="1"/>
            </p:cNvSpPr>
            <p:nvPr/>
          </p:nvSpPr>
          <p:spPr bwMode="auto">
            <a:xfrm>
              <a:off x="3148659" y="4197458"/>
              <a:ext cx="639763" cy="2603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100" b="1">
                  <a:solidFill>
                    <a:schemeClr val="bg1"/>
                  </a:solidFill>
                  <a:latin typeface="Calibri" panose="020F0502020204030204" pitchFamily="34" charset="0"/>
                </a:rPr>
                <a:t>UK NBP</a:t>
              </a:r>
            </a:p>
          </p:txBody>
        </p:sp>
        <p:sp>
          <p:nvSpPr>
            <p:cNvPr id="31754" name="TextBox 7">
              <a:extLst>
                <a:ext uri="{FF2B5EF4-FFF2-40B4-BE49-F238E27FC236}">
                  <a16:creationId xmlns:a16="http://schemas.microsoft.com/office/drawing/2014/main" id="{F3875A5E-F001-2F89-563F-F9AC4F94FD38}"/>
                </a:ext>
              </a:extLst>
            </p:cNvPr>
            <p:cNvSpPr txBox="1">
              <a:spLocks noChangeArrowheads="1"/>
            </p:cNvSpPr>
            <p:nvPr/>
          </p:nvSpPr>
          <p:spPr bwMode="auto">
            <a:xfrm>
              <a:off x="2624170" y="4477141"/>
              <a:ext cx="1584176" cy="246221"/>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b="1">
                  <a:solidFill>
                    <a:schemeClr val="bg1"/>
                  </a:solidFill>
                  <a:latin typeface="Calibri" panose="020F0502020204030204" pitchFamily="34" charset="0"/>
                </a:rPr>
                <a:t>Oil indexed + Hub pricing</a:t>
              </a:r>
            </a:p>
          </p:txBody>
        </p:sp>
        <p:sp>
          <p:nvSpPr>
            <p:cNvPr id="31755" name="TextBox 7">
              <a:extLst>
                <a:ext uri="{FF2B5EF4-FFF2-40B4-BE49-F238E27FC236}">
                  <a16:creationId xmlns:a16="http://schemas.microsoft.com/office/drawing/2014/main" id="{8C55CC6D-FE7A-6B45-1848-E608DCC6803E}"/>
                </a:ext>
              </a:extLst>
            </p:cNvPr>
            <p:cNvSpPr txBox="1">
              <a:spLocks noChangeArrowheads="1"/>
            </p:cNvSpPr>
            <p:nvPr/>
          </p:nvSpPr>
          <p:spPr bwMode="auto">
            <a:xfrm>
              <a:off x="4573043" y="3860557"/>
              <a:ext cx="1727149" cy="55399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b="1">
                  <a:solidFill>
                    <a:schemeClr val="bg1"/>
                  </a:solidFill>
                  <a:latin typeface="Calibri" panose="020F0502020204030204" pitchFamily="34" charset="0"/>
                </a:rPr>
                <a:t>Social pricing + Hub pricing + regulated cost of service (RCS)</a:t>
              </a:r>
            </a:p>
          </p:txBody>
        </p:sp>
        <p:sp>
          <p:nvSpPr>
            <p:cNvPr id="31756" name="TextBox 11">
              <a:extLst>
                <a:ext uri="{FF2B5EF4-FFF2-40B4-BE49-F238E27FC236}">
                  <a16:creationId xmlns:a16="http://schemas.microsoft.com/office/drawing/2014/main" id="{4E572E29-EA87-F71F-3668-3966F121DE06}"/>
                </a:ext>
              </a:extLst>
            </p:cNvPr>
            <p:cNvSpPr txBox="1">
              <a:spLocks noChangeArrowheads="1"/>
            </p:cNvSpPr>
            <p:nvPr/>
          </p:nvSpPr>
          <p:spPr bwMode="auto">
            <a:xfrm>
              <a:off x="3285227" y="4824005"/>
              <a:ext cx="923119" cy="246221"/>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b="1">
                  <a:solidFill>
                    <a:schemeClr val="bg1"/>
                  </a:solidFill>
                  <a:latin typeface="Calibri" panose="020F0502020204030204" pitchFamily="34" charset="0"/>
                </a:rPr>
                <a:t>Social pricing </a:t>
              </a:r>
            </a:p>
          </p:txBody>
        </p:sp>
        <p:sp>
          <p:nvSpPr>
            <p:cNvPr id="31757" name="Rectangular Callout 4">
              <a:extLst>
                <a:ext uri="{FF2B5EF4-FFF2-40B4-BE49-F238E27FC236}">
                  <a16:creationId xmlns:a16="http://schemas.microsoft.com/office/drawing/2014/main" id="{EDF2BA40-D512-97D0-4D1A-09A48ECC7909}"/>
                </a:ext>
              </a:extLst>
            </p:cNvPr>
            <p:cNvSpPr>
              <a:spLocks noChangeArrowheads="1"/>
            </p:cNvSpPr>
            <p:nvPr/>
          </p:nvSpPr>
          <p:spPr bwMode="auto">
            <a:xfrm>
              <a:off x="7263035" y="4178245"/>
              <a:ext cx="998193" cy="991481"/>
            </a:xfrm>
            <a:prstGeom prst="wedgeRectCallout">
              <a:avLst>
                <a:gd name="adj1" fmla="val -212449"/>
                <a:gd name="adj2" fmla="val 9787"/>
              </a:avLst>
            </a:prstGeom>
            <a:solidFill>
              <a:schemeClr val="tx1"/>
            </a:solidFill>
            <a:ln w="9525"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b="1">
                  <a:solidFill>
                    <a:schemeClr val="bg1"/>
                  </a:solidFill>
                  <a:latin typeface="Calibri" panose="020F0502020204030204" pitchFamily="34" charset="0"/>
                </a:rPr>
                <a:t>Oil-indexed</a:t>
              </a:r>
            </a:p>
            <a:p>
              <a:pPr>
                <a:spcBef>
                  <a:spcPct val="0"/>
                </a:spcBef>
                <a:buFontTx/>
                <a:buNone/>
              </a:pPr>
              <a:r>
                <a:rPr lang="en-ZA" altLang="en-US" sz="1000" b="1">
                  <a:solidFill>
                    <a:schemeClr val="bg1"/>
                  </a:solidFill>
                  <a:latin typeface="Calibri" panose="020F0502020204030204" pitchFamily="34" charset="0"/>
                </a:rPr>
                <a:t>RCS</a:t>
              </a:r>
            </a:p>
            <a:p>
              <a:pPr>
                <a:spcBef>
                  <a:spcPct val="0"/>
                </a:spcBef>
                <a:buFontTx/>
                <a:buNone/>
              </a:pPr>
              <a:r>
                <a:rPr lang="en-ZA" altLang="en-US" sz="1000" b="1">
                  <a:solidFill>
                    <a:schemeClr val="bg1"/>
                  </a:solidFill>
                  <a:latin typeface="Calibri" panose="020F0502020204030204" pitchFamily="34" charset="0"/>
                </a:rPr>
                <a:t>Social pricing </a:t>
              </a:r>
            </a:p>
            <a:p>
              <a:pPr>
                <a:spcBef>
                  <a:spcPct val="0"/>
                </a:spcBef>
                <a:buFontTx/>
                <a:buNone/>
              </a:pPr>
              <a:r>
                <a:rPr lang="en-ZA" altLang="en-US" sz="1000" b="1">
                  <a:solidFill>
                    <a:schemeClr val="bg1"/>
                  </a:solidFill>
                  <a:latin typeface="Calibri" panose="020F0502020204030204" pitchFamily="34" charset="0"/>
                </a:rPr>
                <a:t>Hub pricing (mostly spot LNG)</a:t>
              </a:r>
            </a:p>
            <a:p>
              <a:pPr>
                <a:spcBef>
                  <a:spcPct val="0"/>
                </a:spcBef>
                <a:buFontTx/>
                <a:buNone/>
              </a:pPr>
              <a:endParaRPr lang="en-ZA" altLang="en-US" sz="1000" b="1">
                <a:solidFill>
                  <a:schemeClr val="bg1"/>
                </a:solidFill>
                <a:latin typeface="Calibri" panose="020F0502020204030204" pitchFamily="34" charset="0"/>
              </a:endParaRPr>
            </a:p>
          </p:txBody>
        </p:sp>
        <p:sp>
          <p:nvSpPr>
            <p:cNvPr id="31758" name="Rectangular Callout 19">
              <a:extLst>
                <a:ext uri="{FF2B5EF4-FFF2-40B4-BE49-F238E27FC236}">
                  <a16:creationId xmlns:a16="http://schemas.microsoft.com/office/drawing/2014/main" id="{478139F1-B055-A85A-B62C-44D116ECAD30}"/>
                </a:ext>
              </a:extLst>
            </p:cNvPr>
            <p:cNvSpPr>
              <a:spLocks noChangeArrowheads="1"/>
            </p:cNvSpPr>
            <p:nvPr/>
          </p:nvSpPr>
          <p:spPr bwMode="auto">
            <a:xfrm>
              <a:off x="7258757" y="5367717"/>
              <a:ext cx="998193" cy="863836"/>
            </a:xfrm>
            <a:prstGeom prst="wedgeRectCallout">
              <a:avLst>
                <a:gd name="adj1" fmla="val -146606"/>
                <a:gd name="adj2" fmla="val -24394"/>
              </a:avLst>
            </a:prstGeom>
            <a:solidFill>
              <a:schemeClr val="tx1"/>
            </a:solidFill>
            <a:ln w="9525"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b="1">
                  <a:solidFill>
                    <a:schemeClr val="bg1"/>
                  </a:solidFill>
                  <a:latin typeface="Calibri" panose="020F0502020204030204" pitchFamily="34" charset="0"/>
                </a:rPr>
                <a:t>OIL-INDEXED</a:t>
              </a:r>
            </a:p>
            <a:p>
              <a:pPr>
                <a:spcBef>
                  <a:spcPct val="0"/>
                </a:spcBef>
                <a:buFontTx/>
                <a:buNone/>
              </a:pPr>
              <a:r>
                <a:rPr lang="en-ZA" altLang="en-US" sz="1000" b="1">
                  <a:solidFill>
                    <a:schemeClr val="bg1"/>
                  </a:solidFill>
                  <a:latin typeface="Calibri" panose="020F0502020204030204" pitchFamily="34" charset="0"/>
                </a:rPr>
                <a:t>Hub pricing (mostly spot LNG)</a:t>
              </a:r>
            </a:p>
            <a:p>
              <a:pPr>
                <a:spcBef>
                  <a:spcPct val="0"/>
                </a:spcBef>
                <a:buFontTx/>
                <a:buNone/>
              </a:pPr>
              <a:r>
                <a:rPr lang="en-ZA" altLang="en-US" sz="1000" b="1">
                  <a:solidFill>
                    <a:schemeClr val="bg1"/>
                  </a:solidFill>
                  <a:latin typeface="Calibri" panose="020F0502020204030204" pitchFamily="34" charset="0"/>
                </a:rPr>
                <a:t>Social pricing </a:t>
              </a:r>
            </a:p>
          </p:txBody>
        </p:sp>
        <p:sp>
          <p:nvSpPr>
            <p:cNvPr id="31759" name="Rectangular Callout 21">
              <a:extLst>
                <a:ext uri="{FF2B5EF4-FFF2-40B4-BE49-F238E27FC236}">
                  <a16:creationId xmlns:a16="http://schemas.microsoft.com/office/drawing/2014/main" id="{20FEB47E-E1EE-0926-BA0A-7294607EDD92}"/>
                </a:ext>
              </a:extLst>
            </p:cNvPr>
            <p:cNvSpPr>
              <a:spLocks noChangeArrowheads="1"/>
            </p:cNvSpPr>
            <p:nvPr/>
          </p:nvSpPr>
          <p:spPr bwMode="auto">
            <a:xfrm>
              <a:off x="4788024" y="5603592"/>
              <a:ext cx="936104" cy="256610"/>
            </a:xfrm>
            <a:prstGeom prst="wedgeRectCallout">
              <a:avLst>
                <a:gd name="adj1" fmla="val -68245"/>
                <a:gd name="adj2" fmla="val -289324"/>
              </a:avLst>
            </a:prstGeom>
            <a:solidFill>
              <a:schemeClr val="tx1"/>
            </a:solidFill>
            <a:ln w="9525"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b="1">
                  <a:solidFill>
                    <a:schemeClr val="bg1"/>
                  </a:solidFill>
                  <a:latin typeface="Calibri" panose="020F0502020204030204" pitchFamily="34" charset="0"/>
                </a:rPr>
                <a:t>Social pricing</a:t>
              </a:r>
            </a:p>
            <a:p>
              <a:pPr>
                <a:spcBef>
                  <a:spcPct val="0"/>
                </a:spcBef>
                <a:buFontTx/>
                <a:buNone/>
              </a:pPr>
              <a:r>
                <a:rPr lang="en-ZA" altLang="en-US" sz="1000" b="1">
                  <a:solidFill>
                    <a:schemeClr val="bg1"/>
                  </a:solidFill>
                  <a:latin typeface="Calibri" panose="020F0502020204030204" pitchFamily="34" charset="0"/>
                </a:rPr>
                <a:t> </a:t>
              </a:r>
            </a:p>
          </p:txBody>
        </p:sp>
        <p:sp>
          <p:nvSpPr>
            <p:cNvPr id="31760" name="Rectangular Callout 22">
              <a:extLst>
                <a:ext uri="{FF2B5EF4-FFF2-40B4-BE49-F238E27FC236}">
                  <a16:creationId xmlns:a16="http://schemas.microsoft.com/office/drawing/2014/main" id="{05F58A01-9D9E-B06E-4342-CCB880130D02}"/>
                </a:ext>
              </a:extLst>
            </p:cNvPr>
            <p:cNvSpPr>
              <a:spLocks noChangeArrowheads="1"/>
            </p:cNvSpPr>
            <p:nvPr/>
          </p:nvSpPr>
          <p:spPr bwMode="auto">
            <a:xfrm>
              <a:off x="2959752" y="5436915"/>
              <a:ext cx="913013" cy="545403"/>
            </a:xfrm>
            <a:prstGeom prst="wedgeRectCallout">
              <a:avLst>
                <a:gd name="adj1" fmla="val -88639"/>
                <a:gd name="adj2" fmla="val -38356"/>
              </a:avLst>
            </a:prstGeom>
            <a:solidFill>
              <a:schemeClr val="tx1"/>
            </a:solidFill>
            <a:ln w="9525"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b="1">
                  <a:solidFill>
                    <a:schemeClr val="bg1"/>
                  </a:solidFill>
                  <a:latin typeface="Calibri" panose="020F0502020204030204" pitchFamily="34" charset="0"/>
                </a:rPr>
                <a:t>Social pricing </a:t>
              </a:r>
            </a:p>
            <a:p>
              <a:pPr>
                <a:spcBef>
                  <a:spcPct val="0"/>
                </a:spcBef>
                <a:buFontTx/>
                <a:buNone/>
              </a:pPr>
              <a:r>
                <a:rPr lang="en-ZA" altLang="en-US" sz="1000" b="1">
                  <a:solidFill>
                    <a:schemeClr val="bg1"/>
                  </a:solidFill>
                  <a:latin typeface="Calibri" panose="020F0502020204030204" pitchFamily="34" charset="0"/>
                </a:rPr>
                <a:t>Oil-indexed</a:t>
              </a:r>
            </a:p>
            <a:p>
              <a:pPr>
                <a:spcBef>
                  <a:spcPct val="0"/>
                </a:spcBef>
                <a:buFontTx/>
                <a:buNone/>
              </a:pPr>
              <a:r>
                <a:rPr lang="en-ZA" altLang="en-US" sz="1000" b="1">
                  <a:solidFill>
                    <a:schemeClr val="bg1"/>
                  </a:solidFill>
                  <a:latin typeface="Calibri" panose="020F0502020204030204" pitchFamily="34" charset="0"/>
                </a:rPr>
                <a:t>Hub pricing</a:t>
              </a:r>
            </a:p>
          </p:txBody>
        </p:sp>
      </p:grpSp>
      <p:sp>
        <p:nvSpPr>
          <p:cNvPr id="31750" name="TextBox 24">
            <a:extLst>
              <a:ext uri="{FF2B5EF4-FFF2-40B4-BE49-F238E27FC236}">
                <a16:creationId xmlns:a16="http://schemas.microsoft.com/office/drawing/2014/main" id="{F9BA2A6A-FB01-30FA-9089-BC7A5A7F9B5E}"/>
              </a:ext>
            </a:extLst>
          </p:cNvPr>
          <p:cNvSpPr txBox="1">
            <a:spLocks noChangeArrowheads="1"/>
          </p:cNvSpPr>
          <p:nvPr/>
        </p:nvSpPr>
        <p:spPr bwMode="auto">
          <a:xfrm>
            <a:off x="2455863" y="6308725"/>
            <a:ext cx="2376487"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i="1">
                <a:latin typeface="Calibri" panose="020F0502020204030204" pitchFamily="34" charset="0"/>
              </a:rPr>
              <a:t>Source: International Gas Union, 2015</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4">
            <a:extLst>
              <a:ext uri="{FF2B5EF4-FFF2-40B4-BE49-F238E27FC236}">
                <a16:creationId xmlns:a16="http://schemas.microsoft.com/office/drawing/2014/main" id="{548338C2-1DB0-8C8E-1E81-7BB2C107F797}"/>
              </a:ext>
            </a:extLst>
          </p:cNvPr>
          <p:cNvSpPr>
            <a:spLocks noGrp="1"/>
          </p:cNvSpPr>
          <p:nvPr>
            <p:ph idx="1"/>
          </p:nvPr>
        </p:nvSpPr>
        <p:spPr>
          <a:xfrm>
            <a:off x="34925" y="1624013"/>
            <a:ext cx="8785225" cy="4900612"/>
          </a:xfrm>
        </p:spPr>
        <p:txBody>
          <a:bodyPr/>
          <a:lstStyle/>
          <a:p>
            <a:pPr eaLnBrk="1" hangingPunct="1">
              <a:buFontTx/>
              <a:buNone/>
            </a:pPr>
            <a:r>
              <a:rPr lang="en-US" altLang="en-US" sz="2000">
                <a:solidFill>
                  <a:srgbClr val="00B050"/>
                </a:solidFill>
                <a:latin typeface="Calibri" panose="020F0502020204030204" pitchFamily="34" charset="0"/>
              </a:rPr>
              <a:t>																																</a:t>
            </a:r>
          </a:p>
        </p:txBody>
      </p:sp>
      <p:sp>
        <p:nvSpPr>
          <p:cNvPr id="33795" name="TextBox 1">
            <a:extLst>
              <a:ext uri="{FF2B5EF4-FFF2-40B4-BE49-F238E27FC236}">
                <a16:creationId xmlns:a16="http://schemas.microsoft.com/office/drawing/2014/main" id="{E81E37C4-C6EF-D28A-6ED1-7145A814A6B4}"/>
              </a:ext>
            </a:extLst>
          </p:cNvPr>
          <p:cNvSpPr txBox="1">
            <a:spLocks noChangeArrowheads="1"/>
          </p:cNvSpPr>
          <p:nvPr/>
        </p:nvSpPr>
        <p:spPr bwMode="auto">
          <a:xfrm>
            <a:off x="8459788" y="6381750"/>
            <a:ext cx="504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0604344F-9663-E740-A910-F80337AC18B4}" type="slidenum">
              <a:rPr lang="en-GB" altLang="en-US" sz="1400"/>
              <a:pPr>
                <a:spcBef>
                  <a:spcPct val="0"/>
                </a:spcBef>
                <a:buFontTx/>
                <a:buNone/>
              </a:pPr>
              <a:t>17</a:t>
            </a:fld>
            <a:endParaRPr lang="en-GB" altLang="en-US" sz="1400"/>
          </a:p>
        </p:txBody>
      </p:sp>
      <p:sp>
        <p:nvSpPr>
          <p:cNvPr id="4" name="Title 2">
            <a:extLst>
              <a:ext uri="{FF2B5EF4-FFF2-40B4-BE49-F238E27FC236}">
                <a16:creationId xmlns:a16="http://schemas.microsoft.com/office/drawing/2014/main" id="{1D28C383-D78F-C48D-D213-A5B916C5C657}"/>
              </a:ext>
            </a:extLst>
          </p:cNvPr>
          <p:cNvSpPr txBox="1">
            <a:spLocks/>
          </p:cNvSpPr>
          <p:nvPr/>
        </p:nvSpPr>
        <p:spPr bwMode="auto">
          <a:xfrm>
            <a:off x="1295400" y="1181100"/>
            <a:ext cx="6265863" cy="431800"/>
          </a:xfrm>
          <a:prstGeom prst="rect">
            <a:avLst/>
          </a:prstGeom>
          <a:solidFill>
            <a:schemeClr val="accent2"/>
          </a:solidFill>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96" charset="-128"/>
              </a:defRPr>
            </a:lvl2pPr>
            <a:lvl3pPr algn="ctr" rtl="0" eaLnBrk="0" fontAlgn="base" hangingPunct="0">
              <a:spcBef>
                <a:spcPct val="0"/>
              </a:spcBef>
              <a:spcAft>
                <a:spcPct val="0"/>
              </a:spcAft>
              <a:defRPr sz="4400">
                <a:solidFill>
                  <a:schemeClr val="tx2"/>
                </a:solidFill>
                <a:latin typeface="Arial" charset="0"/>
                <a:ea typeface="ＭＳ Ｐゴシック" pitchFamily="-96" charset="-128"/>
              </a:defRPr>
            </a:lvl3pPr>
            <a:lvl4pPr algn="ctr" rtl="0" eaLnBrk="0" fontAlgn="base" hangingPunct="0">
              <a:spcBef>
                <a:spcPct val="0"/>
              </a:spcBef>
              <a:spcAft>
                <a:spcPct val="0"/>
              </a:spcAft>
              <a:defRPr sz="4400">
                <a:solidFill>
                  <a:schemeClr val="tx2"/>
                </a:solidFill>
                <a:latin typeface="Arial" charset="0"/>
                <a:ea typeface="ＭＳ Ｐゴシック" pitchFamily="-96" charset="-128"/>
              </a:defRPr>
            </a:lvl4pPr>
            <a:lvl5pPr algn="ctr" rtl="0" eaLnBrk="0" fontAlgn="base" hangingPunct="0">
              <a:spcBef>
                <a:spcPct val="0"/>
              </a:spcBef>
              <a:spcAft>
                <a:spcPct val="0"/>
              </a:spcAft>
              <a:defRPr sz="4400">
                <a:solidFill>
                  <a:schemeClr val="tx2"/>
                </a:solidFill>
                <a:latin typeface="Arial" charset="0"/>
                <a:ea typeface="ＭＳ Ｐゴシック" pitchFamily="-96" charset="-128"/>
              </a:defRPr>
            </a:lvl5pPr>
            <a:lvl6pPr marL="457200" algn="ctr" rtl="0" fontAlgn="base">
              <a:spcBef>
                <a:spcPct val="0"/>
              </a:spcBef>
              <a:spcAft>
                <a:spcPct val="0"/>
              </a:spcAft>
              <a:defRPr sz="4400">
                <a:solidFill>
                  <a:schemeClr val="tx2"/>
                </a:solidFill>
                <a:latin typeface="Arial" charset="0"/>
                <a:ea typeface="ＭＳ Ｐゴシック" pitchFamily="-96" charset="-128"/>
              </a:defRPr>
            </a:lvl6pPr>
            <a:lvl7pPr marL="914400" algn="ctr" rtl="0" fontAlgn="base">
              <a:spcBef>
                <a:spcPct val="0"/>
              </a:spcBef>
              <a:spcAft>
                <a:spcPct val="0"/>
              </a:spcAft>
              <a:defRPr sz="4400">
                <a:solidFill>
                  <a:schemeClr val="tx2"/>
                </a:solidFill>
                <a:latin typeface="Arial" charset="0"/>
                <a:ea typeface="ＭＳ Ｐゴシック" pitchFamily="-96" charset="-128"/>
              </a:defRPr>
            </a:lvl7pPr>
            <a:lvl8pPr marL="1371600" algn="ctr" rtl="0" fontAlgn="base">
              <a:spcBef>
                <a:spcPct val="0"/>
              </a:spcBef>
              <a:spcAft>
                <a:spcPct val="0"/>
              </a:spcAft>
              <a:defRPr sz="4400">
                <a:solidFill>
                  <a:schemeClr val="tx2"/>
                </a:solidFill>
                <a:latin typeface="Arial" charset="0"/>
                <a:ea typeface="ＭＳ Ｐゴシック" pitchFamily="-96" charset="-128"/>
              </a:defRPr>
            </a:lvl8pPr>
            <a:lvl9pPr marL="1828800" algn="ctr" rtl="0" fontAlgn="base">
              <a:spcBef>
                <a:spcPct val="0"/>
              </a:spcBef>
              <a:spcAft>
                <a:spcPct val="0"/>
              </a:spcAft>
              <a:defRPr sz="4400">
                <a:solidFill>
                  <a:schemeClr val="tx2"/>
                </a:solidFill>
                <a:latin typeface="Arial" charset="0"/>
                <a:ea typeface="ＭＳ Ｐゴシック" pitchFamily="-96" charset="-128"/>
              </a:defRPr>
            </a:lvl9pPr>
          </a:lstStyle>
          <a:p>
            <a:pPr>
              <a:defRPr/>
            </a:pPr>
            <a:r>
              <a:rPr lang="en-US" altLang="en-US" sz="2000" b="1" kern="0" cap="all" dirty="0">
                <a:solidFill>
                  <a:schemeClr val="bg1"/>
                </a:solidFill>
                <a:latin typeface="Calibri" panose="020F0502020204030204" pitchFamily="34" charset="0"/>
              </a:rPr>
              <a:t>Global gas pricing mechanisms</a:t>
            </a:r>
            <a:r>
              <a:rPr lang="en-US" altLang="en-US" sz="2000" b="1" kern="0" dirty="0">
                <a:solidFill>
                  <a:schemeClr val="bg1"/>
                </a:solidFill>
                <a:latin typeface="Calibri" panose="020F0502020204030204" pitchFamily="34" charset="0"/>
              </a:rPr>
              <a:t> cont</a:t>
            </a:r>
            <a:r>
              <a:rPr lang="en-US" altLang="en-US" sz="2000" b="1" kern="0" cap="all" dirty="0">
                <a:solidFill>
                  <a:schemeClr val="bg1"/>
                </a:solidFill>
                <a:latin typeface="Calibri" panose="020F0502020204030204" pitchFamily="34" charset="0"/>
              </a:rPr>
              <a:t>.</a:t>
            </a:r>
            <a:endParaRPr lang="en-ZA" altLang="en-US" sz="2000" kern="0" cap="all" dirty="0">
              <a:solidFill>
                <a:schemeClr val="bg1"/>
              </a:solidFill>
              <a:latin typeface="Calibri" panose="020F0502020204030204" pitchFamily="34" charset="0"/>
            </a:endParaRPr>
          </a:p>
        </p:txBody>
      </p:sp>
      <p:graphicFrame>
        <p:nvGraphicFramePr>
          <p:cNvPr id="2" name="Table 1">
            <a:extLst>
              <a:ext uri="{FF2B5EF4-FFF2-40B4-BE49-F238E27FC236}">
                <a16:creationId xmlns:a16="http://schemas.microsoft.com/office/drawing/2014/main" id="{C6CADE15-A56C-F6E2-03B4-81BDE0C32F36}"/>
              </a:ext>
            </a:extLst>
          </p:cNvPr>
          <p:cNvGraphicFramePr>
            <a:graphicFrameLocks noGrp="1"/>
          </p:cNvGraphicFramePr>
          <p:nvPr/>
        </p:nvGraphicFramePr>
        <p:xfrm>
          <a:off x="60325" y="1741488"/>
          <a:ext cx="8255000" cy="4618037"/>
        </p:xfrm>
        <a:graphic>
          <a:graphicData uri="http://schemas.openxmlformats.org/drawingml/2006/table">
            <a:tbl>
              <a:tblPr firstRow="1" bandRow="1">
                <a:tableStyleId>{5C22544A-7EE6-4342-B048-85BDC9FD1C3A}</a:tableStyleId>
              </a:tblPr>
              <a:tblGrid>
                <a:gridCol w="3726026">
                  <a:extLst>
                    <a:ext uri="{9D8B030D-6E8A-4147-A177-3AD203B41FA5}">
                      <a16:colId xmlns:a16="http://schemas.microsoft.com/office/drawing/2014/main" val="20000"/>
                    </a:ext>
                  </a:extLst>
                </a:gridCol>
                <a:gridCol w="4528974">
                  <a:extLst>
                    <a:ext uri="{9D8B030D-6E8A-4147-A177-3AD203B41FA5}">
                      <a16:colId xmlns:a16="http://schemas.microsoft.com/office/drawing/2014/main" val="20001"/>
                    </a:ext>
                  </a:extLst>
                </a:gridCol>
              </a:tblGrid>
              <a:tr h="23167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1800" dirty="0">
                          <a:solidFill>
                            <a:schemeClr val="tx1"/>
                          </a:solidFill>
                          <a:latin typeface="Calibri" panose="020F0502020204030204" pitchFamily="34" charset="0"/>
                        </a:rPr>
                        <a:t>Hub pricing </a:t>
                      </a:r>
                      <a:r>
                        <a:rPr lang="en-ZA" sz="1800" b="1" baseline="0" dirty="0">
                          <a:solidFill>
                            <a:schemeClr val="tx1"/>
                          </a:solidFill>
                          <a:latin typeface="Calibri" panose="020F0502020204030204" pitchFamily="34" charset="0"/>
                        </a:rPr>
                        <a:t>(gas-on-gas competition)</a:t>
                      </a:r>
                      <a:endParaRPr lang="en-ZA" sz="1800" dirty="0">
                        <a:solidFill>
                          <a:schemeClr val="tx1"/>
                        </a:solidFill>
                        <a:latin typeface="Calibri" panose="020F0502020204030204" pitchFamily="34" charset="0"/>
                      </a:endParaRPr>
                    </a:p>
                    <a:p>
                      <a:pPr marL="285750" indent="-285750">
                        <a:buFont typeface="Arial" panose="020B0604020202020204" pitchFamily="34" charset="0"/>
                        <a:buChar char="•"/>
                      </a:pPr>
                      <a:r>
                        <a:rPr lang="en-ZA" sz="1600" b="0" dirty="0">
                          <a:solidFill>
                            <a:schemeClr val="tx1"/>
                          </a:solidFill>
                          <a:latin typeface="Calibri" panose="020F0502020204030204" pitchFamily="34" charset="0"/>
                        </a:rPr>
                        <a:t>Prices determined according to supply/demand balances at domestic</a:t>
                      </a:r>
                      <a:r>
                        <a:rPr lang="en-ZA" sz="1600" b="0" baseline="0" dirty="0">
                          <a:solidFill>
                            <a:schemeClr val="tx1"/>
                          </a:solidFill>
                          <a:latin typeface="Calibri" panose="020F0502020204030204" pitchFamily="34" charset="0"/>
                        </a:rPr>
                        <a:t> gas trading hubs </a:t>
                      </a:r>
                    </a:p>
                    <a:p>
                      <a:pPr marL="285750" indent="-285750">
                        <a:buFont typeface="Arial" panose="020B0604020202020204" pitchFamily="34" charset="0"/>
                        <a:buChar char="•"/>
                      </a:pPr>
                      <a:r>
                        <a:rPr lang="en-ZA" sz="1600" b="0" baseline="0" dirty="0">
                          <a:solidFill>
                            <a:schemeClr val="tx1"/>
                          </a:solidFill>
                          <a:latin typeface="Calibri" panose="020F0502020204030204" pitchFamily="34" charset="0"/>
                        </a:rPr>
                        <a:t>Gas sold on short-term fixed price and spot prices</a:t>
                      </a:r>
                    </a:p>
                    <a:p>
                      <a:pPr marL="285750" indent="-285750">
                        <a:buFont typeface="Arial" panose="020B0604020202020204" pitchFamily="34" charset="0"/>
                        <a:buChar char="•"/>
                      </a:pPr>
                      <a:r>
                        <a:rPr lang="en-ZA" sz="1600" b="0" baseline="0" dirty="0">
                          <a:solidFill>
                            <a:schemeClr val="tx1"/>
                          </a:solidFill>
                          <a:latin typeface="Calibri" panose="020F0502020204030204" pitchFamily="34" charset="0"/>
                        </a:rPr>
                        <a:t>Long-term contracts also exist but use gas price instead of competing fuel indices</a:t>
                      </a:r>
                    </a:p>
                  </a:txBody>
                  <a:tcPr marL="91435" marR="91435" marT="45725" marB="45725">
                    <a:solidFill>
                      <a:schemeClr val="bg1"/>
                    </a:solidFill>
                  </a:tcPr>
                </a:tc>
                <a:tc>
                  <a:txBody>
                    <a:bodyPr/>
                    <a:lstStyle/>
                    <a:p>
                      <a:r>
                        <a:rPr lang="en-ZA" sz="1800" dirty="0">
                          <a:solidFill>
                            <a:schemeClr val="tx1"/>
                          </a:solidFill>
                          <a:latin typeface="Calibri" panose="020F0502020204030204" pitchFamily="34" charset="0"/>
                        </a:rPr>
                        <a:t>Oil</a:t>
                      </a:r>
                      <a:r>
                        <a:rPr lang="en-ZA" sz="1800" baseline="0" dirty="0">
                          <a:solidFill>
                            <a:schemeClr val="tx1"/>
                          </a:solidFill>
                          <a:latin typeface="Calibri" panose="020F0502020204030204" pitchFamily="34" charset="0"/>
                        </a:rPr>
                        <a:t> indexation </a:t>
                      </a:r>
                    </a:p>
                    <a:p>
                      <a:pPr marL="285750" indent="-285750">
                        <a:buFont typeface="Arial" panose="020B0604020202020204" pitchFamily="34" charset="0"/>
                        <a:buChar char="•"/>
                      </a:pPr>
                      <a:r>
                        <a:rPr lang="en-ZA" sz="1600" b="0" baseline="0" dirty="0">
                          <a:solidFill>
                            <a:schemeClr val="tx1"/>
                          </a:solidFill>
                          <a:latin typeface="Calibri" panose="020F0502020204030204" pitchFamily="34" charset="0"/>
                        </a:rPr>
                        <a:t>Contract price of gas linked to competing fuels  (crude oil, gas oil, fuel oil)</a:t>
                      </a:r>
                    </a:p>
                    <a:p>
                      <a:pPr marL="285750" indent="-285750">
                        <a:buFont typeface="Arial" panose="020B0604020202020204" pitchFamily="34" charset="0"/>
                        <a:buChar char="•"/>
                      </a:pPr>
                      <a:r>
                        <a:rPr lang="en-ZA" sz="1600" b="0" baseline="0" dirty="0">
                          <a:solidFill>
                            <a:schemeClr val="tx1"/>
                          </a:solidFill>
                          <a:latin typeface="Calibri" panose="020F0502020204030204" pitchFamily="34" charset="0"/>
                        </a:rPr>
                        <a:t>Early contracts viewed oil, not natural gas, as the competitive target and thus “price risk” in the escalation clauses was largely defined in oil terms, a pattern that persists even today</a:t>
                      </a:r>
                    </a:p>
                    <a:p>
                      <a:pPr marL="285750" indent="-285750">
                        <a:buFont typeface="Arial" panose="020B0604020202020204" pitchFamily="34" charset="0"/>
                        <a:buChar char="•"/>
                      </a:pPr>
                      <a:r>
                        <a:rPr lang="en-ZA" sz="1600" b="0" baseline="0" dirty="0">
                          <a:solidFill>
                            <a:schemeClr val="tx1"/>
                          </a:solidFill>
                          <a:latin typeface="Calibri" panose="020F0502020204030204" pitchFamily="34" charset="0"/>
                        </a:rPr>
                        <a:t>Contracts typically long-term but short-term contracts also gaining grounds</a:t>
                      </a:r>
                    </a:p>
                  </a:txBody>
                  <a:tcPr marL="91435" marR="91435" marT="45725" marB="45725">
                    <a:solidFill>
                      <a:schemeClr val="accent5"/>
                    </a:solidFill>
                  </a:tcPr>
                </a:tc>
                <a:extLst>
                  <a:ext uri="{0D108BD9-81ED-4DB2-BD59-A6C34878D82A}">
                    <a16:rowId xmlns:a16="http://schemas.microsoft.com/office/drawing/2014/main" val="10000"/>
                  </a:ext>
                </a:extLst>
              </a:tr>
              <a:tr h="2301325">
                <a:tc>
                  <a:txBody>
                    <a:bodyPr/>
                    <a:lstStyle/>
                    <a:p>
                      <a:pPr marL="0" indent="0" algn="l">
                        <a:buFont typeface="Arial" panose="020B0604020202020204" pitchFamily="34" charset="0"/>
                        <a:buNone/>
                      </a:pPr>
                      <a:r>
                        <a:rPr lang="en-ZA" sz="1800" b="1" baseline="0" dirty="0">
                          <a:solidFill>
                            <a:schemeClr val="tx1"/>
                          </a:solidFill>
                          <a:latin typeface="Calibri" panose="020F0502020204030204" pitchFamily="34" charset="0"/>
                        </a:rPr>
                        <a:t>Regulated cost of service </a:t>
                      </a:r>
                    </a:p>
                    <a:p>
                      <a:pPr marL="285750" indent="-285750" algn="l">
                        <a:buFont typeface="Arial" panose="020B0604020202020204" pitchFamily="34" charset="0"/>
                        <a:buChar char="•"/>
                      </a:pPr>
                      <a:r>
                        <a:rPr lang="en-ZA" sz="1800" b="0" baseline="0" dirty="0">
                          <a:solidFill>
                            <a:schemeClr val="tx1"/>
                          </a:solidFill>
                          <a:latin typeface="Calibri" panose="020F0502020204030204" pitchFamily="34" charset="0"/>
                        </a:rPr>
                        <a:t>Price determined/approved by a regulatory authority or Ministry </a:t>
                      </a:r>
                    </a:p>
                    <a:p>
                      <a:pPr marL="552450" lvl="1" indent="-285750" algn="l">
                        <a:buFont typeface="Wingdings" panose="05000000000000000000" pitchFamily="2" charset="2"/>
                        <a:buChar char="ü"/>
                      </a:pPr>
                      <a:r>
                        <a:rPr lang="en-ZA" sz="1600" b="0" baseline="0" dirty="0">
                          <a:solidFill>
                            <a:schemeClr val="tx1"/>
                          </a:solidFill>
                          <a:latin typeface="Calibri" panose="020F0502020204030204" pitchFamily="34" charset="0"/>
                        </a:rPr>
                        <a:t>Price level set to cover the cost of service including the recovery of investment and a reasonable rate of return</a:t>
                      </a:r>
                    </a:p>
                  </a:txBody>
                  <a:tcPr marL="91435" marR="91435" marT="45725" marB="45725"/>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ZA" sz="1800" b="1" dirty="0">
                          <a:solidFill>
                            <a:schemeClr val="tx1"/>
                          </a:solidFill>
                          <a:latin typeface="Calibri" panose="020F0502020204030204" pitchFamily="34" charset="0"/>
                        </a:rPr>
                        <a:t>Social</a:t>
                      </a:r>
                      <a:r>
                        <a:rPr lang="en-ZA" sz="1800" b="1" baseline="0" dirty="0">
                          <a:solidFill>
                            <a:schemeClr val="tx1"/>
                          </a:solidFill>
                          <a:latin typeface="Calibri" panose="020F0502020204030204" pitchFamily="34" charset="0"/>
                        </a:rPr>
                        <a:t> pricing </a:t>
                      </a:r>
                      <a:endParaRPr lang="en-ZA" sz="1800" b="0" baseline="0" dirty="0">
                        <a:solidFill>
                          <a:schemeClr val="tx1"/>
                        </a:solidFill>
                        <a:latin typeface="Calibri" panose="020F0502020204030204" pitchFamily="34" charset="0"/>
                      </a:endParaRPr>
                    </a:p>
                    <a:p>
                      <a:pPr marL="2857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800" b="0" baseline="0" dirty="0">
                          <a:solidFill>
                            <a:schemeClr val="tx1"/>
                          </a:solidFill>
                          <a:latin typeface="Calibri" panose="020F0502020204030204" pitchFamily="34" charset="0"/>
                        </a:rPr>
                        <a:t>Price is set on a political/social basis on an irregular basis to cover increasing cost or as a revenue raising exercise</a:t>
                      </a:r>
                      <a:endParaRPr lang="en-ZA" sz="1600" b="0" baseline="0" dirty="0">
                        <a:solidFill>
                          <a:schemeClr val="tx1"/>
                        </a:solidFill>
                        <a:latin typeface="Calibri" panose="020F0502020204030204" pitchFamily="34" charset="0"/>
                      </a:endParaRPr>
                    </a:p>
                    <a:p>
                      <a:pPr marL="285750" lvl="0" indent="-285750" algn="l">
                        <a:buFont typeface="Arial" panose="020B0604020202020204" pitchFamily="34" charset="0"/>
                        <a:buChar char="•"/>
                      </a:pPr>
                      <a:r>
                        <a:rPr lang="en-ZA" sz="1800" b="0" baseline="0" dirty="0">
                          <a:solidFill>
                            <a:schemeClr val="tx1"/>
                          </a:solidFill>
                          <a:latin typeface="Calibri" panose="020F0502020204030204" pitchFamily="34" charset="0"/>
                        </a:rPr>
                        <a:t>Price is set below the average cost of producing and transporting the gas as a form of government subsidy to the population </a:t>
                      </a:r>
                      <a:r>
                        <a:rPr lang="en-ZA" sz="1800" b="1" baseline="0" dirty="0">
                          <a:solidFill>
                            <a:schemeClr val="tx1"/>
                          </a:solidFill>
                          <a:latin typeface="Calibri" panose="020F0502020204030204" pitchFamily="34" charset="0"/>
                        </a:rPr>
                        <a:t>(subsidy price)</a:t>
                      </a:r>
                    </a:p>
                  </a:txBody>
                  <a:tcPr marL="91435" marR="91435" marT="45725" marB="45725">
                    <a:solidFill>
                      <a:schemeClr val="bg1"/>
                    </a:solidFill>
                  </a:tcPr>
                </a:tc>
                <a:extLst>
                  <a:ext uri="{0D108BD9-81ED-4DB2-BD59-A6C34878D82A}">
                    <a16:rowId xmlns:a16="http://schemas.microsoft.com/office/drawing/2014/main" val="10001"/>
                  </a:ext>
                </a:extLst>
              </a:tr>
            </a:tbl>
          </a:graphicData>
        </a:graphic>
      </p:graphicFrame>
      <p:sp>
        <p:nvSpPr>
          <p:cNvPr id="33808" name="TextBox 2">
            <a:extLst>
              <a:ext uri="{FF2B5EF4-FFF2-40B4-BE49-F238E27FC236}">
                <a16:creationId xmlns:a16="http://schemas.microsoft.com/office/drawing/2014/main" id="{DD4FB3AE-A886-15A4-2AB5-2258EF1746CC}"/>
              </a:ext>
            </a:extLst>
          </p:cNvPr>
          <p:cNvSpPr txBox="1">
            <a:spLocks noChangeArrowheads="1"/>
          </p:cNvSpPr>
          <p:nvPr/>
        </p:nvSpPr>
        <p:spPr bwMode="auto">
          <a:xfrm>
            <a:off x="2700338" y="6524625"/>
            <a:ext cx="2376487"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ZA" altLang="en-US" sz="1000" i="1">
                <a:latin typeface="Calibri" panose="020F0502020204030204" pitchFamily="34" charset="0"/>
              </a:rPr>
              <a:t>Source: International Gas Union, 2015</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675B19C7-1AE8-1852-C2EE-817236BE3CA5}"/>
              </a:ext>
            </a:extLst>
          </p:cNvPr>
          <p:cNvSpPr>
            <a:spLocks noGrp="1" noChangeArrowheads="1"/>
          </p:cNvSpPr>
          <p:nvPr>
            <p:ph type="body" idx="1"/>
          </p:nvPr>
        </p:nvSpPr>
        <p:spPr>
          <a:xfrm>
            <a:off x="468313" y="1412875"/>
            <a:ext cx="8229600" cy="5040313"/>
          </a:xfrm>
        </p:spPr>
        <p:txBody>
          <a:bodyPr/>
          <a:lstStyle/>
          <a:p>
            <a:endParaRPr lang="en-ZA" altLang="en-US"/>
          </a:p>
          <a:p>
            <a:endParaRPr lang="en-ZA" altLang="en-US"/>
          </a:p>
          <a:p>
            <a:endParaRPr lang="en-ZA" altLang="en-US"/>
          </a:p>
          <a:p>
            <a:pPr algn="ctr">
              <a:buFontTx/>
              <a:buNone/>
            </a:pPr>
            <a:r>
              <a:rPr lang="en-ZA" altLang="en-US" b="1"/>
              <a:t>THANK YOU </a:t>
            </a:r>
          </a:p>
          <a:p>
            <a:pPr algn="ctr">
              <a:buFontTx/>
              <a:buNone/>
            </a:pPr>
            <a:r>
              <a:rPr lang="en-ZA" altLang="en-US" sz="1600" b="1"/>
              <a:t>Website: www.nersa.org.za </a:t>
            </a:r>
          </a:p>
          <a:p>
            <a:pPr algn="ctr">
              <a:buFontTx/>
              <a:buNone/>
            </a:pPr>
            <a:r>
              <a:rPr lang="en-ZA" altLang="en-US" sz="1600" b="1"/>
              <a:t>Tel:012- 401 4600 </a:t>
            </a:r>
          </a:p>
          <a:p>
            <a:pPr algn="ctr">
              <a:buFontTx/>
              <a:buNone/>
            </a:pPr>
            <a:r>
              <a:rPr lang="en-ZA" altLang="en-US" sz="1600" b="1"/>
              <a:t>Fax:012- 401 4700 </a:t>
            </a:r>
          </a:p>
          <a:p>
            <a:pPr algn="ctr">
              <a:buFontTx/>
              <a:buNone/>
            </a:pPr>
            <a:r>
              <a:rPr lang="en-ZA" altLang="en-US" sz="1600" b="1"/>
              <a:t>Email: info@nersa.org.za </a:t>
            </a:r>
            <a:endParaRPr lang="en-US" altLang="en-US" sz="1600"/>
          </a:p>
        </p:txBody>
      </p:sp>
      <p:sp>
        <p:nvSpPr>
          <p:cNvPr id="35843" name="TextBox 1">
            <a:extLst>
              <a:ext uri="{FF2B5EF4-FFF2-40B4-BE49-F238E27FC236}">
                <a16:creationId xmlns:a16="http://schemas.microsoft.com/office/drawing/2014/main" id="{CB7A8253-978E-68B0-7AEE-29924AD687F1}"/>
              </a:ext>
            </a:extLst>
          </p:cNvPr>
          <p:cNvSpPr txBox="1">
            <a:spLocks noChangeArrowheads="1"/>
          </p:cNvSpPr>
          <p:nvPr/>
        </p:nvSpPr>
        <p:spPr bwMode="auto">
          <a:xfrm>
            <a:off x="8532813" y="6453188"/>
            <a:ext cx="5032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GB" altLang="en-US" sz="1400"/>
              <a:t>18</a:t>
            </a: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a:extLst>
              <a:ext uri="{FF2B5EF4-FFF2-40B4-BE49-F238E27FC236}">
                <a16:creationId xmlns:a16="http://schemas.microsoft.com/office/drawing/2014/main" id="{612C08AE-67E2-62E2-072B-EFE26627E4B2}"/>
              </a:ext>
            </a:extLst>
          </p:cNvPr>
          <p:cNvSpPr>
            <a:spLocks noGrp="1"/>
          </p:cNvSpPr>
          <p:nvPr>
            <p:ph idx="1"/>
          </p:nvPr>
        </p:nvSpPr>
        <p:spPr>
          <a:xfrm>
            <a:off x="179388" y="1755775"/>
            <a:ext cx="8229600" cy="4525963"/>
          </a:xfrm>
        </p:spPr>
        <p:txBody>
          <a:bodyPr/>
          <a:lstStyle/>
          <a:p>
            <a:pPr>
              <a:defRPr/>
            </a:pPr>
            <a:r>
              <a:rPr lang="en-ZA" altLang="en-US" dirty="0">
                <a:latin typeface="Calibri" panose="020F0502020204030204" pitchFamily="34" charset="0"/>
              </a:rPr>
              <a:t>Introduction</a:t>
            </a:r>
          </a:p>
          <a:p>
            <a:pPr>
              <a:defRPr/>
            </a:pPr>
            <a:r>
              <a:rPr lang="en-ZA" altLang="en-US" dirty="0">
                <a:latin typeface="Calibri" panose="020F0502020204030204" pitchFamily="34" charset="0"/>
              </a:rPr>
              <a:t>Objectives and Functions </a:t>
            </a:r>
            <a:r>
              <a:rPr lang="en-ZA" altLang="en-US" dirty="0" err="1">
                <a:latin typeface="Calibri" panose="020F0502020204030204" pitchFamily="34" charset="0"/>
              </a:rPr>
              <a:t>ito</a:t>
            </a:r>
            <a:r>
              <a:rPr lang="en-ZA" altLang="en-US" dirty="0">
                <a:latin typeface="Calibri" panose="020F0502020204030204" pitchFamily="34" charset="0"/>
              </a:rPr>
              <a:t> the Gas Act</a:t>
            </a:r>
          </a:p>
          <a:p>
            <a:pPr>
              <a:defRPr/>
            </a:pPr>
            <a:r>
              <a:rPr lang="en-ZA" altLang="en-US" dirty="0">
                <a:latin typeface="Calibri" panose="020F0502020204030204" pitchFamily="34" charset="0"/>
              </a:rPr>
              <a:t>Extent of regulation of gas prices</a:t>
            </a:r>
          </a:p>
          <a:p>
            <a:pPr>
              <a:defRPr/>
            </a:pPr>
            <a:r>
              <a:rPr lang="en-ZA" altLang="en-US" dirty="0">
                <a:latin typeface="Calibri" panose="020F0502020204030204" pitchFamily="34" charset="0"/>
              </a:rPr>
              <a:t>Maximum GE price methodology</a:t>
            </a:r>
          </a:p>
          <a:p>
            <a:pPr>
              <a:defRPr/>
            </a:pPr>
            <a:r>
              <a:rPr lang="en-ZA" altLang="en-US" dirty="0">
                <a:latin typeface="Calibri" panose="020F0502020204030204" pitchFamily="34" charset="0"/>
              </a:rPr>
              <a:t>Comparison between Maximum Price Levels and Actual Price Levels</a:t>
            </a:r>
          </a:p>
          <a:p>
            <a:pPr>
              <a:defRPr/>
            </a:pPr>
            <a:r>
              <a:rPr lang="en-ZA" altLang="en-US" dirty="0">
                <a:latin typeface="Calibri" panose="020F0502020204030204" pitchFamily="34" charset="0"/>
              </a:rPr>
              <a:t>Global gas pricing mechanisms</a:t>
            </a:r>
          </a:p>
          <a:p>
            <a:pPr marL="0" indent="0">
              <a:buFontTx/>
              <a:buNone/>
              <a:defRPr/>
            </a:pPr>
            <a:endParaRPr lang="en-ZA" altLang="en-US" dirty="0">
              <a:latin typeface="Calibri" panose="020F0502020204030204" pitchFamily="34" charset="0"/>
            </a:endParaRPr>
          </a:p>
          <a:p>
            <a:pPr>
              <a:defRPr/>
            </a:pPr>
            <a:endParaRPr lang="en-ZA" altLang="en-US" dirty="0">
              <a:latin typeface="Calibri" panose="020F0502020204030204" pitchFamily="34" charset="0"/>
            </a:endParaRPr>
          </a:p>
        </p:txBody>
      </p:sp>
      <p:sp>
        <p:nvSpPr>
          <p:cNvPr id="9219" name="Slide Number Placeholder 3">
            <a:extLst>
              <a:ext uri="{FF2B5EF4-FFF2-40B4-BE49-F238E27FC236}">
                <a16:creationId xmlns:a16="http://schemas.microsoft.com/office/drawing/2014/main" id="{B7186A82-68B3-A854-2DCB-4DD2849A033B}"/>
              </a:ext>
            </a:extLst>
          </p:cNvPr>
          <p:cNvSpPr>
            <a:spLocks noGrp="1"/>
          </p:cNvSpPr>
          <p:nvPr>
            <p:ph type="sldNum" sz="quarter" idx="12"/>
          </p:nvPr>
        </p:nvSpPr>
        <p:spPr>
          <a:xfrm>
            <a:off x="7524750" y="6372225"/>
            <a:ext cx="1474788" cy="357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3FAD8909-73AA-1041-B3B7-AB3AE24A0414}" type="slidenum">
              <a:rPr lang="en-US" altLang="en-US" sz="1400">
                <a:solidFill>
                  <a:srgbClr val="000000"/>
                </a:solidFill>
              </a:rPr>
              <a:pPr>
                <a:spcBef>
                  <a:spcPct val="0"/>
                </a:spcBef>
                <a:buFontTx/>
                <a:buNone/>
              </a:pPr>
              <a:t>2</a:t>
            </a:fld>
            <a:endParaRPr lang="en-US" altLang="en-US" sz="1400">
              <a:solidFill>
                <a:srgbClr val="000000"/>
              </a:solidFill>
            </a:endParaRPr>
          </a:p>
        </p:txBody>
      </p:sp>
      <p:sp>
        <p:nvSpPr>
          <p:cNvPr id="5" name="AutoShape 3">
            <a:extLst>
              <a:ext uri="{FF2B5EF4-FFF2-40B4-BE49-F238E27FC236}">
                <a16:creationId xmlns:a16="http://schemas.microsoft.com/office/drawing/2014/main" id="{EA2DE613-4CC3-EA7B-C64C-A38E57A4646A}"/>
              </a:ext>
            </a:extLst>
          </p:cNvPr>
          <p:cNvSpPr txBox="1">
            <a:spLocks noChangeArrowheads="1"/>
          </p:cNvSpPr>
          <p:nvPr/>
        </p:nvSpPr>
        <p:spPr bwMode="auto">
          <a:xfrm>
            <a:off x="2916238" y="1316038"/>
            <a:ext cx="2376487" cy="357187"/>
          </a:xfrm>
          <a:prstGeom prst="roundRect">
            <a:avLst>
              <a:gd name="adj" fmla="val 16667"/>
            </a:avLst>
          </a:prstGeom>
          <a:solidFill>
            <a:srgbClr val="333399"/>
          </a:solidFill>
          <a:ln>
            <a:solidFill>
              <a:srgbClr val="000000"/>
            </a:solidFill>
            <a:round/>
            <a:headEnd/>
            <a:tailEnd/>
          </a:ln>
        </p:spPr>
        <p:txBody>
          <a:bodyPr wrap="none" anchor="ctr"/>
          <a:lstStyle>
            <a:lvl1pPr algn="ctr" rtl="0" eaLnBrk="0" fontAlgn="base" hangingPunct="0">
              <a:spcBef>
                <a:spcPct val="0"/>
              </a:spcBef>
              <a:spcAft>
                <a:spcPct val="0"/>
              </a:spcAft>
              <a:defRPr sz="4000">
                <a:solidFill>
                  <a:schemeClr val="tx2"/>
                </a:solidFill>
                <a:latin typeface="+mj-lt"/>
                <a:ea typeface="ＭＳ Ｐゴシック" pitchFamily="34" charset="-128"/>
                <a:cs typeface="+mj-cs"/>
              </a:defRPr>
            </a:lvl1pPr>
            <a:lvl2pPr algn="ctr" rtl="0" eaLnBrk="0" fontAlgn="base" hangingPunct="0">
              <a:spcBef>
                <a:spcPct val="0"/>
              </a:spcBef>
              <a:spcAft>
                <a:spcPct val="0"/>
              </a:spcAft>
              <a:defRPr sz="4000">
                <a:solidFill>
                  <a:schemeClr val="tx2"/>
                </a:solidFill>
                <a:latin typeface="Arial" charset="0"/>
                <a:ea typeface="ＭＳ Ｐゴシック" pitchFamily="34" charset="-128"/>
              </a:defRPr>
            </a:lvl2pPr>
            <a:lvl3pPr algn="ctr" rtl="0" eaLnBrk="0" fontAlgn="base" hangingPunct="0">
              <a:spcBef>
                <a:spcPct val="0"/>
              </a:spcBef>
              <a:spcAft>
                <a:spcPct val="0"/>
              </a:spcAft>
              <a:defRPr sz="4000">
                <a:solidFill>
                  <a:schemeClr val="tx2"/>
                </a:solidFill>
                <a:latin typeface="Arial" charset="0"/>
                <a:ea typeface="ＭＳ Ｐゴシック" pitchFamily="34" charset="-128"/>
              </a:defRPr>
            </a:lvl3pPr>
            <a:lvl4pPr algn="ctr" rtl="0" eaLnBrk="0" fontAlgn="base" hangingPunct="0">
              <a:spcBef>
                <a:spcPct val="0"/>
              </a:spcBef>
              <a:spcAft>
                <a:spcPct val="0"/>
              </a:spcAft>
              <a:defRPr sz="4000">
                <a:solidFill>
                  <a:schemeClr val="tx2"/>
                </a:solidFill>
                <a:latin typeface="Arial" charset="0"/>
                <a:ea typeface="ＭＳ Ｐゴシック" pitchFamily="34" charset="-128"/>
              </a:defRPr>
            </a:lvl4pPr>
            <a:lvl5pPr algn="ctr" rtl="0" eaLnBrk="0" fontAlgn="base" hangingPunct="0">
              <a:spcBef>
                <a:spcPct val="0"/>
              </a:spcBef>
              <a:spcAft>
                <a:spcPct val="0"/>
              </a:spcAft>
              <a:defRPr sz="4000">
                <a:solidFill>
                  <a:schemeClr val="tx2"/>
                </a:solidFill>
                <a:latin typeface="Arial" charset="0"/>
                <a:ea typeface="ＭＳ Ｐゴシック" pitchFamily="34" charset="-128"/>
              </a:defRPr>
            </a:lvl5pPr>
            <a:lvl6pPr marL="457200" algn="ctr" rtl="0" fontAlgn="base">
              <a:spcBef>
                <a:spcPct val="0"/>
              </a:spcBef>
              <a:spcAft>
                <a:spcPct val="0"/>
              </a:spcAft>
              <a:defRPr sz="4000">
                <a:solidFill>
                  <a:schemeClr val="tx2"/>
                </a:solidFill>
                <a:latin typeface="Arial" charset="0"/>
                <a:ea typeface="MS PGothic" pitchFamily="34" charset="-128"/>
              </a:defRPr>
            </a:lvl6pPr>
            <a:lvl7pPr marL="914400" algn="ctr" rtl="0" fontAlgn="base">
              <a:spcBef>
                <a:spcPct val="0"/>
              </a:spcBef>
              <a:spcAft>
                <a:spcPct val="0"/>
              </a:spcAft>
              <a:defRPr sz="4000">
                <a:solidFill>
                  <a:schemeClr val="tx2"/>
                </a:solidFill>
                <a:latin typeface="Arial" charset="0"/>
                <a:ea typeface="MS PGothic" pitchFamily="34" charset="-128"/>
              </a:defRPr>
            </a:lvl7pPr>
            <a:lvl8pPr marL="1371600" algn="ctr" rtl="0" fontAlgn="base">
              <a:spcBef>
                <a:spcPct val="0"/>
              </a:spcBef>
              <a:spcAft>
                <a:spcPct val="0"/>
              </a:spcAft>
              <a:defRPr sz="4000">
                <a:solidFill>
                  <a:schemeClr val="tx2"/>
                </a:solidFill>
                <a:latin typeface="Arial" charset="0"/>
                <a:ea typeface="MS PGothic" pitchFamily="34" charset="-128"/>
              </a:defRPr>
            </a:lvl8pPr>
            <a:lvl9pPr marL="1828800" algn="ctr" rtl="0" fontAlgn="base">
              <a:spcBef>
                <a:spcPct val="0"/>
              </a:spcBef>
              <a:spcAft>
                <a:spcPct val="0"/>
              </a:spcAft>
              <a:defRPr sz="4000">
                <a:solidFill>
                  <a:schemeClr val="tx2"/>
                </a:solidFill>
                <a:latin typeface="Arial" charset="0"/>
                <a:ea typeface="MS PGothic" pitchFamily="34" charset="-128"/>
              </a:defRPr>
            </a:lvl9pPr>
          </a:lstStyle>
          <a:p>
            <a:pPr eaLnBrk="1" hangingPunct="1">
              <a:spcBef>
                <a:spcPct val="50000"/>
              </a:spcBef>
              <a:defRPr/>
            </a:pPr>
            <a:r>
              <a:rPr lang="en-ZA" altLang="en-US" sz="2000" b="1" kern="0" dirty="0">
                <a:solidFill>
                  <a:srgbClr val="FFFFFF"/>
                </a:solidFill>
              </a:rPr>
              <a:t>CONTENT</a:t>
            </a:r>
            <a:endParaRPr lang="en-GB" altLang="en-US" sz="2000" b="1" kern="0" dirty="0">
              <a:solidFill>
                <a:srgbClr val="FFFFFF"/>
              </a:solidFill>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4">
            <a:extLst>
              <a:ext uri="{FF2B5EF4-FFF2-40B4-BE49-F238E27FC236}">
                <a16:creationId xmlns:a16="http://schemas.microsoft.com/office/drawing/2014/main" id="{E25AB19D-04BB-F024-078E-1E4FBA7DD38F}"/>
              </a:ext>
            </a:extLst>
          </p:cNvPr>
          <p:cNvSpPr>
            <a:spLocks noGrp="1"/>
          </p:cNvSpPr>
          <p:nvPr>
            <p:ph idx="1"/>
          </p:nvPr>
        </p:nvSpPr>
        <p:spPr>
          <a:xfrm>
            <a:off x="250825" y="1700213"/>
            <a:ext cx="8066088" cy="5060950"/>
          </a:xfrm>
        </p:spPr>
        <p:txBody>
          <a:bodyPr/>
          <a:lstStyle/>
          <a:p>
            <a:pPr algn="just">
              <a:defRPr/>
            </a:pPr>
            <a:r>
              <a:rPr lang="en-ZA" altLang="en-US" sz="2200" dirty="0">
                <a:latin typeface="Calibri" panose="020F0502020204030204" pitchFamily="34" charset="0"/>
              </a:rPr>
              <a:t>The National Energy Regulator of South Africa (NERSA), a Schedule 3A Public Finance Management Act, 1999 (Act No. 1 of 1999) Public Entity was established on 1 October 2005 in terms of the National Energy Regulator Act, 2004 (Act No. 40 of 2004) to regulate:</a:t>
            </a:r>
          </a:p>
          <a:p>
            <a:pPr lvl="1">
              <a:buFont typeface="Wingdings" panose="05000000000000000000" pitchFamily="2" charset="2"/>
              <a:buChar char="§"/>
              <a:defRPr/>
            </a:pPr>
            <a:r>
              <a:rPr lang="en-ZA" altLang="en-US" sz="2000" dirty="0">
                <a:latin typeface="Calibri" panose="020F0502020204030204" pitchFamily="34" charset="0"/>
              </a:rPr>
              <a:t>Electricity industry (Electricity Regulation Act, 2006 (Act No. 4 of 2006))</a:t>
            </a:r>
          </a:p>
          <a:p>
            <a:pPr lvl="1">
              <a:buFont typeface="Wingdings" panose="05000000000000000000" pitchFamily="2" charset="2"/>
              <a:buChar char="§"/>
              <a:defRPr/>
            </a:pPr>
            <a:r>
              <a:rPr lang="en-ZA" altLang="en-US" sz="2000" dirty="0">
                <a:latin typeface="Calibri" panose="020F0502020204030204" pitchFamily="34" charset="0"/>
              </a:rPr>
              <a:t>Piped-Gas industry (Gas Act, 2001 (Act No. 48 of 2001))</a:t>
            </a:r>
          </a:p>
          <a:p>
            <a:pPr lvl="1">
              <a:buFont typeface="Wingdings" panose="05000000000000000000" pitchFamily="2" charset="2"/>
              <a:buChar char="§"/>
              <a:defRPr/>
            </a:pPr>
            <a:r>
              <a:rPr lang="en-ZA" altLang="en-US" sz="2000" dirty="0">
                <a:latin typeface="Calibri" panose="020F0502020204030204" pitchFamily="34" charset="0"/>
              </a:rPr>
              <a:t>Petroleum Pipelines industry (Petroleum Pipelines Act, 2003 (Act No. 60 of 2003))</a:t>
            </a:r>
          </a:p>
          <a:p>
            <a:pPr eaLnBrk="1" hangingPunct="1">
              <a:defRPr/>
            </a:pPr>
            <a:r>
              <a:rPr lang="en-US" sz="2200" u="sng" dirty="0">
                <a:solidFill>
                  <a:srgbClr val="000000"/>
                </a:solidFill>
                <a:latin typeface="Calibri" panose="020F0502020204030204" pitchFamily="34" charset="0"/>
                <a:ea typeface="MS PGothic"/>
              </a:rPr>
              <a:t>Prices</a:t>
            </a:r>
            <a:r>
              <a:rPr lang="en-US" sz="2200" dirty="0">
                <a:solidFill>
                  <a:srgbClr val="000000"/>
                </a:solidFill>
                <a:latin typeface="Calibri" panose="020F0502020204030204" pitchFamily="34" charset="0"/>
                <a:ea typeface="MS PGothic"/>
              </a:rPr>
              <a:t> refer to ‘charges for </a:t>
            </a:r>
            <a:r>
              <a:rPr lang="en-US" sz="2200" u="sng" dirty="0">
                <a:solidFill>
                  <a:srgbClr val="000000"/>
                </a:solidFill>
                <a:latin typeface="Calibri" panose="020F0502020204030204" pitchFamily="34" charset="0"/>
                <a:ea typeface="MS PGothic"/>
              </a:rPr>
              <a:t>gas</a:t>
            </a:r>
            <a:r>
              <a:rPr lang="en-US" sz="2200" dirty="0">
                <a:solidFill>
                  <a:srgbClr val="000000"/>
                </a:solidFill>
                <a:latin typeface="Calibri" panose="020F0502020204030204" pitchFamily="34" charset="0"/>
                <a:ea typeface="MS PGothic"/>
              </a:rPr>
              <a:t>’ (molecule plus trading margin)</a:t>
            </a:r>
          </a:p>
          <a:p>
            <a:pPr eaLnBrk="1" hangingPunct="1">
              <a:defRPr/>
            </a:pPr>
            <a:r>
              <a:rPr lang="en-US" sz="2200" u="sng" dirty="0">
                <a:solidFill>
                  <a:srgbClr val="000000"/>
                </a:solidFill>
                <a:latin typeface="Calibri" panose="020F0502020204030204" pitchFamily="34" charset="0"/>
                <a:ea typeface="MS PGothic"/>
              </a:rPr>
              <a:t>Tariffs </a:t>
            </a:r>
            <a:r>
              <a:rPr lang="en-US" sz="2200" dirty="0">
                <a:solidFill>
                  <a:srgbClr val="000000"/>
                </a:solidFill>
                <a:latin typeface="Calibri" panose="020F0502020204030204" pitchFamily="34" charset="0"/>
                <a:ea typeface="MS PGothic"/>
              </a:rPr>
              <a:t>refer to ‘charges for </a:t>
            </a:r>
            <a:r>
              <a:rPr lang="en-US" sz="2200" u="sng" dirty="0">
                <a:solidFill>
                  <a:srgbClr val="000000"/>
                </a:solidFill>
                <a:latin typeface="Calibri" panose="020F0502020204030204" pitchFamily="34" charset="0"/>
                <a:ea typeface="MS PGothic"/>
              </a:rPr>
              <a:t>gas services</a:t>
            </a:r>
            <a:r>
              <a:rPr lang="en-US" sz="2200" dirty="0">
                <a:solidFill>
                  <a:srgbClr val="000000"/>
                </a:solidFill>
                <a:latin typeface="Calibri" panose="020F0502020204030204" pitchFamily="34" charset="0"/>
                <a:ea typeface="MS PGothic"/>
              </a:rPr>
              <a:t>’ (transmission &amp; Distribution network services)</a:t>
            </a:r>
          </a:p>
          <a:p>
            <a:pPr eaLnBrk="1" hangingPunct="1">
              <a:defRPr/>
            </a:pPr>
            <a:r>
              <a:rPr lang="en-US" sz="2200" dirty="0">
                <a:solidFill>
                  <a:srgbClr val="000000"/>
                </a:solidFill>
                <a:latin typeface="Calibri" panose="020F0502020204030204" pitchFamily="34" charset="0"/>
                <a:ea typeface="MS PGothic"/>
              </a:rPr>
              <a:t>Therefore: </a:t>
            </a:r>
            <a:r>
              <a:rPr lang="en-US" sz="2200" b="1" u="sng" dirty="0">
                <a:solidFill>
                  <a:srgbClr val="000000"/>
                </a:solidFill>
                <a:latin typeface="Calibri" panose="020F0502020204030204" pitchFamily="34" charset="0"/>
                <a:ea typeface="MS PGothic"/>
              </a:rPr>
              <a:t>Total price </a:t>
            </a:r>
            <a:r>
              <a:rPr lang="en-US" sz="2200" dirty="0">
                <a:solidFill>
                  <a:srgbClr val="000000"/>
                </a:solidFill>
                <a:latin typeface="Calibri" panose="020F0502020204030204" pitchFamily="34" charset="0"/>
                <a:ea typeface="MS PGothic"/>
              </a:rPr>
              <a:t>charged to customer: </a:t>
            </a:r>
            <a:r>
              <a:rPr lang="en-US" sz="2200" b="1" dirty="0">
                <a:solidFill>
                  <a:srgbClr val="000000"/>
                </a:solidFill>
                <a:latin typeface="Calibri" panose="020F0502020204030204" pitchFamily="34" charset="0"/>
                <a:ea typeface="MS PGothic"/>
              </a:rPr>
              <a:t>price + tariffs</a:t>
            </a:r>
            <a:endParaRPr lang="en-US" altLang="en-US" sz="2200" b="1" dirty="0">
              <a:solidFill>
                <a:srgbClr val="000000"/>
              </a:solidFill>
              <a:latin typeface="Calibri" panose="020F0502020204030204" pitchFamily="34" charset="0"/>
              <a:ea typeface="MS PGothic"/>
            </a:endParaRPr>
          </a:p>
          <a:p>
            <a:pPr marL="0" indent="0" eaLnBrk="1" hangingPunct="1">
              <a:buFontTx/>
              <a:buNone/>
              <a:defRPr/>
            </a:pPr>
            <a:endParaRPr lang="en-US" sz="2200" dirty="0">
              <a:solidFill>
                <a:srgbClr val="FF0000"/>
              </a:solidFill>
              <a:latin typeface="Calibri" panose="020F0502020204030204" pitchFamily="34" charset="0"/>
              <a:ea typeface="MS PGothic"/>
            </a:endParaRPr>
          </a:p>
        </p:txBody>
      </p:sp>
      <p:sp>
        <p:nvSpPr>
          <p:cNvPr id="3" name="AutoShape 3">
            <a:extLst>
              <a:ext uri="{FF2B5EF4-FFF2-40B4-BE49-F238E27FC236}">
                <a16:creationId xmlns:a16="http://schemas.microsoft.com/office/drawing/2014/main" id="{52E646A0-00FF-D4AF-8E2B-A590397C8AAD}"/>
              </a:ext>
            </a:extLst>
          </p:cNvPr>
          <p:cNvSpPr txBox="1">
            <a:spLocks noChangeArrowheads="1"/>
          </p:cNvSpPr>
          <p:nvPr/>
        </p:nvSpPr>
        <p:spPr bwMode="auto">
          <a:xfrm>
            <a:off x="611188" y="1268413"/>
            <a:ext cx="7200900" cy="431800"/>
          </a:xfrm>
          <a:prstGeom prst="roundRect">
            <a:avLst>
              <a:gd name="adj" fmla="val 16667"/>
            </a:avLst>
          </a:prstGeom>
          <a:solidFill>
            <a:srgbClr val="333399"/>
          </a:solidFill>
          <a:ln>
            <a:solidFill>
              <a:srgbClr val="000000"/>
            </a:solidFill>
            <a:round/>
            <a:headEnd/>
            <a:tailEnd/>
          </a:ln>
        </p:spPr>
        <p:txBody>
          <a:bodyPr wrap="none" anchor="ctr"/>
          <a:lstStyle>
            <a:lvl1pPr algn="ctr" rtl="0" eaLnBrk="0" fontAlgn="base" hangingPunct="0">
              <a:spcBef>
                <a:spcPct val="0"/>
              </a:spcBef>
              <a:spcAft>
                <a:spcPct val="0"/>
              </a:spcAft>
              <a:defRPr sz="4000">
                <a:solidFill>
                  <a:schemeClr val="tx2"/>
                </a:solidFill>
                <a:latin typeface="+mj-lt"/>
                <a:ea typeface="ＭＳ Ｐゴシック" pitchFamily="34" charset="-128"/>
                <a:cs typeface="+mj-cs"/>
              </a:defRPr>
            </a:lvl1pPr>
            <a:lvl2pPr algn="ctr" rtl="0" eaLnBrk="0" fontAlgn="base" hangingPunct="0">
              <a:spcBef>
                <a:spcPct val="0"/>
              </a:spcBef>
              <a:spcAft>
                <a:spcPct val="0"/>
              </a:spcAft>
              <a:defRPr sz="4000">
                <a:solidFill>
                  <a:schemeClr val="tx2"/>
                </a:solidFill>
                <a:latin typeface="Arial" charset="0"/>
                <a:ea typeface="ＭＳ Ｐゴシック" pitchFamily="34" charset="-128"/>
              </a:defRPr>
            </a:lvl2pPr>
            <a:lvl3pPr algn="ctr" rtl="0" eaLnBrk="0" fontAlgn="base" hangingPunct="0">
              <a:spcBef>
                <a:spcPct val="0"/>
              </a:spcBef>
              <a:spcAft>
                <a:spcPct val="0"/>
              </a:spcAft>
              <a:defRPr sz="4000">
                <a:solidFill>
                  <a:schemeClr val="tx2"/>
                </a:solidFill>
                <a:latin typeface="Arial" charset="0"/>
                <a:ea typeface="ＭＳ Ｐゴシック" pitchFamily="34" charset="-128"/>
              </a:defRPr>
            </a:lvl3pPr>
            <a:lvl4pPr algn="ctr" rtl="0" eaLnBrk="0" fontAlgn="base" hangingPunct="0">
              <a:spcBef>
                <a:spcPct val="0"/>
              </a:spcBef>
              <a:spcAft>
                <a:spcPct val="0"/>
              </a:spcAft>
              <a:defRPr sz="4000">
                <a:solidFill>
                  <a:schemeClr val="tx2"/>
                </a:solidFill>
                <a:latin typeface="Arial" charset="0"/>
                <a:ea typeface="ＭＳ Ｐゴシック" pitchFamily="34" charset="-128"/>
              </a:defRPr>
            </a:lvl4pPr>
            <a:lvl5pPr algn="ctr" rtl="0" eaLnBrk="0" fontAlgn="base" hangingPunct="0">
              <a:spcBef>
                <a:spcPct val="0"/>
              </a:spcBef>
              <a:spcAft>
                <a:spcPct val="0"/>
              </a:spcAft>
              <a:defRPr sz="4000">
                <a:solidFill>
                  <a:schemeClr val="tx2"/>
                </a:solidFill>
                <a:latin typeface="Arial" charset="0"/>
                <a:ea typeface="ＭＳ Ｐゴシック" pitchFamily="34" charset="-128"/>
              </a:defRPr>
            </a:lvl5pPr>
            <a:lvl6pPr marL="457200" algn="ctr" rtl="0" fontAlgn="base">
              <a:spcBef>
                <a:spcPct val="0"/>
              </a:spcBef>
              <a:spcAft>
                <a:spcPct val="0"/>
              </a:spcAft>
              <a:defRPr sz="4000">
                <a:solidFill>
                  <a:schemeClr val="tx2"/>
                </a:solidFill>
                <a:latin typeface="Arial" charset="0"/>
                <a:ea typeface="MS PGothic" pitchFamily="34" charset="-128"/>
              </a:defRPr>
            </a:lvl6pPr>
            <a:lvl7pPr marL="914400" algn="ctr" rtl="0" fontAlgn="base">
              <a:spcBef>
                <a:spcPct val="0"/>
              </a:spcBef>
              <a:spcAft>
                <a:spcPct val="0"/>
              </a:spcAft>
              <a:defRPr sz="4000">
                <a:solidFill>
                  <a:schemeClr val="tx2"/>
                </a:solidFill>
                <a:latin typeface="Arial" charset="0"/>
                <a:ea typeface="MS PGothic" pitchFamily="34" charset="-128"/>
              </a:defRPr>
            </a:lvl7pPr>
            <a:lvl8pPr marL="1371600" algn="ctr" rtl="0" fontAlgn="base">
              <a:spcBef>
                <a:spcPct val="0"/>
              </a:spcBef>
              <a:spcAft>
                <a:spcPct val="0"/>
              </a:spcAft>
              <a:defRPr sz="4000">
                <a:solidFill>
                  <a:schemeClr val="tx2"/>
                </a:solidFill>
                <a:latin typeface="Arial" charset="0"/>
                <a:ea typeface="MS PGothic" pitchFamily="34" charset="-128"/>
              </a:defRPr>
            </a:lvl8pPr>
            <a:lvl9pPr marL="1828800" algn="ctr" rtl="0" fontAlgn="base">
              <a:spcBef>
                <a:spcPct val="0"/>
              </a:spcBef>
              <a:spcAft>
                <a:spcPct val="0"/>
              </a:spcAft>
              <a:defRPr sz="4000">
                <a:solidFill>
                  <a:schemeClr val="tx2"/>
                </a:solidFill>
                <a:latin typeface="Arial" charset="0"/>
                <a:ea typeface="MS PGothic" pitchFamily="34" charset="-128"/>
              </a:defRPr>
            </a:lvl9pPr>
          </a:lstStyle>
          <a:p>
            <a:pPr eaLnBrk="1" hangingPunct="1">
              <a:spcBef>
                <a:spcPct val="50000"/>
              </a:spcBef>
              <a:defRPr/>
            </a:pPr>
            <a:r>
              <a:rPr lang="en-ZA" altLang="en-US" sz="2000" b="1" kern="0" dirty="0">
                <a:solidFill>
                  <a:srgbClr val="FFFFFF"/>
                </a:solidFill>
              </a:rPr>
              <a:t>Introduction</a:t>
            </a:r>
            <a:endParaRPr lang="en-GB" altLang="en-US" sz="2000" b="1" kern="0" dirty="0">
              <a:solidFill>
                <a:srgbClr val="FFFFFF"/>
              </a:solidFill>
            </a:endParaRPr>
          </a:p>
        </p:txBody>
      </p:sp>
      <p:sp>
        <p:nvSpPr>
          <p:cNvPr id="10244" name="TextBox 1">
            <a:extLst>
              <a:ext uri="{FF2B5EF4-FFF2-40B4-BE49-F238E27FC236}">
                <a16:creationId xmlns:a16="http://schemas.microsoft.com/office/drawing/2014/main" id="{9C69D865-BE3A-0E96-0FC2-4CD4999B8E2C}"/>
              </a:ext>
            </a:extLst>
          </p:cNvPr>
          <p:cNvSpPr txBox="1">
            <a:spLocks noChangeArrowheads="1"/>
          </p:cNvSpPr>
          <p:nvPr/>
        </p:nvSpPr>
        <p:spPr bwMode="auto">
          <a:xfrm>
            <a:off x="8532813" y="6453188"/>
            <a:ext cx="3603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7993C528-9E9B-5F4F-B609-C9788D61321D}" type="slidenum">
              <a:rPr lang="en-GB" altLang="en-US" sz="1400"/>
              <a:pPr>
                <a:spcBef>
                  <a:spcPct val="0"/>
                </a:spcBef>
                <a:buFontTx/>
                <a:buNone/>
              </a:pPr>
              <a:t>3</a:t>
            </a:fld>
            <a:endParaRPr lang="en-GB" altLang="en-US" sz="1400"/>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2">
            <a:extLst>
              <a:ext uri="{FF2B5EF4-FFF2-40B4-BE49-F238E27FC236}">
                <a16:creationId xmlns:a16="http://schemas.microsoft.com/office/drawing/2014/main" id="{338778BE-6B7B-4AB2-EB17-E015014EB265}"/>
              </a:ext>
            </a:extLst>
          </p:cNvPr>
          <p:cNvSpPr>
            <a:spLocks noGrp="1"/>
          </p:cNvSpPr>
          <p:nvPr>
            <p:ph type="title"/>
          </p:nvPr>
        </p:nvSpPr>
        <p:spPr>
          <a:xfrm>
            <a:off x="1331913" y="1268413"/>
            <a:ext cx="6192837" cy="431800"/>
          </a:xfrm>
          <a:solidFill>
            <a:schemeClr val="accent2"/>
          </a:solidFill>
          <a:ln cap="flat">
            <a:solidFill>
              <a:srgbClr val="F9F9F9"/>
            </a:solidFill>
          </a:ln>
        </p:spPr>
        <p:txBody>
          <a:bodyPr anchor="t"/>
          <a:lstStyle/>
          <a:p>
            <a:pPr>
              <a:defRPr/>
            </a:pPr>
            <a:r>
              <a:rPr lang="en-US" altLang="en-US" sz="2000" b="1" cap="all" dirty="0">
                <a:solidFill>
                  <a:schemeClr val="bg1"/>
                </a:solidFill>
                <a:latin typeface="Calibri" panose="020F0502020204030204" pitchFamily="34" charset="0"/>
                <a:ea typeface="+mj-ea"/>
              </a:rPr>
              <a:t>objectives and Functions  In terms of the GAS ACT</a:t>
            </a:r>
            <a:endParaRPr lang="en-ZA" altLang="en-US" sz="2000" cap="all" dirty="0">
              <a:solidFill>
                <a:schemeClr val="bg1"/>
              </a:solidFill>
              <a:latin typeface="Calibri" panose="020F0502020204030204" pitchFamily="34" charset="0"/>
              <a:ea typeface="+mj-ea"/>
            </a:endParaRPr>
          </a:p>
        </p:txBody>
      </p:sp>
      <p:sp>
        <p:nvSpPr>
          <p:cNvPr id="11267" name="Rectangle 3">
            <a:extLst>
              <a:ext uri="{FF2B5EF4-FFF2-40B4-BE49-F238E27FC236}">
                <a16:creationId xmlns:a16="http://schemas.microsoft.com/office/drawing/2014/main" id="{41D39A3A-3A9F-3D5D-4726-95379EBBFBBE}"/>
              </a:ext>
            </a:extLst>
          </p:cNvPr>
          <p:cNvSpPr>
            <a:spLocks noGrp="1" noChangeArrowheads="1"/>
          </p:cNvSpPr>
          <p:nvPr>
            <p:ph idx="1"/>
          </p:nvPr>
        </p:nvSpPr>
        <p:spPr>
          <a:xfrm>
            <a:off x="107950" y="1970088"/>
            <a:ext cx="8664575" cy="4719637"/>
          </a:xfrm>
        </p:spPr>
        <p:txBody>
          <a:bodyPr/>
          <a:lstStyle/>
          <a:p>
            <a:pPr eaLnBrk="1" hangingPunct="1">
              <a:lnSpc>
                <a:spcPct val="90000"/>
              </a:lnSpc>
              <a:defRPr/>
            </a:pPr>
            <a:r>
              <a:rPr lang="en-US" altLang="en-US" sz="2400" dirty="0">
                <a:latin typeface="Calibri" panose="020F0502020204030204" pitchFamily="34" charset="0"/>
              </a:rPr>
              <a:t>Objectives of the Gas Act include:</a:t>
            </a:r>
            <a:endParaRPr lang="en-US" altLang="en-US" sz="2000" dirty="0">
              <a:latin typeface="Calibri" panose="020F0502020204030204" pitchFamily="34" charset="0"/>
            </a:endParaRPr>
          </a:p>
          <a:p>
            <a:pPr lvl="1" eaLnBrk="1" hangingPunct="1">
              <a:lnSpc>
                <a:spcPct val="90000"/>
              </a:lnSpc>
              <a:buFont typeface="Wingdings" panose="05000000000000000000" pitchFamily="2" charset="2"/>
              <a:buChar char="§"/>
              <a:defRPr/>
            </a:pPr>
            <a:r>
              <a:rPr lang="en-US" altLang="en-US" sz="2000" dirty="0">
                <a:latin typeface="Calibri" panose="020F0502020204030204" pitchFamily="34" charset="0"/>
              </a:rPr>
              <a:t>Development of a competitive gas market and gas services</a:t>
            </a:r>
          </a:p>
          <a:p>
            <a:pPr lvl="1" eaLnBrk="1" hangingPunct="1">
              <a:lnSpc>
                <a:spcPct val="90000"/>
              </a:lnSpc>
              <a:buFont typeface="Wingdings" panose="05000000000000000000" pitchFamily="2" charset="2"/>
              <a:buChar char="§"/>
              <a:defRPr/>
            </a:pPr>
            <a:r>
              <a:rPr lang="en-US" altLang="en-US" sz="2000" dirty="0">
                <a:latin typeface="Calibri" panose="020F0502020204030204" pitchFamily="34" charset="0"/>
              </a:rPr>
              <a:t>Facilitate investment in the gas industry</a:t>
            </a:r>
          </a:p>
          <a:p>
            <a:pPr lvl="1" eaLnBrk="1" hangingPunct="1">
              <a:lnSpc>
                <a:spcPct val="90000"/>
              </a:lnSpc>
              <a:buFont typeface="Wingdings" panose="05000000000000000000" pitchFamily="2" charset="2"/>
              <a:buChar char="§"/>
              <a:defRPr/>
            </a:pPr>
            <a:r>
              <a:rPr lang="en-US" altLang="en-US" sz="2000" dirty="0">
                <a:latin typeface="Calibri" panose="020F0502020204030204" pitchFamily="34" charset="0"/>
              </a:rPr>
              <a:t>Promote access to gas in an affordable manner</a:t>
            </a:r>
          </a:p>
          <a:p>
            <a:pPr eaLnBrk="1" hangingPunct="1">
              <a:lnSpc>
                <a:spcPct val="90000"/>
              </a:lnSpc>
              <a:defRPr/>
            </a:pPr>
            <a:r>
              <a:rPr lang="en-US" altLang="en-US" sz="2400" dirty="0">
                <a:latin typeface="Calibri" panose="020F0502020204030204" pitchFamily="34" charset="0"/>
              </a:rPr>
              <a:t>Functions include:</a:t>
            </a:r>
          </a:p>
          <a:p>
            <a:pPr lvl="1" eaLnBrk="1" hangingPunct="1">
              <a:buFont typeface="Wingdings" panose="05000000000000000000" pitchFamily="2" charset="2"/>
              <a:buChar char="§"/>
              <a:defRPr/>
            </a:pPr>
            <a:r>
              <a:rPr lang="en-US" altLang="en-US" sz="2000" dirty="0">
                <a:solidFill>
                  <a:srgbClr val="000000"/>
                </a:solidFill>
                <a:latin typeface="Calibri" panose="020F0502020204030204" pitchFamily="34" charset="0"/>
              </a:rPr>
              <a:t>Licensing gas infrastructure (e.g. transmission &amp; Distribution pipelines)</a:t>
            </a:r>
          </a:p>
          <a:p>
            <a:pPr lvl="1" eaLnBrk="1" hangingPunct="1">
              <a:buFont typeface="Wingdings" panose="05000000000000000000" pitchFamily="2" charset="2"/>
              <a:buChar char="§"/>
              <a:defRPr/>
            </a:pPr>
            <a:r>
              <a:rPr lang="en-US" altLang="en-US" dirty="0">
                <a:latin typeface="Calibri" panose="020F0502020204030204" pitchFamily="34" charset="0"/>
              </a:rPr>
              <a:t>Approval and monitoring of gas prices and tariffs</a:t>
            </a:r>
          </a:p>
          <a:p>
            <a:pPr lvl="1" eaLnBrk="1" hangingPunct="1">
              <a:buFont typeface="Wingdings" panose="05000000000000000000" pitchFamily="2" charset="2"/>
              <a:buChar char="§"/>
              <a:defRPr/>
            </a:pPr>
            <a:r>
              <a:rPr lang="en-US" altLang="en-US" sz="2000" dirty="0">
                <a:solidFill>
                  <a:srgbClr val="000000"/>
                </a:solidFill>
                <a:latin typeface="Calibri" panose="020F0502020204030204" pitchFamily="34" charset="0"/>
              </a:rPr>
              <a:t>Protection against excessive and discriminatory prices / tariffs</a:t>
            </a:r>
          </a:p>
          <a:p>
            <a:pPr lvl="1" eaLnBrk="1" hangingPunct="1">
              <a:buFont typeface="Wingdings" panose="05000000000000000000" pitchFamily="2" charset="2"/>
              <a:buChar char="§"/>
              <a:defRPr/>
            </a:pPr>
            <a:r>
              <a:rPr lang="en-US" altLang="en-US" sz="2000" dirty="0">
                <a:solidFill>
                  <a:srgbClr val="000000"/>
                </a:solidFill>
                <a:latin typeface="Calibri" panose="020F0502020204030204" pitchFamily="34" charset="0"/>
              </a:rPr>
              <a:t>Facilitate competition through regulating prices and tariffs</a:t>
            </a:r>
          </a:p>
          <a:p>
            <a:pPr lvl="1" eaLnBrk="1" hangingPunct="1">
              <a:buFont typeface="Wingdings" panose="05000000000000000000" pitchFamily="2" charset="2"/>
              <a:buChar char="§"/>
              <a:defRPr/>
            </a:pPr>
            <a:r>
              <a:rPr lang="en-US" altLang="en-US" sz="2000" dirty="0">
                <a:solidFill>
                  <a:srgbClr val="000000"/>
                </a:solidFill>
                <a:latin typeface="Calibri" panose="020F0502020204030204" pitchFamily="34" charset="0"/>
              </a:rPr>
              <a:t>Facilitate access to essential gas infrastructure (third party access)</a:t>
            </a:r>
          </a:p>
          <a:p>
            <a:pPr marL="57150" indent="0" eaLnBrk="1" hangingPunct="1">
              <a:buFontTx/>
              <a:buNone/>
              <a:defRPr/>
            </a:pPr>
            <a:r>
              <a:rPr lang="en-US" altLang="en-US" dirty="0">
                <a:solidFill>
                  <a:srgbClr val="000000"/>
                </a:solidFill>
                <a:latin typeface="Calibri" panose="020F0502020204030204" pitchFamily="34" charset="0"/>
              </a:rPr>
              <a:t>NB: Regulation and competition may be substitutes, and are both concerned with efficient outcomes</a:t>
            </a:r>
          </a:p>
        </p:txBody>
      </p:sp>
      <p:sp>
        <p:nvSpPr>
          <p:cNvPr id="12292" name="TextBox 1">
            <a:extLst>
              <a:ext uri="{FF2B5EF4-FFF2-40B4-BE49-F238E27FC236}">
                <a16:creationId xmlns:a16="http://schemas.microsoft.com/office/drawing/2014/main" id="{436B15C1-64DC-B207-9EFD-3B6865D9963F}"/>
              </a:ext>
            </a:extLst>
          </p:cNvPr>
          <p:cNvSpPr txBox="1">
            <a:spLocks noChangeArrowheads="1"/>
          </p:cNvSpPr>
          <p:nvPr/>
        </p:nvSpPr>
        <p:spPr bwMode="auto">
          <a:xfrm>
            <a:off x="8459788" y="6381750"/>
            <a:ext cx="4333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B781442D-07FC-D246-81A4-5511BC3EDD8F}" type="slidenum">
              <a:rPr lang="en-GB" altLang="en-US" sz="1400"/>
              <a:pPr>
                <a:spcBef>
                  <a:spcPct val="0"/>
                </a:spcBef>
                <a:buFontTx/>
                <a:buNone/>
              </a:pPr>
              <a:t>4</a:t>
            </a:fld>
            <a:endParaRPr lang="en-GB" altLang="en-US" sz="1400"/>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97335788-1FD0-B76B-C159-2BCD3523533E}"/>
              </a:ext>
            </a:extLst>
          </p:cNvPr>
          <p:cNvSpPr>
            <a:spLocks noGrp="1" noChangeArrowheads="1"/>
          </p:cNvSpPr>
          <p:nvPr>
            <p:ph idx="1"/>
          </p:nvPr>
        </p:nvSpPr>
        <p:spPr>
          <a:xfrm>
            <a:off x="177800" y="1196975"/>
            <a:ext cx="8715375" cy="5327650"/>
          </a:xfrm>
        </p:spPr>
        <p:txBody>
          <a:bodyPr/>
          <a:lstStyle/>
          <a:p>
            <a:pPr marL="0" indent="0" eaLnBrk="1" hangingPunct="1">
              <a:buFontTx/>
              <a:buNone/>
              <a:defRPr/>
            </a:pPr>
            <a:r>
              <a:rPr lang="en-US" altLang="en-US" b="1" u="sng" dirty="0">
                <a:solidFill>
                  <a:srgbClr val="0000CC"/>
                </a:solidFill>
                <a:latin typeface="Calibri" panose="020F0502020204030204" pitchFamily="34" charset="0"/>
                <a:ea typeface="+mn-ea"/>
              </a:rPr>
              <a:t>Question</a:t>
            </a:r>
            <a:r>
              <a:rPr lang="en-US" altLang="en-US" sz="2200" dirty="0">
                <a:solidFill>
                  <a:srgbClr val="000000"/>
                </a:solidFill>
                <a:latin typeface="Calibri" panose="020F0502020204030204" pitchFamily="34" charset="0"/>
                <a:ea typeface="+mn-ea"/>
              </a:rPr>
              <a:t>: How to regulate gas prices in order to promote development of a competitive gas market?</a:t>
            </a:r>
          </a:p>
          <a:p>
            <a:pPr eaLnBrk="1" hangingPunct="1">
              <a:buFont typeface="Wingdings" panose="05000000000000000000" pitchFamily="2" charset="2"/>
              <a:buChar char="§"/>
              <a:defRPr/>
            </a:pPr>
            <a:r>
              <a:rPr lang="en-US" altLang="en-US" sz="2200" dirty="0">
                <a:solidFill>
                  <a:srgbClr val="000000"/>
                </a:solidFill>
                <a:latin typeface="Calibri" panose="020F0502020204030204" pitchFamily="34" charset="0"/>
                <a:ea typeface="+mn-ea"/>
              </a:rPr>
              <a:t>i.e. How to facilitate competition in order to bring about efficient outcomes and financial stability of the utility (privately owned)?</a:t>
            </a:r>
          </a:p>
          <a:p>
            <a:pPr eaLnBrk="1" hangingPunct="1">
              <a:buFont typeface="Wingdings" panose="05000000000000000000" pitchFamily="2" charset="2"/>
              <a:buChar char="§"/>
              <a:defRPr/>
            </a:pPr>
            <a:r>
              <a:rPr lang="en-US" altLang="en-US" sz="2200" dirty="0">
                <a:solidFill>
                  <a:srgbClr val="000000"/>
                </a:solidFill>
                <a:latin typeface="Calibri" panose="020F0502020204030204" pitchFamily="34" charset="0"/>
                <a:ea typeface="+mn-ea"/>
              </a:rPr>
              <a:t>Section 21(1)(p) provides guidance to extent of our regulation and the type of regulation. It provides:</a:t>
            </a:r>
          </a:p>
          <a:p>
            <a:pPr lvl="1" eaLnBrk="1" hangingPunct="1">
              <a:buFont typeface="Wingdings" panose="05000000000000000000" pitchFamily="2" charset="2"/>
              <a:buChar char="Ø"/>
              <a:defRPr/>
            </a:pPr>
            <a:r>
              <a:rPr lang="en-US" altLang="en-US" sz="1800" i="1" dirty="0">
                <a:solidFill>
                  <a:srgbClr val="000000"/>
                </a:solidFill>
                <a:latin typeface="Calibri" panose="020F0502020204030204" pitchFamily="34" charset="0"/>
                <a:ea typeface="+mn-ea"/>
              </a:rPr>
              <a:t>“…the Energy Regulator must impose </a:t>
            </a:r>
            <a:r>
              <a:rPr lang="en-US" altLang="en-US" sz="1800" i="1" dirty="0" err="1">
                <a:solidFill>
                  <a:srgbClr val="000000"/>
                </a:solidFill>
                <a:latin typeface="Calibri" panose="020F0502020204030204" pitchFamily="34" charset="0"/>
                <a:ea typeface="+mn-ea"/>
              </a:rPr>
              <a:t>licence</a:t>
            </a:r>
            <a:r>
              <a:rPr lang="en-US" altLang="en-US" sz="1800" i="1" dirty="0">
                <a:solidFill>
                  <a:srgbClr val="000000"/>
                </a:solidFill>
                <a:latin typeface="Calibri" panose="020F0502020204030204" pitchFamily="34" charset="0"/>
                <a:ea typeface="+mn-ea"/>
              </a:rPr>
              <a:t> conditions within the following framework and limitations:</a:t>
            </a:r>
          </a:p>
          <a:p>
            <a:pPr marL="457200" lvl="1" indent="0" eaLnBrk="1" hangingPunct="1">
              <a:buFontTx/>
              <a:buNone/>
              <a:defRPr/>
            </a:pPr>
            <a:r>
              <a:rPr lang="en-US" altLang="en-US" sz="1800" i="1" dirty="0">
                <a:solidFill>
                  <a:srgbClr val="000000"/>
                </a:solidFill>
                <a:latin typeface="Calibri" panose="020F0502020204030204" pitchFamily="34" charset="0"/>
                <a:ea typeface="+mn-ea"/>
              </a:rPr>
              <a:t>Maximum prices for distributors, </a:t>
            </a:r>
            <a:r>
              <a:rPr lang="en-US" altLang="en-US" sz="1800" i="1" dirty="0" err="1">
                <a:solidFill>
                  <a:srgbClr val="000000"/>
                </a:solidFill>
                <a:latin typeface="Calibri" panose="020F0502020204030204" pitchFamily="34" charset="0"/>
                <a:ea typeface="+mn-ea"/>
              </a:rPr>
              <a:t>reticulators</a:t>
            </a:r>
            <a:r>
              <a:rPr lang="en-US" altLang="en-US" sz="1800" i="1" dirty="0">
                <a:solidFill>
                  <a:srgbClr val="000000"/>
                </a:solidFill>
                <a:latin typeface="Calibri" panose="020F0502020204030204" pitchFamily="34" charset="0"/>
                <a:ea typeface="+mn-ea"/>
              </a:rPr>
              <a:t> and all classes of consumers must be approved by the Gas Regulator where there is inadequate competition….”</a:t>
            </a:r>
          </a:p>
          <a:p>
            <a:pPr marL="457200" lvl="1" indent="0" eaLnBrk="1" hangingPunct="1">
              <a:buFontTx/>
              <a:buNone/>
              <a:defRPr/>
            </a:pPr>
            <a:r>
              <a:rPr lang="en-US" altLang="en-US" sz="1800" i="1" dirty="0">
                <a:solidFill>
                  <a:srgbClr val="000000"/>
                </a:solidFill>
                <a:latin typeface="Calibri" panose="020F0502020204030204" pitchFamily="34" charset="0"/>
                <a:ea typeface="+mn-ea"/>
              </a:rPr>
              <a:t> </a:t>
            </a:r>
          </a:p>
          <a:p>
            <a:pPr eaLnBrk="1" hangingPunct="1">
              <a:buFont typeface="Wingdings" panose="05000000000000000000" pitchFamily="2" charset="2"/>
              <a:buChar char="§"/>
              <a:defRPr/>
            </a:pPr>
            <a:r>
              <a:rPr lang="en-US" altLang="en-US" sz="2200" dirty="0">
                <a:solidFill>
                  <a:srgbClr val="000000"/>
                </a:solidFill>
                <a:latin typeface="Calibri" panose="020F0502020204030204" pitchFamily="34" charset="0"/>
                <a:ea typeface="+mn-ea"/>
              </a:rPr>
              <a:t>Limitations – When and How to regulate? NERSA shall intervene </a:t>
            </a:r>
            <a:r>
              <a:rPr lang="en-US" altLang="en-US" sz="2200" u="sng" dirty="0">
                <a:solidFill>
                  <a:srgbClr val="000000"/>
                </a:solidFill>
                <a:latin typeface="Calibri" panose="020F0502020204030204" pitchFamily="34" charset="0"/>
                <a:ea typeface="+mn-ea"/>
              </a:rPr>
              <a:t>only</a:t>
            </a:r>
            <a:r>
              <a:rPr lang="en-US" altLang="en-US" sz="2200" dirty="0">
                <a:solidFill>
                  <a:srgbClr val="000000"/>
                </a:solidFill>
                <a:latin typeface="Calibri" panose="020F0502020204030204" pitchFamily="34" charset="0"/>
                <a:ea typeface="+mn-ea"/>
              </a:rPr>
              <a:t> by </a:t>
            </a:r>
            <a:r>
              <a:rPr lang="en-US" altLang="en-US" sz="2200" u="sng" dirty="0">
                <a:solidFill>
                  <a:srgbClr val="000000"/>
                </a:solidFill>
                <a:latin typeface="Calibri" panose="020F0502020204030204" pitchFamily="34" charset="0"/>
                <a:ea typeface="+mn-ea"/>
              </a:rPr>
              <a:t>approving</a:t>
            </a:r>
            <a:r>
              <a:rPr lang="en-US" altLang="en-US" sz="2200" dirty="0">
                <a:solidFill>
                  <a:srgbClr val="000000"/>
                </a:solidFill>
                <a:latin typeface="Calibri" panose="020F0502020204030204" pitchFamily="34" charset="0"/>
                <a:ea typeface="+mn-ea"/>
              </a:rPr>
              <a:t> </a:t>
            </a:r>
            <a:r>
              <a:rPr lang="en-US" altLang="en-US" sz="2200" u="sng" dirty="0">
                <a:solidFill>
                  <a:srgbClr val="000000"/>
                </a:solidFill>
                <a:latin typeface="Calibri" panose="020F0502020204030204" pitchFamily="34" charset="0"/>
                <a:ea typeface="+mn-ea"/>
              </a:rPr>
              <a:t>Maximum</a:t>
            </a:r>
            <a:r>
              <a:rPr lang="en-US" altLang="en-US" sz="2200" dirty="0">
                <a:solidFill>
                  <a:srgbClr val="000000"/>
                </a:solidFill>
                <a:latin typeface="Calibri" panose="020F0502020204030204" pitchFamily="34" charset="0"/>
                <a:ea typeface="+mn-ea"/>
              </a:rPr>
              <a:t> (NOT Actual prices) prices</a:t>
            </a:r>
          </a:p>
          <a:p>
            <a:pPr eaLnBrk="1" hangingPunct="1">
              <a:buFont typeface="Wingdings" panose="05000000000000000000" pitchFamily="2" charset="2"/>
              <a:buChar char="§"/>
              <a:defRPr/>
            </a:pPr>
            <a:r>
              <a:rPr lang="en-US" altLang="en-US" sz="2200" dirty="0">
                <a:solidFill>
                  <a:srgbClr val="000000"/>
                </a:solidFill>
                <a:latin typeface="Calibri" panose="020F0502020204030204" pitchFamily="34" charset="0"/>
                <a:ea typeface="+mn-ea"/>
              </a:rPr>
              <a:t>When – when NERSA has determined that there is </a:t>
            </a:r>
            <a:r>
              <a:rPr lang="en-US" altLang="en-US" sz="2200" u="sng" dirty="0">
                <a:solidFill>
                  <a:srgbClr val="000000"/>
                </a:solidFill>
                <a:latin typeface="Calibri" panose="020F0502020204030204" pitchFamily="34" charset="0"/>
                <a:ea typeface="+mn-ea"/>
              </a:rPr>
              <a:t>inadequate competition</a:t>
            </a:r>
            <a:r>
              <a:rPr lang="en-US" altLang="en-US" sz="2200" dirty="0">
                <a:solidFill>
                  <a:srgbClr val="000000"/>
                </a:solidFill>
                <a:latin typeface="Calibri" panose="020F0502020204030204" pitchFamily="34" charset="0"/>
                <a:ea typeface="+mn-ea"/>
              </a:rPr>
              <a:t>.</a:t>
            </a:r>
          </a:p>
          <a:p>
            <a:pPr eaLnBrk="1" hangingPunct="1">
              <a:buFont typeface="Wingdings" panose="05000000000000000000" pitchFamily="2" charset="2"/>
              <a:buChar char="§"/>
              <a:defRPr/>
            </a:pPr>
            <a:endParaRPr lang="en-US" altLang="en-US" sz="2200" dirty="0">
              <a:solidFill>
                <a:srgbClr val="000000"/>
              </a:solidFill>
              <a:latin typeface="Calibri" panose="020F0502020204030204" pitchFamily="34" charset="0"/>
              <a:ea typeface="+mn-ea"/>
            </a:endParaRPr>
          </a:p>
          <a:p>
            <a:pPr marL="0" indent="0" eaLnBrk="1" hangingPunct="1">
              <a:lnSpc>
                <a:spcPct val="90000"/>
              </a:lnSpc>
              <a:buFontTx/>
              <a:buNone/>
              <a:defRPr/>
            </a:pPr>
            <a:endParaRPr lang="en-US" altLang="en-US" sz="2400" dirty="0">
              <a:latin typeface="Calibri" panose="020F0502020204030204" pitchFamily="34" charset="0"/>
              <a:ea typeface="+mn-ea"/>
            </a:endParaRPr>
          </a:p>
        </p:txBody>
      </p:sp>
      <p:sp>
        <p:nvSpPr>
          <p:cNvPr id="14339" name="TextBox 1">
            <a:extLst>
              <a:ext uri="{FF2B5EF4-FFF2-40B4-BE49-F238E27FC236}">
                <a16:creationId xmlns:a16="http://schemas.microsoft.com/office/drawing/2014/main" id="{C582B41B-720A-D4F0-3B67-76202F788839}"/>
              </a:ext>
            </a:extLst>
          </p:cNvPr>
          <p:cNvSpPr txBox="1">
            <a:spLocks noChangeArrowheads="1"/>
          </p:cNvSpPr>
          <p:nvPr/>
        </p:nvSpPr>
        <p:spPr bwMode="auto">
          <a:xfrm>
            <a:off x="8459788" y="6381750"/>
            <a:ext cx="4333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469ACA40-FE65-F349-B1FC-6428ACB7C20B}" type="slidenum">
              <a:rPr lang="en-GB" altLang="en-US" sz="1400"/>
              <a:pPr>
                <a:spcBef>
                  <a:spcPct val="0"/>
                </a:spcBef>
                <a:buFontTx/>
                <a:buNone/>
              </a:pPr>
              <a:t>5</a:t>
            </a:fld>
            <a:endParaRPr lang="en-GB" altLang="en-US" sz="1400"/>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33B0BB4E-F2C6-C37F-D912-ED1F4E331271}"/>
              </a:ext>
            </a:extLst>
          </p:cNvPr>
          <p:cNvSpPr>
            <a:spLocks noGrp="1" noChangeArrowheads="1"/>
          </p:cNvSpPr>
          <p:nvPr>
            <p:ph idx="1"/>
          </p:nvPr>
        </p:nvSpPr>
        <p:spPr>
          <a:xfrm>
            <a:off x="177800" y="1196975"/>
            <a:ext cx="8715375" cy="5327650"/>
          </a:xfrm>
        </p:spPr>
        <p:txBody>
          <a:bodyPr/>
          <a:lstStyle/>
          <a:p>
            <a:pPr lvl="1" eaLnBrk="1" hangingPunct="1">
              <a:buFont typeface="Wingdings" panose="05000000000000000000" pitchFamily="2" charset="2"/>
              <a:buChar char="ü"/>
              <a:defRPr/>
            </a:pPr>
            <a:r>
              <a:rPr lang="en-US" altLang="en-US" sz="1800" dirty="0">
                <a:solidFill>
                  <a:srgbClr val="000000"/>
                </a:solidFill>
                <a:latin typeface="Calibri" panose="020F0502020204030204" pitchFamily="34" charset="0"/>
                <a:ea typeface="+mn-ea"/>
              </a:rPr>
              <a:t>No reference to “</a:t>
            </a:r>
            <a:r>
              <a:rPr lang="en-US" altLang="en-US" sz="1800" b="1" u="sng" dirty="0">
                <a:solidFill>
                  <a:srgbClr val="000000"/>
                </a:solidFill>
                <a:latin typeface="Calibri" panose="020F0502020204030204" pitchFamily="34" charset="0"/>
                <a:ea typeface="+mn-ea"/>
              </a:rPr>
              <a:t>Effective competition</a:t>
            </a:r>
            <a:r>
              <a:rPr lang="en-US" altLang="en-US" sz="1800" b="1" dirty="0">
                <a:solidFill>
                  <a:srgbClr val="000000"/>
                </a:solidFill>
                <a:latin typeface="Calibri" panose="020F0502020204030204" pitchFamily="34" charset="0"/>
                <a:ea typeface="+mn-ea"/>
              </a:rPr>
              <a:t>” or “</a:t>
            </a:r>
            <a:r>
              <a:rPr lang="en-US" altLang="en-US" sz="1800" b="1" u="sng" dirty="0">
                <a:solidFill>
                  <a:srgbClr val="000000"/>
                </a:solidFill>
                <a:latin typeface="Calibri" panose="020F0502020204030204" pitchFamily="34" charset="0"/>
                <a:ea typeface="+mn-ea"/>
              </a:rPr>
              <a:t>Perfect Competition</a:t>
            </a:r>
            <a:r>
              <a:rPr lang="en-US" altLang="en-US" sz="1800" b="1" dirty="0">
                <a:solidFill>
                  <a:srgbClr val="000000"/>
                </a:solidFill>
                <a:latin typeface="Calibri" panose="020F0502020204030204" pitchFamily="34" charset="0"/>
                <a:ea typeface="+mn-ea"/>
              </a:rPr>
              <a:t>” or to “</a:t>
            </a:r>
            <a:r>
              <a:rPr lang="en-US" altLang="en-US" sz="1800" b="1" u="sng" dirty="0">
                <a:solidFill>
                  <a:srgbClr val="000000"/>
                </a:solidFill>
                <a:latin typeface="Calibri" panose="020F0502020204030204" pitchFamily="34" charset="0"/>
                <a:ea typeface="+mn-ea"/>
              </a:rPr>
              <a:t>Competitive Price level”</a:t>
            </a:r>
          </a:p>
          <a:p>
            <a:pPr marL="457200" lvl="1" indent="0" eaLnBrk="1" hangingPunct="1">
              <a:buFontTx/>
              <a:buNone/>
              <a:defRPr/>
            </a:pPr>
            <a:endParaRPr lang="en-US" altLang="en-US" sz="1800" b="1" u="sng" dirty="0">
              <a:solidFill>
                <a:srgbClr val="000000"/>
              </a:solidFill>
              <a:latin typeface="Calibri" panose="020F0502020204030204" pitchFamily="34" charset="0"/>
              <a:ea typeface="+mn-ea"/>
            </a:endParaRPr>
          </a:p>
          <a:p>
            <a:pPr eaLnBrk="1" hangingPunct="1">
              <a:buFont typeface="Wingdings" panose="05000000000000000000" pitchFamily="2" charset="2"/>
              <a:buChar char="§"/>
              <a:defRPr/>
            </a:pPr>
            <a:r>
              <a:rPr lang="en-US" altLang="en-US" sz="2200" dirty="0">
                <a:solidFill>
                  <a:srgbClr val="000000"/>
                </a:solidFill>
                <a:latin typeface="Calibri" panose="020F0502020204030204" pitchFamily="34" charset="0"/>
                <a:ea typeface="+mn-ea"/>
              </a:rPr>
              <a:t>So, NERSA must first assess existing </a:t>
            </a:r>
            <a:r>
              <a:rPr lang="en-US" altLang="en-US" sz="2200" u="sng" dirty="0">
                <a:solidFill>
                  <a:srgbClr val="000000"/>
                </a:solidFill>
                <a:latin typeface="Calibri" panose="020F0502020204030204" pitchFamily="34" charset="0"/>
                <a:ea typeface="+mn-ea"/>
              </a:rPr>
              <a:t>market conditions</a:t>
            </a:r>
            <a:r>
              <a:rPr lang="en-US" altLang="en-US" sz="2200" dirty="0">
                <a:solidFill>
                  <a:srgbClr val="000000"/>
                </a:solidFill>
                <a:latin typeface="Calibri" panose="020F0502020204030204" pitchFamily="34" charset="0"/>
                <a:ea typeface="+mn-ea"/>
              </a:rPr>
              <a:t>, and if it finds that the state of competition is insufficient, then it can intervene by approving gas prices. Finding of inadequate competition was made. </a:t>
            </a:r>
          </a:p>
          <a:p>
            <a:pPr marL="0" indent="0" eaLnBrk="1" hangingPunct="1">
              <a:lnSpc>
                <a:spcPct val="90000"/>
              </a:lnSpc>
              <a:buFontTx/>
              <a:buNone/>
              <a:defRPr/>
            </a:pPr>
            <a:endParaRPr lang="en-US" altLang="en-US" sz="2400" dirty="0">
              <a:latin typeface="Calibri" panose="020F0502020204030204" pitchFamily="34" charset="0"/>
              <a:ea typeface="+mn-ea"/>
            </a:endParaRPr>
          </a:p>
          <a:p>
            <a:pPr marL="0" indent="0" eaLnBrk="1" hangingPunct="1">
              <a:lnSpc>
                <a:spcPct val="90000"/>
              </a:lnSpc>
              <a:buFontTx/>
              <a:buNone/>
              <a:defRPr/>
            </a:pPr>
            <a:r>
              <a:rPr lang="en-US" altLang="en-US" sz="2400" b="1" dirty="0">
                <a:solidFill>
                  <a:srgbClr val="0000CC"/>
                </a:solidFill>
                <a:latin typeface="Calibri" panose="020F0502020204030204" pitchFamily="34" charset="0"/>
                <a:ea typeface="+mn-ea"/>
              </a:rPr>
              <a:t>NEXT Hurdle</a:t>
            </a:r>
            <a:r>
              <a:rPr lang="en-US" altLang="en-US" sz="2400" dirty="0">
                <a:latin typeface="Calibri" panose="020F0502020204030204" pitchFamily="34" charset="0"/>
                <a:ea typeface="+mn-ea"/>
              </a:rPr>
              <a:t>: How to determine an appropriate Maximum Gas Price Levels that will promote competition and facilitate investment?</a:t>
            </a:r>
          </a:p>
          <a:p>
            <a:pPr marL="0" indent="0" eaLnBrk="1" hangingPunct="1">
              <a:lnSpc>
                <a:spcPct val="90000"/>
              </a:lnSpc>
              <a:buFontTx/>
              <a:buNone/>
              <a:defRPr/>
            </a:pPr>
            <a:endParaRPr lang="en-US" altLang="en-US" sz="2400" dirty="0">
              <a:latin typeface="Calibri" panose="020F0502020204030204" pitchFamily="34" charset="0"/>
              <a:ea typeface="+mn-ea"/>
            </a:endParaRPr>
          </a:p>
          <a:p>
            <a:pPr eaLnBrk="1" hangingPunct="1">
              <a:lnSpc>
                <a:spcPct val="90000"/>
              </a:lnSpc>
              <a:buFont typeface="Wingdings" panose="05000000000000000000" pitchFamily="2" charset="2"/>
              <a:buChar char="§"/>
              <a:defRPr/>
            </a:pPr>
            <a:r>
              <a:rPr lang="en-US" altLang="en-US" sz="2400" b="1" u="sng" dirty="0">
                <a:latin typeface="Calibri" panose="020F0502020204030204" pitchFamily="34" charset="0"/>
                <a:ea typeface="+mn-ea"/>
              </a:rPr>
              <a:t>Challenge</a:t>
            </a:r>
            <a:r>
              <a:rPr lang="en-US" altLang="en-US" sz="2400" dirty="0">
                <a:latin typeface="Calibri" panose="020F0502020204030204" pitchFamily="34" charset="0"/>
                <a:ea typeface="+mn-ea"/>
              </a:rPr>
              <a:t>: What should that maximum price level be? The Act does not refer to a </a:t>
            </a:r>
            <a:r>
              <a:rPr lang="en-US" altLang="en-US" sz="2400" u="sng" dirty="0">
                <a:latin typeface="Calibri" panose="020F0502020204030204" pitchFamily="34" charset="0"/>
                <a:ea typeface="+mn-ea"/>
              </a:rPr>
              <a:t>Competitive Price </a:t>
            </a:r>
            <a:r>
              <a:rPr lang="en-US" altLang="en-US" sz="2400" dirty="0">
                <a:latin typeface="Calibri" panose="020F0502020204030204" pitchFamily="34" charset="0"/>
                <a:ea typeface="+mn-ea"/>
              </a:rPr>
              <a:t>level nor does it provide an </a:t>
            </a:r>
            <a:r>
              <a:rPr lang="en-US" altLang="en-US" sz="2400" u="sng" dirty="0">
                <a:latin typeface="Calibri" panose="020F0502020204030204" pitchFamily="34" charset="0"/>
                <a:ea typeface="+mn-ea"/>
              </a:rPr>
              <a:t>appropriate benchmark </a:t>
            </a:r>
            <a:r>
              <a:rPr lang="en-US" altLang="en-US" sz="2400" dirty="0">
                <a:latin typeface="Calibri" panose="020F0502020204030204" pitchFamily="34" charset="0"/>
                <a:ea typeface="+mn-ea"/>
              </a:rPr>
              <a:t>for a maximum price</a:t>
            </a:r>
          </a:p>
        </p:txBody>
      </p:sp>
      <p:sp>
        <p:nvSpPr>
          <p:cNvPr id="16387" name="TextBox 1">
            <a:extLst>
              <a:ext uri="{FF2B5EF4-FFF2-40B4-BE49-F238E27FC236}">
                <a16:creationId xmlns:a16="http://schemas.microsoft.com/office/drawing/2014/main" id="{509F4B00-FC9C-0605-1970-A923AD78882D}"/>
              </a:ext>
            </a:extLst>
          </p:cNvPr>
          <p:cNvSpPr txBox="1">
            <a:spLocks noChangeArrowheads="1"/>
          </p:cNvSpPr>
          <p:nvPr/>
        </p:nvSpPr>
        <p:spPr bwMode="auto">
          <a:xfrm>
            <a:off x="8459788" y="6381750"/>
            <a:ext cx="4333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DB0F68AC-39E8-0A46-B11A-C050488FE564}" type="slidenum">
              <a:rPr lang="en-GB" altLang="en-US" sz="1400"/>
              <a:pPr>
                <a:spcBef>
                  <a:spcPct val="0"/>
                </a:spcBef>
                <a:buFontTx/>
                <a:buNone/>
              </a:pPr>
              <a:t>6</a:t>
            </a:fld>
            <a:endParaRPr lang="en-GB" altLang="en-US" sz="1400"/>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E1C057C1-1FF9-D893-701E-941376787935}"/>
              </a:ext>
            </a:extLst>
          </p:cNvPr>
          <p:cNvSpPr>
            <a:spLocks noGrp="1" noChangeArrowheads="1"/>
          </p:cNvSpPr>
          <p:nvPr>
            <p:ph idx="1"/>
          </p:nvPr>
        </p:nvSpPr>
        <p:spPr>
          <a:xfrm>
            <a:off x="177800" y="1196975"/>
            <a:ext cx="8715375" cy="5545138"/>
          </a:xfrm>
        </p:spPr>
        <p:txBody>
          <a:bodyPr/>
          <a:lstStyle/>
          <a:p>
            <a:pPr eaLnBrk="1" hangingPunct="1">
              <a:lnSpc>
                <a:spcPct val="90000"/>
              </a:lnSpc>
              <a:buFont typeface="Wingdings" panose="05000000000000000000" pitchFamily="2" charset="2"/>
              <a:buChar char="§"/>
              <a:defRPr/>
            </a:pPr>
            <a:r>
              <a:rPr lang="en-US" altLang="en-US" sz="2400" b="1" u="sng" dirty="0">
                <a:latin typeface="Calibri" panose="020F0502020204030204" pitchFamily="34" charset="0"/>
                <a:ea typeface="+mn-ea"/>
              </a:rPr>
              <a:t>Interpretation issue</a:t>
            </a:r>
            <a:r>
              <a:rPr lang="en-US" altLang="en-US" sz="2400" dirty="0">
                <a:latin typeface="Calibri" panose="020F0502020204030204" pitchFamily="34" charset="0"/>
                <a:ea typeface="+mn-ea"/>
              </a:rPr>
              <a:t>: Stakeholders contend that the maximum price should be based on marginal cost plus reasonable return</a:t>
            </a:r>
          </a:p>
          <a:p>
            <a:pPr marL="0" indent="0" eaLnBrk="1" hangingPunct="1">
              <a:lnSpc>
                <a:spcPct val="90000"/>
              </a:lnSpc>
              <a:buFontTx/>
              <a:buNone/>
              <a:defRPr/>
            </a:pPr>
            <a:endParaRPr lang="en-US" altLang="en-US" sz="2400" dirty="0">
              <a:latin typeface="Calibri" panose="020F0502020204030204" pitchFamily="34" charset="0"/>
              <a:ea typeface="+mn-ea"/>
            </a:endParaRPr>
          </a:p>
          <a:p>
            <a:pPr lvl="1" eaLnBrk="1" hangingPunct="1">
              <a:lnSpc>
                <a:spcPct val="90000"/>
              </a:lnSpc>
              <a:buFont typeface="Wingdings" panose="05000000000000000000" pitchFamily="2" charset="2"/>
              <a:buChar char="ü"/>
              <a:defRPr/>
            </a:pPr>
            <a:r>
              <a:rPr lang="en-US" altLang="en-US" sz="2000" dirty="0">
                <a:latin typeface="Calibri" panose="020F0502020204030204" pitchFamily="34" charset="0"/>
                <a:ea typeface="+mn-ea"/>
              </a:rPr>
              <a:t>Reason being that section 21(1)(p) compels NERSA to set a price that represent competition. (Court case arguments)</a:t>
            </a:r>
          </a:p>
          <a:p>
            <a:pPr lvl="1" eaLnBrk="1" hangingPunct="1">
              <a:lnSpc>
                <a:spcPct val="90000"/>
              </a:lnSpc>
              <a:buFont typeface="Wingdings" panose="05000000000000000000" pitchFamily="2" charset="2"/>
              <a:buChar char="ü"/>
              <a:defRPr/>
            </a:pPr>
            <a:r>
              <a:rPr lang="en-US" altLang="en-US" sz="2000" dirty="0">
                <a:latin typeface="Calibri" panose="020F0502020204030204" pitchFamily="34" charset="0"/>
                <a:ea typeface="+mn-ea"/>
              </a:rPr>
              <a:t>What costs or MC is relevant to set the maximum price for the market? (in order to attain competitive and efficient outcome?</a:t>
            </a:r>
          </a:p>
          <a:p>
            <a:pPr lvl="1" eaLnBrk="1" hangingPunct="1">
              <a:lnSpc>
                <a:spcPct val="90000"/>
              </a:lnSpc>
              <a:buFont typeface="Wingdings" panose="05000000000000000000" pitchFamily="2" charset="2"/>
              <a:buChar char="ü"/>
              <a:defRPr/>
            </a:pPr>
            <a:r>
              <a:rPr lang="en-US" altLang="en-US" sz="2000" dirty="0">
                <a:latin typeface="Calibri" panose="020F0502020204030204" pitchFamily="34" charset="0"/>
                <a:ea typeface="+mn-ea"/>
              </a:rPr>
              <a:t>NERSA and stakeholders seem to </a:t>
            </a:r>
            <a:r>
              <a:rPr lang="en-US" altLang="en-US" sz="2000" u="sng" dirty="0">
                <a:latin typeface="Calibri" panose="020F0502020204030204" pitchFamily="34" charset="0"/>
                <a:ea typeface="+mn-ea"/>
              </a:rPr>
              <a:t>agree</a:t>
            </a:r>
            <a:r>
              <a:rPr lang="en-US" altLang="en-US" sz="2000" dirty="0">
                <a:latin typeface="Calibri" panose="020F0502020204030204" pitchFamily="34" charset="0"/>
                <a:ea typeface="+mn-ea"/>
              </a:rPr>
              <a:t> that it cannot be costs of the incumbent monopoly supplier but costs of an </a:t>
            </a:r>
            <a:r>
              <a:rPr lang="en-US" altLang="en-US" sz="2000" u="sng" dirty="0">
                <a:latin typeface="Calibri" panose="020F0502020204030204" pitchFamily="34" charset="0"/>
                <a:ea typeface="+mn-ea"/>
              </a:rPr>
              <a:t>alternative supplier</a:t>
            </a:r>
            <a:r>
              <a:rPr lang="en-US" altLang="en-US" sz="2000" dirty="0">
                <a:latin typeface="Calibri" panose="020F0502020204030204" pitchFamily="34" charset="0"/>
                <a:ea typeface="+mn-ea"/>
              </a:rPr>
              <a:t> (most likely LNG importer)</a:t>
            </a:r>
          </a:p>
          <a:p>
            <a:pPr marL="457200" lvl="1" indent="0" eaLnBrk="1" hangingPunct="1">
              <a:lnSpc>
                <a:spcPct val="90000"/>
              </a:lnSpc>
              <a:buFontTx/>
              <a:buNone/>
              <a:defRPr/>
            </a:pPr>
            <a:endParaRPr lang="en-US" altLang="en-US" sz="2000" dirty="0">
              <a:latin typeface="Calibri" panose="020F0502020204030204" pitchFamily="34" charset="0"/>
              <a:ea typeface="+mn-ea"/>
            </a:endParaRPr>
          </a:p>
          <a:p>
            <a:pPr marL="57150" indent="0" eaLnBrk="1" hangingPunct="1">
              <a:lnSpc>
                <a:spcPct val="90000"/>
              </a:lnSpc>
              <a:buFontTx/>
              <a:buNone/>
              <a:defRPr/>
            </a:pPr>
            <a:r>
              <a:rPr lang="en-US" altLang="en-US" b="1" dirty="0">
                <a:solidFill>
                  <a:srgbClr val="0000CC"/>
                </a:solidFill>
                <a:latin typeface="Calibri" panose="020F0502020204030204" pitchFamily="34" charset="0"/>
                <a:ea typeface="+mn-ea"/>
              </a:rPr>
              <a:t>So, What form of Incentive Regulation did NERSA choose?</a:t>
            </a:r>
          </a:p>
          <a:p>
            <a:pPr marL="57150" indent="0" eaLnBrk="1" hangingPunct="1">
              <a:lnSpc>
                <a:spcPct val="90000"/>
              </a:lnSpc>
              <a:buFontTx/>
              <a:buNone/>
              <a:defRPr/>
            </a:pPr>
            <a:r>
              <a:rPr lang="en-US" altLang="en-US" b="1" u="sng" dirty="0">
                <a:latin typeface="Calibri" panose="020F0502020204030204" pitchFamily="34" charset="0"/>
                <a:ea typeface="+mn-ea"/>
              </a:rPr>
              <a:t>Benchmark approach </a:t>
            </a:r>
            <a:r>
              <a:rPr lang="en-US" altLang="en-US" dirty="0">
                <a:latin typeface="Calibri" panose="020F0502020204030204" pitchFamily="34" charset="0"/>
                <a:ea typeface="+mn-ea"/>
              </a:rPr>
              <a:t>– </a:t>
            </a:r>
            <a:r>
              <a:rPr lang="en-US" altLang="en-US" sz="2400" dirty="0">
                <a:latin typeface="Calibri" panose="020F0502020204030204" pitchFamily="34" charset="0"/>
                <a:ea typeface="+mn-ea"/>
              </a:rPr>
              <a:t>to approximate the value of gas by reference to weighted average (wholesale) prices of: Coal, Electricity, Diesel, LPG and HFO</a:t>
            </a:r>
          </a:p>
        </p:txBody>
      </p:sp>
      <p:sp>
        <p:nvSpPr>
          <p:cNvPr id="18435" name="TextBox 1">
            <a:extLst>
              <a:ext uri="{FF2B5EF4-FFF2-40B4-BE49-F238E27FC236}">
                <a16:creationId xmlns:a16="http://schemas.microsoft.com/office/drawing/2014/main" id="{9C9A7C1D-D7F9-098F-BC2D-F0FFD688A802}"/>
              </a:ext>
            </a:extLst>
          </p:cNvPr>
          <p:cNvSpPr txBox="1">
            <a:spLocks noChangeArrowheads="1"/>
          </p:cNvSpPr>
          <p:nvPr/>
        </p:nvSpPr>
        <p:spPr bwMode="auto">
          <a:xfrm>
            <a:off x="8459788" y="6381750"/>
            <a:ext cx="4333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D111C325-F16B-2345-BC68-737362F13089}" type="slidenum">
              <a:rPr lang="en-GB" altLang="en-US" sz="1400"/>
              <a:pPr>
                <a:spcBef>
                  <a:spcPct val="0"/>
                </a:spcBef>
                <a:buFontTx/>
                <a:buNone/>
              </a:pPr>
              <a:t>7</a:t>
            </a:fld>
            <a:endParaRPr lang="en-GB" altLang="en-US" sz="140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4">
            <a:extLst>
              <a:ext uri="{FF2B5EF4-FFF2-40B4-BE49-F238E27FC236}">
                <a16:creationId xmlns:a16="http://schemas.microsoft.com/office/drawing/2014/main" id="{28310BD9-0F42-6E3A-92B9-01123841B80F}"/>
              </a:ext>
            </a:extLst>
          </p:cNvPr>
          <p:cNvSpPr>
            <a:spLocks noGrp="1"/>
          </p:cNvSpPr>
          <p:nvPr>
            <p:ph idx="1"/>
          </p:nvPr>
        </p:nvSpPr>
        <p:spPr>
          <a:xfrm>
            <a:off x="107950" y="1196975"/>
            <a:ext cx="8769350" cy="5603875"/>
          </a:xfrm>
          <a:ln>
            <a:miter lim="800000"/>
            <a:headEnd/>
            <a:tailEnd/>
          </a:ln>
        </p:spPr>
        <p:txBody>
          <a:bodyPr/>
          <a:lstStyle/>
          <a:p>
            <a:pPr eaLnBrk="1" hangingPunct="1">
              <a:defRPr/>
            </a:pPr>
            <a:r>
              <a:rPr lang="en-US" sz="2000" b="1" dirty="0">
                <a:ea typeface="ＭＳ Ｐゴシック" pitchFamily="34" charset="-128"/>
                <a:cs typeface="Arial" pitchFamily="34" charset="0"/>
              </a:rPr>
              <a:t>Maximum Gas Energy Price (GE)</a:t>
            </a:r>
          </a:p>
          <a:p>
            <a:pPr lvl="1" eaLnBrk="1" hangingPunct="1">
              <a:buFont typeface="Wingdings" panose="05000000000000000000" pitchFamily="2" charset="2"/>
              <a:buChar char="§"/>
              <a:defRPr/>
            </a:pPr>
            <a:r>
              <a:rPr lang="en-US" sz="1800" kern="1200" dirty="0">
                <a:latin typeface="Calibri" panose="020F0502020204030204" pitchFamily="34" charset="0"/>
                <a:ea typeface="ＭＳ Ｐゴシック" pitchFamily="34" charset="-128"/>
                <a:cs typeface="Arial" pitchFamily="34" charset="0"/>
              </a:rPr>
              <a:t>In the absence of a transparent gas market price in South Africa ...</a:t>
            </a:r>
          </a:p>
          <a:p>
            <a:pPr lvl="1" eaLnBrk="1" hangingPunct="1">
              <a:buFont typeface="Wingdings" panose="05000000000000000000" pitchFamily="2" charset="2"/>
              <a:buChar char="Ø"/>
              <a:defRPr/>
            </a:pPr>
            <a:r>
              <a:rPr lang="en-US" sz="1800" kern="1200" dirty="0">
                <a:latin typeface="Calibri" panose="020F0502020204030204" pitchFamily="34" charset="0"/>
                <a:ea typeface="ＭＳ Ｐゴシック" pitchFamily="34" charset="-128"/>
                <a:cs typeface="Arial" pitchFamily="34" charset="0"/>
              </a:rPr>
              <a:t>The GE is determined by reference to energy price indicators </a:t>
            </a:r>
          </a:p>
          <a:p>
            <a:pPr lvl="1" eaLnBrk="1" hangingPunct="1">
              <a:buFont typeface="Wingdings" panose="05000000000000000000" pitchFamily="2" charset="2"/>
              <a:buChar char="Ø"/>
              <a:defRPr/>
            </a:pPr>
            <a:r>
              <a:rPr lang="en-US" sz="1800" kern="1200" dirty="0">
                <a:latin typeface="Calibri" panose="020F0502020204030204" pitchFamily="34" charset="0"/>
                <a:ea typeface="ＭＳ Ｐゴシック" pitchFamily="34" charset="-128"/>
                <a:cs typeface="Arial" pitchFamily="34" charset="0"/>
              </a:rPr>
              <a:t>This is the price of the gas energy at the point of its first entry into the transmission / distribution system</a:t>
            </a:r>
          </a:p>
          <a:p>
            <a:pPr lvl="1" eaLnBrk="1" hangingPunct="1">
              <a:buFont typeface="Wingdings" panose="05000000000000000000" pitchFamily="2" charset="2"/>
              <a:buChar char="Ø"/>
              <a:defRPr/>
            </a:pPr>
            <a:r>
              <a:rPr lang="en-US" sz="1800" kern="1200" dirty="0">
                <a:latin typeface="Calibri" panose="020F0502020204030204" pitchFamily="34" charset="0"/>
                <a:ea typeface="ＭＳ Ｐゴシック" pitchFamily="34" charset="-128"/>
                <a:cs typeface="Arial" pitchFamily="34" charset="0"/>
              </a:rPr>
              <a:t>Based on specific energy price indicators</a:t>
            </a:r>
          </a:p>
          <a:p>
            <a:pPr lvl="2" eaLnBrk="1" hangingPunct="1">
              <a:buFont typeface="Wingdings" panose="05000000000000000000" pitchFamily="2" charset="2"/>
              <a:buChar char="ü"/>
              <a:defRPr/>
            </a:pPr>
            <a:r>
              <a:rPr lang="en-US" sz="1800" kern="1200" dirty="0">
                <a:latin typeface="Calibri" panose="020F0502020204030204" pitchFamily="34" charset="0"/>
                <a:ea typeface="ＭＳ Ｐゴシック" pitchFamily="34" charset="-128"/>
                <a:cs typeface="Arial" pitchFamily="34" charset="0"/>
              </a:rPr>
              <a:t>Coal (37%), Diesel (27%), Electricity (37%), HFO (1%), LPG (1%)</a:t>
            </a:r>
          </a:p>
          <a:p>
            <a:pPr lvl="1" eaLnBrk="1" hangingPunct="1">
              <a:buFont typeface="Wingdings" panose="05000000000000000000" pitchFamily="2" charset="2"/>
              <a:buChar char="§"/>
              <a:defRPr/>
            </a:pPr>
            <a:r>
              <a:rPr lang="en-US" sz="1800" kern="1200" dirty="0">
                <a:latin typeface="Calibri" panose="020F0502020204030204" pitchFamily="34" charset="0"/>
                <a:ea typeface="ＭＳ Ｐゴシック" pitchFamily="34" charset="-128"/>
                <a:cs typeface="Arial" pitchFamily="34" charset="0"/>
              </a:rPr>
              <a:t>Maximum price for GE could also be determined using the pass-through approach</a:t>
            </a:r>
            <a:endParaRPr lang="en-US" b="1" dirty="0">
              <a:latin typeface="Calibri" panose="020F0502020204030204" pitchFamily="34" charset="0"/>
              <a:ea typeface="ＭＳ Ｐゴシック" pitchFamily="34" charset="-128"/>
              <a:cs typeface="Arial" pitchFamily="34" charset="0"/>
            </a:endParaRPr>
          </a:p>
          <a:p>
            <a:pPr marL="0" indent="0" eaLnBrk="1" hangingPunct="1">
              <a:buFontTx/>
              <a:buNone/>
              <a:defRPr/>
            </a:pPr>
            <a:endParaRPr lang="en-US" sz="2000" dirty="0">
              <a:solidFill>
                <a:srgbClr val="00B050"/>
              </a:solidFill>
              <a:latin typeface="Calibri" panose="020F0502020204030204" pitchFamily="34" charset="0"/>
              <a:ea typeface="ＭＳ Ｐゴシック" pitchFamily="34" charset="-128"/>
            </a:endParaRPr>
          </a:p>
          <a:p>
            <a:pPr eaLnBrk="1" hangingPunct="1">
              <a:buFontTx/>
              <a:buNone/>
              <a:defRPr/>
            </a:pPr>
            <a:r>
              <a:rPr lang="en-US" sz="2000" dirty="0">
                <a:solidFill>
                  <a:srgbClr val="00B050"/>
                </a:solidFill>
                <a:latin typeface="Calibri" panose="020F0502020204030204" pitchFamily="34" charset="0"/>
                <a:ea typeface="ＭＳ Ｐゴシック" pitchFamily="34" charset="-128"/>
              </a:rPr>
              <a:t>			</a:t>
            </a:r>
          </a:p>
        </p:txBody>
      </p:sp>
      <p:sp>
        <p:nvSpPr>
          <p:cNvPr id="20483" name="TextBox 1">
            <a:extLst>
              <a:ext uri="{FF2B5EF4-FFF2-40B4-BE49-F238E27FC236}">
                <a16:creationId xmlns:a16="http://schemas.microsoft.com/office/drawing/2014/main" id="{FFA83AB6-0FEE-1B43-C599-082027947497}"/>
              </a:ext>
            </a:extLst>
          </p:cNvPr>
          <p:cNvSpPr txBox="1">
            <a:spLocks noChangeArrowheads="1"/>
          </p:cNvSpPr>
          <p:nvPr/>
        </p:nvSpPr>
        <p:spPr bwMode="auto">
          <a:xfrm>
            <a:off x="8532813" y="6453188"/>
            <a:ext cx="43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C8E00666-354C-E94A-87A9-4E563C096AB9}" type="slidenum">
              <a:rPr lang="en-GB" altLang="en-US" sz="1400">
                <a:solidFill>
                  <a:srgbClr val="000000"/>
                </a:solidFill>
              </a:rPr>
              <a:pPr>
                <a:spcBef>
                  <a:spcPct val="0"/>
                </a:spcBef>
                <a:buFontTx/>
                <a:buNone/>
              </a:pPr>
              <a:t>8</a:t>
            </a:fld>
            <a:endParaRPr lang="en-GB" altLang="en-US" sz="1400">
              <a:solidFill>
                <a:srgbClr val="000000"/>
              </a:solidFill>
            </a:endParaRPr>
          </a:p>
        </p:txBody>
      </p:sp>
      <p:graphicFrame>
        <p:nvGraphicFramePr>
          <p:cNvPr id="2" name="Table 1">
            <a:extLst>
              <a:ext uri="{FF2B5EF4-FFF2-40B4-BE49-F238E27FC236}">
                <a16:creationId xmlns:a16="http://schemas.microsoft.com/office/drawing/2014/main" id="{3DE4CC7F-D82D-0E26-2893-AD9DE1A8782C}"/>
              </a:ext>
            </a:extLst>
          </p:cNvPr>
          <p:cNvGraphicFramePr>
            <a:graphicFrameLocks noGrp="1"/>
          </p:cNvGraphicFramePr>
          <p:nvPr/>
        </p:nvGraphicFramePr>
        <p:xfrm>
          <a:off x="107950" y="3862388"/>
          <a:ext cx="8135938" cy="2914650"/>
        </p:xfrm>
        <a:graphic>
          <a:graphicData uri="http://schemas.openxmlformats.org/drawingml/2006/table">
            <a:tbl>
              <a:tblPr firstRow="1" bandRow="1">
                <a:tableStyleId>{5C22544A-7EE6-4342-B048-85BDC9FD1C3A}</a:tableStyleId>
              </a:tblPr>
              <a:tblGrid>
                <a:gridCol w="3959970">
                  <a:extLst>
                    <a:ext uri="{9D8B030D-6E8A-4147-A177-3AD203B41FA5}">
                      <a16:colId xmlns:a16="http://schemas.microsoft.com/office/drawing/2014/main" val="20000"/>
                    </a:ext>
                  </a:extLst>
                </a:gridCol>
                <a:gridCol w="4175968">
                  <a:extLst>
                    <a:ext uri="{9D8B030D-6E8A-4147-A177-3AD203B41FA5}">
                      <a16:colId xmlns:a16="http://schemas.microsoft.com/office/drawing/2014/main" val="20001"/>
                    </a:ext>
                  </a:extLst>
                </a:gridCol>
              </a:tblGrid>
              <a:tr h="689215">
                <a:tc>
                  <a:txBody>
                    <a:bodyPr/>
                    <a:lstStyle/>
                    <a:p>
                      <a:pPr algn="ctr"/>
                      <a:r>
                        <a:rPr lang="en-ZA" sz="1600" dirty="0">
                          <a:solidFill>
                            <a:schemeClr val="tx1"/>
                          </a:solidFill>
                          <a:latin typeface="Calibri" panose="020F0502020204030204" pitchFamily="34" charset="0"/>
                        </a:rPr>
                        <a:t>(1) Energy Price</a:t>
                      </a:r>
                      <a:r>
                        <a:rPr lang="en-ZA" sz="1600" baseline="0" dirty="0">
                          <a:solidFill>
                            <a:schemeClr val="tx1"/>
                          </a:solidFill>
                          <a:latin typeface="Calibri" panose="020F0502020204030204" pitchFamily="34" charset="0"/>
                        </a:rPr>
                        <a:t> Indicators approach (default Benchmark)</a:t>
                      </a:r>
                      <a:endParaRPr lang="en-ZA" sz="1600" dirty="0">
                        <a:solidFill>
                          <a:schemeClr val="tx1"/>
                        </a:solidFill>
                        <a:latin typeface="Calibri" panose="020F0502020204030204" pitchFamily="34" charset="0"/>
                      </a:endParaRPr>
                    </a:p>
                  </a:txBody>
                  <a:tcPr marL="91429" marR="91429" marT="45728" marB="457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en-ZA" sz="1800" dirty="0">
                          <a:solidFill>
                            <a:schemeClr val="tx1"/>
                          </a:solidFill>
                          <a:latin typeface="Calibri" panose="020F0502020204030204" pitchFamily="34" charset="0"/>
                        </a:rPr>
                        <a:t>(2) Pass-through approach</a:t>
                      </a:r>
                    </a:p>
                  </a:txBody>
                  <a:tcPr marL="91429" marR="91429" marT="45728" marB="457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2225435">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latin typeface="Calibri" panose="020F0502020204030204" pitchFamily="34" charset="0"/>
                          <a:ea typeface="+mn-ea"/>
                          <a:cs typeface="Arial" pitchFamily="34" charset="0"/>
                        </a:rPr>
                        <a:t>Maximum price of Gas Energy formula</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b="1" kern="1200" dirty="0">
                        <a:latin typeface="Calibri" panose="020F0502020204030204" pitchFamily="34" charset="0"/>
                        <a:ea typeface="+mn-ea"/>
                        <a:cs typeface="Arial" pitchFamily="34" charset="0"/>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b="1" kern="1200" dirty="0">
                        <a:latin typeface="Calibri" panose="020F0502020204030204" pitchFamily="34" charset="0"/>
                        <a:ea typeface="+mn-ea"/>
                        <a:cs typeface="Arial" pitchFamily="34" charset="0"/>
                      </a:endParaRPr>
                    </a:p>
                    <a:p>
                      <a:pPr marL="285750" indent="-285750">
                        <a:buFont typeface="Arial" panose="020B0604020202020204" pitchFamily="34" charset="0"/>
                        <a:buChar char="•"/>
                      </a:pPr>
                      <a:r>
                        <a:rPr lang="en-ZA" sz="1400" dirty="0">
                          <a:latin typeface="Calibri" panose="020F0502020204030204" pitchFamily="34" charset="0"/>
                        </a:rPr>
                        <a:t>The outcome of the formula depends on the weights attached to the energy indicator prices</a:t>
                      </a:r>
                    </a:p>
                    <a:p>
                      <a:pPr marL="285750" indent="-285750">
                        <a:buFont typeface="Arial" panose="020B0604020202020204" pitchFamily="34" charset="0"/>
                        <a:buChar char="•"/>
                      </a:pPr>
                      <a:r>
                        <a:rPr lang="en-ZA" sz="1400" dirty="0">
                          <a:latin typeface="Calibri" panose="020F0502020204030204" pitchFamily="34" charset="0"/>
                        </a:rPr>
                        <a:t>Weights were determined based on data </a:t>
                      </a:r>
                    </a:p>
                    <a:p>
                      <a:pPr marL="742950" lvl="1" indent="-285750">
                        <a:buFont typeface="Wingdings" panose="05000000000000000000" pitchFamily="2" charset="2"/>
                        <a:buChar char="§"/>
                      </a:pPr>
                      <a:r>
                        <a:rPr lang="en-ZA" sz="1400" dirty="0">
                          <a:latin typeface="Calibri" panose="020F0502020204030204" pitchFamily="34" charset="0"/>
                        </a:rPr>
                        <a:t>from an independent source (DoE) and </a:t>
                      </a:r>
                    </a:p>
                    <a:p>
                      <a:pPr marL="742950" lvl="1" indent="-285750">
                        <a:buFont typeface="Wingdings" panose="05000000000000000000" pitchFamily="2" charset="2"/>
                        <a:buChar char="§"/>
                      </a:pPr>
                      <a:r>
                        <a:rPr lang="en-ZA" sz="1400" dirty="0">
                          <a:latin typeface="Calibri" panose="020F0502020204030204" pitchFamily="34" charset="0"/>
                        </a:rPr>
                        <a:t>On facts (share of each indicator in secondary energy consumption in SA economy)</a:t>
                      </a:r>
                    </a:p>
                  </a:txBody>
                  <a:tcPr marL="91429" marR="91429" marT="45728" marB="457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6213" marR="0" lvl="1"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latin typeface="Calibri" panose="020F0502020204030204" pitchFamily="34" charset="0"/>
                          <a:ea typeface="+mn-ea"/>
                        </a:rPr>
                        <a:t>The pass-through approach requires a cost-based price build-up</a:t>
                      </a:r>
                    </a:p>
                    <a:p>
                      <a:pPr marL="176213" marR="0" lvl="1"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400" dirty="0">
                          <a:latin typeface="Calibri" panose="020F0502020204030204" pitchFamily="34" charset="0"/>
                          <a:ea typeface="+mn-ea"/>
                        </a:rPr>
                        <a:t>Costs include :- </a:t>
                      </a:r>
                    </a:p>
                    <a:p>
                      <a:pPr marL="6286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1400" dirty="0">
                          <a:latin typeface="Calibri" panose="020F0502020204030204" pitchFamily="34" charset="0"/>
                          <a:ea typeface="+mn-ea"/>
                        </a:rPr>
                        <a:t>the cost of the procured or produced gas,</a:t>
                      </a:r>
                    </a:p>
                    <a:p>
                      <a:pPr marL="6286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1400" dirty="0">
                          <a:latin typeface="Calibri" panose="020F0502020204030204" pitchFamily="34" charset="0"/>
                          <a:ea typeface="+mn-ea"/>
                        </a:rPr>
                        <a:t>any transportation or re-gasification costs</a:t>
                      </a:r>
                    </a:p>
                    <a:p>
                      <a:pPr marL="6286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1400" dirty="0">
                          <a:latin typeface="Calibri" panose="020F0502020204030204" pitchFamily="34" charset="0"/>
                          <a:ea typeface="+mn-ea"/>
                        </a:rPr>
                        <a:t>transmission tariffs</a:t>
                      </a:r>
                    </a:p>
                    <a:p>
                      <a:pPr marL="6286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1400" dirty="0">
                          <a:latin typeface="Calibri" panose="020F0502020204030204" pitchFamily="34" charset="0"/>
                          <a:ea typeface="+mn-ea"/>
                        </a:rPr>
                        <a:t>distribution tariffs, and</a:t>
                      </a:r>
                    </a:p>
                    <a:p>
                      <a:pPr marL="6286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ZA" sz="1400" dirty="0">
                          <a:latin typeface="Calibri" panose="020F0502020204030204" pitchFamily="34" charset="0"/>
                          <a:ea typeface="+mn-ea"/>
                        </a:rPr>
                        <a:t>trading margin determined in accordance with this methodology</a:t>
                      </a:r>
                    </a:p>
                  </a:txBody>
                  <a:tcPr marL="91429" marR="91429" marT="45728" marB="457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pic>
        <p:nvPicPr>
          <p:cNvPr id="20495" name="Picture 2">
            <a:extLst>
              <a:ext uri="{FF2B5EF4-FFF2-40B4-BE49-F238E27FC236}">
                <a16:creationId xmlns:a16="http://schemas.microsoft.com/office/drawing/2014/main" id="{904C3250-55D6-22DB-026D-53A84986FD4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00113" y="4941888"/>
            <a:ext cx="2376487" cy="24923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utoShape 5">
            <a:extLst>
              <a:ext uri="{FF2B5EF4-FFF2-40B4-BE49-F238E27FC236}">
                <a16:creationId xmlns:a16="http://schemas.microsoft.com/office/drawing/2014/main" id="{A9F99C1D-473E-9815-BAF7-2EC6C73C4F22}"/>
              </a:ext>
            </a:extLst>
          </p:cNvPr>
          <p:cNvSpPr>
            <a:spLocks noChangeArrowheads="1"/>
          </p:cNvSpPr>
          <p:nvPr/>
        </p:nvSpPr>
        <p:spPr bwMode="auto">
          <a:xfrm>
            <a:off x="1143000" y="5357813"/>
            <a:ext cx="4714875" cy="1071562"/>
          </a:xfrm>
          <a:prstGeom prst="cube">
            <a:avLst>
              <a:gd name="adj" fmla="val 25000"/>
            </a:avLst>
          </a:prstGeom>
          <a:solidFill>
            <a:srgbClr val="00B050">
              <a:alpha val="50980"/>
            </a:srgbClr>
          </a:solidFill>
          <a:ln w="9525">
            <a:solidFill>
              <a:schemeClr val="tx1"/>
            </a:solidFill>
            <a:miter lim="800000"/>
            <a:headEnd/>
            <a:tailEnd/>
          </a:ln>
        </p:spPr>
        <p:txBody>
          <a:bodyPr wrap="none" anchor="ct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2400" b="1">
                <a:solidFill>
                  <a:srgbClr val="000000"/>
                </a:solidFill>
              </a:rPr>
              <a:t>Maximum price for Gas Energy</a:t>
            </a:r>
          </a:p>
        </p:txBody>
      </p:sp>
      <p:sp>
        <p:nvSpPr>
          <p:cNvPr id="22531" name="AutoShape 5">
            <a:extLst>
              <a:ext uri="{FF2B5EF4-FFF2-40B4-BE49-F238E27FC236}">
                <a16:creationId xmlns:a16="http://schemas.microsoft.com/office/drawing/2014/main" id="{4C979D16-7EA1-49EC-1C77-761DFD17DB4C}"/>
              </a:ext>
            </a:extLst>
          </p:cNvPr>
          <p:cNvSpPr>
            <a:spLocks noChangeArrowheads="1"/>
          </p:cNvSpPr>
          <p:nvPr/>
        </p:nvSpPr>
        <p:spPr bwMode="auto">
          <a:xfrm>
            <a:off x="1785938" y="4286250"/>
            <a:ext cx="4071937" cy="928688"/>
          </a:xfrm>
          <a:prstGeom prst="cube">
            <a:avLst>
              <a:gd name="adj" fmla="val 25000"/>
            </a:avLst>
          </a:prstGeom>
          <a:solidFill>
            <a:srgbClr val="00B050">
              <a:alpha val="52156"/>
            </a:srgbClr>
          </a:solidFill>
          <a:ln w="9525">
            <a:solidFill>
              <a:schemeClr val="tx1"/>
            </a:solidFill>
            <a:miter lim="800000"/>
            <a:headEnd/>
            <a:tailEnd/>
          </a:ln>
        </p:spPr>
        <p:txBody>
          <a:bodyPr wrap="none" anchor="ct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2400">
                <a:solidFill>
                  <a:srgbClr val="000000"/>
                </a:solidFill>
              </a:rPr>
              <a:t>Transmission </a:t>
            </a:r>
          </a:p>
        </p:txBody>
      </p:sp>
      <p:sp>
        <p:nvSpPr>
          <p:cNvPr id="22532" name="Rounded Rectangle 23">
            <a:extLst>
              <a:ext uri="{FF2B5EF4-FFF2-40B4-BE49-F238E27FC236}">
                <a16:creationId xmlns:a16="http://schemas.microsoft.com/office/drawing/2014/main" id="{5A21AFAF-D6B1-A7A7-9CAE-DB157270C67C}"/>
              </a:ext>
            </a:extLst>
          </p:cNvPr>
          <p:cNvSpPr>
            <a:spLocks noChangeArrowheads="1"/>
          </p:cNvSpPr>
          <p:nvPr/>
        </p:nvSpPr>
        <p:spPr bwMode="auto">
          <a:xfrm>
            <a:off x="6500813" y="5572125"/>
            <a:ext cx="1714500" cy="571500"/>
          </a:xfrm>
          <a:prstGeom prst="roundRect">
            <a:avLst>
              <a:gd name="adj" fmla="val 16667"/>
            </a:avLst>
          </a:prstGeom>
          <a:solidFill>
            <a:srgbClr val="0070C0">
              <a:alpha val="52156"/>
            </a:srgbClr>
          </a:solidFill>
          <a:ln w="31750"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US" altLang="en-US" sz="2400">
                <a:solidFill>
                  <a:srgbClr val="000000"/>
                </a:solidFill>
              </a:rPr>
              <a:t>  Price (R) </a:t>
            </a:r>
          </a:p>
        </p:txBody>
      </p:sp>
      <p:sp>
        <p:nvSpPr>
          <p:cNvPr id="22533" name="Rounded Rectangle 24">
            <a:extLst>
              <a:ext uri="{FF2B5EF4-FFF2-40B4-BE49-F238E27FC236}">
                <a16:creationId xmlns:a16="http://schemas.microsoft.com/office/drawing/2014/main" id="{9BDCCF89-D321-4B7F-DE32-11002E38074C}"/>
              </a:ext>
            </a:extLst>
          </p:cNvPr>
          <p:cNvSpPr>
            <a:spLocks noChangeArrowheads="1"/>
          </p:cNvSpPr>
          <p:nvPr/>
        </p:nvSpPr>
        <p:spPr bwMode="auto">
          <a:xfrm>
            <a:off x="6500813" y="4500563"/>
            <a:ext cx="1714500" cy="571500"/>
          </a:xfrm>
          <a:prstGeom prst="roundRect">
            <a:avLst>
              <a:gd name="adj" fmla="val 16667"/>
            </a:avLst>
          </a:prstGeom>
          <a:solidFill>
            <a:srgbClr val="0070C0">
              <a:alpha val="52156"/>
            </a:srgbClr>
          </a:solidFill>
          <a:ln w="31750"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US" altLang="en-US" sz="2400">
                <a:solidFill>
                  <a:srgbClr val="000000"/>
                </a:solidFill>
              </a:rPr>
              <a:t> Tariff  (R) </a:t>
            </a:r>
          </a:p>
        </p:txBody>
      </p:sp>
      <p:sp>
        <p:nvSpPr>
          <p:cNvPr id="22534" name="AutoShape 5">
            <a:extLst>
              <a:ext uri="{FF2B5EF4-FFF2-40B4-BE49-F238E27FC236}">
                <a16:creationId xmlns:a16="http://schemas.microsoft.com/office/drawing/2014/main" id="{FA867EA3-5867-3E2B-4E1D-20733FC2934E}"/>
              </a:ext>
            </a:extLst>
          </p:cNvPr>
          <p:cNvSpPr>
            <a:spLocks noChangeArrowheads="1"/>
          </p:cNvSpPr>
          <p:nvPr/>
        </p:nvSpPr>
        <p:spPr bwMode="auto">
          <a:xfrm>
            <a:off x="2571750" y="3214688"/>
            <a:ext cx="3276600" cy="857250"/>
          </a:xfrm>
          <a:prstGeom prst="cube">
            <a:avLst>
              <a:gd name="adj" fmla="val 25000"/>
            </a:avLst>
          </a:prstGeom>
          <a:solidFill>
            <a:srgbClr val="00B050">
              <a:alpha val="50980"/>
            </a:srgbClr>
          </a:solidFill>
          <a:ln w="9525">
            <a:solidFill>
              <a:schemeClr val="tx1"/>
            </a:solidFill>
            <a:miter lim="800000"/>
            <a:headEnd/>
            <a:tailEnd/>
          </a:ln>
        </p:spPr>
        <p:txBody>
          <a:bodyPr wrap="none" anchor="ct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2400">
                <a:solidFill>
                  <a:srgbClr val="000000"/>
                </a:solidFill>
              </a:rPr>
              <a:t>Distribution</a:t>
            </a:r>
          </a:p>
        </p:txBody>
      </p:sp>
      <p:sp>
        <p:nvSpPr>
          <p:cNvPr id="22535" name="Rounded Rectangle 26">
            <a:extLst>
              <a:ext uri="{FF2B5EF4-FFF2-40B4-BE49-F238E27FC236}">
                <a16:creationId xmlns:a16="http://schemas.microsoft.com/office/drawing/2014/main" id="{69073711-CF96-98B4-F960-35B045D0A525}"/>
              </a:ext>
            </a:extLst>
          </p:cNvPr>
          <p:cNvSpPr>
            <a:spLocks noChangeArrowheads="1"/>
          </p:cNvSpPr>
          <p:nvPr/>
        </p:nvSpPr>
        <p:spPr bwMode="auto">
          <a:xfrm>
            <a:off x="6500813" y="3429000"/>
            <a:ext cx="1714500" cy="571500"/>
          </a:xfrm>
          <a:prstGeom prst="roundRect">
            <a:avLst>
              <a:gd name="adj" fmla="val 16667"/>
            </a:avLst>
          </a:prstGeom>
          <a:solidFill>
            <a:srgbClr val="0070C0">
              <a:alpha val="52156"/>
            </a:srgbClr>
          </a:solidFill>
          <a:ln w="31750"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US" altLang="en-US" sz="2400">
                <a:solidFill>
                  <a:srgbClr val="000000"/>
                </a:solidFill>
              </a:rPr>
              <a:t> Tariff  (U) </a:t>
            </a:r>
          </a:p>
        </p:txBody>
      </p:sp>
      <p:sp>
        <p:nvSpPr>
          <p:cNvPr id="11" name="AutoShape 5">
            <a:extLst>
              <a:ext uri="{FF2B5EF4-FFF2-40B4-BE49-F238E27FC236}">
                <a16:creationId xmlns:a16="http://schemas.microsoft.com/office/drawing/2014/main" id="{715B78BB-7A25-784E-06BE-B020AFEF4A0E}"/>
              </a:ext>
            </a:extLst>
          </p:cNvPr>
          <p:cNvSpPr>
            <a:spLocks noChangeArrowheads="1"/>
          </p:cNvSpPr>
          <p:nvPr/>
        </p:nvSpPr>
        <p:spPr bwMode="auto">
          <a:xfrm>
            <a:off x="3214688" y="2286000"/>
            <a:ext cx="2633662" cy="785813"/>
          </a:xfrm>
          <a:prstGeom prst="cube">
            <a:avLst>
              <a:gd name="adj" fmla="val 25000"/>
            </a:avLst>
          </a:prstGeom>
          <a:solidFill>
            <a:srgbClr val="00B050">
              <a:alpha val="54901"/>
            </a:srgbClr>
          </a:solidFill>
          <a:ln w="9525">
            <a:solidFill>
              <a:schemeClr val="tx1"/>
            </a:solidFill>
            <a:miter lim="800000"/>
            <a:headEnd/>
            <a:tailEnd/>
          </a:ln>
        </p:spPr>
        <p:txBody>
          <a:bodyPr wrap="none" anchor="ct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2400" b="1">
                <a:solidFill>
                  <a:srgbClr val="000000"/>
                </a:solidFill>
              </a:rPr>
              <a:t>Trading margin</a:t>
            </a:r>
          </a:p>
        </p:txBody>
      </p:sp>
      <p:sp>
        <p:nvSpPr>
          <p:cNvPr id="22537" name="Rounded Rectangle 11">
            <a:extLst>
              <a:ext uri="{FF2B5EF4-FFF2-40B4-BE49-F238E27FC236}">
                <a16:creationId xmlns:a16="http://schemas.microsoft.com/office/drawing/2014/main" id="{4E2F166A-DA6F-EE26-4F89-E90DBEF9A0DE}"/>
              </a:ext>
            </a:extLst>
          </p:cNvPr>
          <p:cNvSpPr>
            <a:spLocks noChangeArrowheads="1"/>
          </p:cNvSpPr>
          <p:nvPr/>
        </p:nvSpPr>
        <p:spPr bwMode="auto">
          <a:xfrm>
            <a:off x="6500813" y="2428875"/>
            <a:ext cx="1714500" cy="784225"/>
          </a:xfrm>
          <a:prstGeom prst="roundRect">
            <a:avLst>
              <a:gd name="adj" fmla="val 16667"/>
            </a:avLst>
          </a:prstGeom>
          <a:solidFill>
            <a:srgbClr val="0070C0">
              <a:alpha val="52156"/>
            </a:srgbClr>
          </a:solidFill>
          <a:ln w="31750"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US" altLang="en-US" sz="2400">
                <a:solidFill>
                  <a:srgbClr val="000000"/>
                </a:solidFill>
              </a:rPr>
              <a:t>Margin (R) </a:t>
            </a:r>
          </a:p>
        </p:txBody>
      </p:sp>
      <p:sp>
        <p:nvSpPr>
          <p:cNvPr id="22538" name="Cross 12">
            <a:extLst>
              <a:ext uri="{FF2B5EF4-FFF2-40B4-BE49-F238E27FC236}">
                <a16:creationId xmlns:a16="http://schemas.microsoft.com/office/drawing/2014/main" id="{50845F25-23B5-8AFA-20C0-9A1512F9003A}"/>
              </a:ext>
            </a:extLst>
          </p:cNvPr>
          <p:cNvSpPr>
            <a:spLocks noChangeArrowheads="1"/>
          </p:cNvSpPr>
          <p:nvPr/>
        </p:nvSpPr>
        <p:spPr bwMode="auto">
          <a:xfrm>
            <a:off x="1357313" y="4929188"/>
            <a:ext cx="357187" cy="357187"/>
          </a:xfrm>
          <a:prstGeom prst="plus">
            <a:avLst>
              <a:gd name="adj" fmla="val 36634"/>
            </a:avLst>
          </a:prstGeom>
          <a:solidFill>
            <a:srgbClr val="0070C0"/>
          </a:solidFill>
          <a:ln w="9525"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solidFill>
                <a:srgbClr val="000000"/>
              </a:solidFill>
            </a:endParaRPr>
          </a:p>
        </p:txBody>
      </p:sp>
      <p:sp>
        <p:nvSpPr>
          <p:cNvPr id="22539" name="Cross 14">
            <a:extLst>
              <a:ext uri="{FF2B5EF4-FFF2-40B4-BE49-F238E27FC236}">
                <a16:creationId xmlns:a16="http://schemas.microsoft.com/office/drawing/2014/main" id="{892D0565-CF53-9ED7-7FF6-F11F4AA683E0}"/>
              </a:ext>
            </a:extLst>
          </p:cNvPr>
          <p:cNvSpPr>
            <a:spLocks noChangeArrowheads="1"/>
          </p:cNvSpPr>
          <p:nvPr/>
        </p:nvSpPr>
        <p:spPr bwMode="auto">
          <a:xfrm>
            <a:off x="2786063" y="2786063"/>
            <a:ext cx="357187" cy="357187"/>
          </a:xfrm>
          <a:prstGeom prst="plus">
            <a:avLst>
              <a:gd name="adj" fmla="val 36634"/>
            </a:avLst>
          </a:prstGeom>
          <a:solidFill>
            <a:srgbClr val="0070C0"/>
          </a:solidFill>
          <a:ln w="9525"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solidFill>
                <a:srgbClr val="000000"/>
              </a:solidFill>
            </a:endParaRPr>
          </a:p>
        </p:txBody>
      </p:sp>
      <p:sp>
        <p:nvSpPr>
          <p:cNvPr id="22540" name="Cross 15">
            <a:extLst>
              <a:ext uri="{FF2B5EF4-FFF2-40B4-BE49-F238E27FC236}">
                <a16:creationId xmlns:a16="http://schemas.microsoft.com/office/drawing/2014/main" id="{74E31559-5128-3348-084E-7563C66AE310}"/>
              </a:ext>
            </a:extLst>
          </p:cNvPr>
          <p:cNvSpPr>
            <a:spLocks noChangeArrowheads="1"/>
          </p:cNvSpPr>
          <p:nvPr/>
        </p:nvSpPr>
        <p:spPr bwMode="auto">
          <a:xfrm>
            <a:off x="2143125" y="3786188"/>
            <a:ext cx="357188" cy="357187"/>
          </a:xfrm>
          <a:prstGeom prst="plus">
            <a:avLst>
              <a:gd name="adj" fmla="val 36634"/>
            </a:avLst>
          </a:prstGeom>
          <a:solidFill>
            <a:srgbClr val="0070C0"/>
          </a:solidFill>
          <a:ln w="9525"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solidFill>
                <a:srgbClr val="000000"/>
              </a:solidFill>
            </a:endParaRPr>
          </a:p>
        </p:txBody>
      </p:sp>
      <p:sp>
        <p:nvSpPr>
          <p:cNvPr id="22541" name="AutoShape 5">
            <a:extLst>
              <a:ext uri="{FF2B5EF4-FFF2-40B4-BE49-F238E27FC236}">
                <a16:creationId xmlns:a16="http://schemas.microsoft.com/office/drawing/2014/main" id="{2577B609-791A-405A-BA10-8D39A60A45FE}"/>
              </a:ext>
            </a:extLst>
          </p:cNvPr>
          <p:cNvSpPr>
            <a:spLocks noChangeArrowheads="1"/>
          </p:cNvSpPr>
          <p:nvPr/>
        </p:nvSpPr>
        <p:spPr bwMode="auto">
          <a:xfrm>
            <a:off x="3643313" y="1214438"/>
            <a:ext cx="4286250" cy="642937"/>
          </a:xfrm>
          <a:prstGeom prst="cube">
            <a:avLst>
              <a:gd name="adj" fmla="val 12069"/>
            </a:avLst>
          </a:prstGeom>
          <a:solidFill>
            <a:srgbClr val="00B050"/>
          </a:solidFill>
          <a:ln w="9525">
            <a:solidFill>
              <a:schemeClr val="tx1"/>
            </a:solidFill>
            <a:miter lim="800000"/>
            <a:headEnd/>
            <a:tailEnd/>
          </a:ln>
        </p:spPr>
        <p:txBody>
          <a:bodyPr wrap="none" anchor="ct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lgn="ctr">
              <a:spcBef>
                <a:spcPct val="0"/>
              </a:spcBef>
              <a:buFontTx/>
              <a:buNone/>
            </a:pPr>
            <a:r>
              <a:rPr lang="en-US" altLang="en-US" sz="2400">
                <a:solidFill>
                  <a:srgbClr val="000000"/>
                </a:solidFill>
              </a:rPr>
              <a:t>Total price for piped-gas</a:t>
            </a:r>
          </a:p>
        </p:txBody>
      </p:sp>
      <p:sp>
        <p:nvSpPr>
          <p:cNvPr id="18" name="Equal 17">
            <a:extLst>
              <a:ext uri="{FF2B5EF4-FFF2-40B4-BE49-F238E27FC236}">
                <a16:creationId xmlns:a16="http://schemas.microsoft.com/office/drawing/2014/main" id="{7517FB5F-AC6D-2A91-BC63-F99FA8AB9E49}"/>
              </a:ext>
            </a:extLst>
          </p:cNvPr>
          <p:cNvSpPr/>
          <p:nvPr/>
        </p:nvSpPr>
        <p:spPr bwMode="auto">
          <a:xfrm>
            <a:off x="3429000" y="1928813"/>
            <a:ext cx="642938" cy="285750"/>
          </a:xfrm>
          <a:prstGeom prst="mathEqual">
            <a:avLst/>
          </a:prstGeom>
          <a:solidFill>
            <a:srgbClr val="0070C0"/>
          </a:solidFill>
          <a:ln w="9525" cap="flat" cmpd="sng" algn="ctr">
            <a:solidFill>
              <a:schemeClr val="tx1"/>
            </a:solidFill>
            <a:prstDash val="solid"/>
            <a:round/>
            <a:headEnd type="none" w="med" len="med"/>
            <a:tailEnd type="none" w="med" len="med"/>
          </a:ln>
          <a:effectLst/>
        </p:spPr>
        <p:txBody>
          <a:bodyPr/>
          <a:lstStyle/>
          <a:p>
            <a:pPr>
              <a:defRPr/>
            </a:pPr>
            <a:endParaRPr lang="en-US" dirty="0">
              <a:solidFill>
                <a:srgbClr val="000000"/>
              </a:solidFill>
            </a:endParaRPr>
          </a:p>
        </p:txBody>
      </p:sp>
      <p:sp>
        <p:nvSpPr>
          <p:cNvPr id="23" name="Bent Arrow 22">
            <a:extLst>
              <a:ext uri="{FF2B5EF4-FFF2-40B4-BE49-F238E27FC236}">
                <a16:creationId xmlns:a16="http://schemas.microsoft.com/office/drawing/2014/main" id="{6E91935F-06F7-A049-53AB-5874B601A3CB}"/>
              </a:ext>
            </a:extLst>
          </p:cNvPr>
          <p:cNvSpPr/>
          <p:nvPr/>
        </p:nvSpPr>
        <p:spPr bwMode="auto">
          <a:xfrm rot="10800000" flipH="1">
            <a:off x="214313" y="2286000"/>
            <a:ext cx="1071562" cy="3929063"/>
          </a:xfrm>
          <a:prstGeom prst="bentArrow">
            <a:avLst>
              <a:gd name="adj1" fmla="val 25000"/>
              <a:gd name="adj2" fmla="val 34639"/>
              <a:gd name="adj3" fmla="val 50000"/>
              <a:gd name="adj4" fmla="val 23063"/>
            </a:avLst>
          </a:prstGeom>
          <a:solidFill>
            <a:srgbClr val="C00000"/>
          </a:solidFill>
          <a:ln w="9525" cap="flat" cmpd="sng" algn="ctr">
            <a:solidFill>
              <a:schemeClr val="tx1"/>
            </a:solidFill>
            <a:prstDash val="solid"/>
            <a:round/>
            <a:headEnd type="none" w="med" len="med"/>
            <a:tailEnd type="none" w="med" len="med"/>
          </a:ln>
          <a:effectLst/>
        </p:spPr>
        <p:txBody>
          <a:bodyPr/>
          <a:lstStyle/>
          <a:p>
            <a:pPr>
              <a:defRPr/>
            </a:pPr>
            <a:endParaRPr lang="en-US" dirty="0">
              <a:solidFill>
                <a:srgbClr val="000000"/>
              </a:solidFill>
            </a:endParaRPr>
          </a:p>
        </p:txBody>
      </p:sp>
      <p:sp>
        <p:nvSpPr>
          <p:cNvPr id="28" name="Bent Arrow 27">
            <a:extLst>
              <a:ext uri="{FF2B5EF4-FFF2-40B4-BE49-F238E27FC236}">
                <a16:creationId xmlns:a16="http://schemas.microsoft.com/office/drawing/2014/main" id="{B7FBFF09-0AAA-AE79-AC28-42E6787BC41F}"/>
              </a:ext>
            </a:extLst>
          </p:cNvPr>
          <p:cNvSpPr/>
          <p:nvPr/>
        </p:nvSpPr>
        <p:spPr bwMode="auto">
          <a:xfrm flipV="1">
            <a:off x="928688" y="2286000"/>
            <a:ext cx="1928812" cy="857250"/>
          </a:xfrm>
          <a:prstGeom prst="bentArrow">
            <a:avLst>
              <a:gd name="adj1" fmla="val 29202"/>
              <a:gd name="adj2" fmla="val 50000"/>
              <a:gd name="adj3" fmla="val 50000"/>
              <a:gd name="adj4" fmla="val 29737"/>
            </a:avLst>
          </a:prstGeom>
          <a:solidFill>
            <a:srgbClr val="C00000"/>
          </a:solidFill>
          <a:ln w="9525" cap="flat" cmpd="sng" algn="ctr">
            <a:solidFill>
              <a:schemeClr val="tx1"/>
            </a:solidFill>
            <a:prstDash val="solid"/>
            <a:round/>
            <a:headEnd type="none" w="med" len="med"/>
            <a:tailEnd type="none" w="med" len="med"/>
          </a:ln>
          <a:effectLst/>
        </p:spPr>
        <p:txBody>
          <a:bodyPr/>
          <a:lstStyle/>
          <a:p>
            <a:pPr>
              <a:defRPr/>
            </a:pPr>
            <a:endParaRPr lang="en-US" dirty="0">
              <a:solidFill>
                <a:srgbClr val="000000"/>
              </a:solidFill>
            </a:endParaRPr>
          </a:p>
        </p:txBody>
      </p:sp>
      <p:sp>
        <p:nvSpPr>
          <p:cNvPr id="22545" name="Flowchart: Alternate Process 30">
            <a:extLst>
              <a:ext uri="{FF2B5EF4-FFF2-40B4-BE49-F238E27FC236}">
                <a16:creationId xmlns:a16="http://schemas.microsoft.com/office/drawing/2014/main" id="{AE03DB21-CD48-802E-78DD-A9584188EFE2}"/>
              </a:ext>
            </a:extLst>
          </p:cNvPr>
          <p:cNvSpPr>
            <a:spLocks noChangeArrowheads="1"/>
          </p:cNvSpPr>
          <p:nvPr/>
        </p:nvSpPr>
        <p:spPr bwMode="auto">
          <a:xfrm>
            <a:off x="142875" y="1285875"/>
            <a:ext cx="3071813" cy="928688"/>
          </a:xfrm>
          <a:prstGeom prst="flowChartAlternateProcess">
            <a:avLst/>
          </a:prstGeom>
          <a:solidFill>
            <a:schemeClr val="bg1"/>
          </a:solidFill>
          <a:ln w="9525" algn="ctr">
            <a:solidFill>
              <a:schemeClr val="tx1"/>
            </a:solidFill>
            <a:round/>
            <a:headEnd/>
            <a:tailEnd/>
          </a:ln>
        </p:spPr>
        <p:txBody>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US" altLang="en-US" sz="2400" b="1">
                <a:solidFill>
                  <a:srgbClr val="0000CC"/>
                </a:solidFill>
              </a:rPr>
              <a:t>This methodology refers to</a:t>
            </a:r>
          </a:p>
        </p:txBody>
      </p:sp>
      <p:sp>
        <p:nvSpPr>
          <p:cNvPr id="22546" name="TextBox 1">
            <a:extLst>
              <a:ext uri="{FF2B5EF4-FFF2-40B4-BE49-F238E27FC236}">
                <a16:creationId xmlns:a16="http://schemas.microsoft.com/office/drawing/2014/main" id="{5C2DB450-52C2-89D9-D26C-C76A7D384007}"/>
              </a:ext>
            </a:extLst>
          </p:cNvPr>
          <p:cNvSpPr txBox="1">
            <a:spLocks noChangeArrowheads="1"/>
          </p:cNvSpPr>
          <p:nvPr/>
        </p:nvSpPr>
        <p:spPr bwMode="auto">
          <a:xfrm>
            <a:off x="8675688" y="6429375"/>
            <a:ext cx="4683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DD91B61E-0630-B446-9E28-61CA2A130F25}" type="slidenum">
              <a:rPr lang="en-GB" altLang="en-US" sz="1400">
                <a:solidFill>
                  <a:srgbClr val="000000"/>
                </a:solidFill>
              </a:rPr>
              <a:pPr>
                <a:spcBef>
                  <a:spcPct val="0"/>
                </a:spcBef>
                <a:buFontTx/>
                <a:buNone/>
              </a:pPr>
              <a:t>9</a:t>
            </a:fld>
            <a:endParaRPr lang="en-GB" altLang="en-US" sz="140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21"/>
                                        </p:tgtEl>
                                        <p:attrNameLst>
                                          <p:attrName>style.color</p:attrName>
                                        </p:attrNameLst>
                                      </p:cBhvr>
                                      <p:to>
                                        <p:clrVal>
                                          <a:srgbClr val="CC3300"/>
                                        </p:clrVal>
                                      </p:to>
                                    </p:set>
                                    <p:set>
                                      <p:cBhvr>
                                        <p:cTn id="7" dur="500" fill="hold"/>
                                        <p:tgtEl>
                                          <p:spTgt spid="21"/>
                                        </p:tgtEl>
                                        <p:attrNameLst>
                                          <p:attrName>fillcolor</p:attrName>
                                        </p:attrNameLst>
                                      </p:cBhvr>
                                      <p:to>
                                        <p:clrVal>
                                          <a:srgbClr val="CC3300"/>
                                        </p:clrVal>
                                      </p:to>
                                    </p:set>
                                    <p:set>
                                      <p:cBhvr>
                                        <p:cTn id="8" dur="500" fill="hold"/>
                                        <p:tgtEl>
                                          <p:spTgt spid="21"/>
                                        </p:tgtEl>
                                        <p:attrNameLst>
                                          <p:attrName>fill.type</p:attrName>
                                        </p:attrNameLst>
                                      </p:cBhvr>
                                      <p:to>
                                        <p:strVal val="solid"/>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mph" presetSubtype="0" fill="hold" nodeType="clickEffect">
                                  <p:stCondLst>
                                    <p:cond delay="0"/>
                                  </p:stCondLst>
                                  <p:iterate type="lt">
                                    <p:tmPct val="4000"/>
                                  </p:iterate>
                                  <p:childTnLst>
                                    <p:set>
                                      <p:cBhvr override="childStyle">
                                        <p:cTn id="12" dur="500" fill="hold"/>
                                        <p:tgtEl>
                                          <p:spTgt spid="11"/>
                                        </p:tgtEl>
                                        <p:attrNameLst>
                                          <p:attrName>style.color</p:attrName>
                                        </p:attrNameLst>
                                      </p:cBhvr>
                                      <p:to>
                                        <p:clrVal>
                                          <a:srgbClr val="CC3300"/>
                                        </p:clrVal>
                                      </p:to>
                                    </p:set>
                                    <p:set>
                                      <p:cBhvr>
                                        <p:cTn id="13" dur="500" fill="hold"/>
                                        <p:tgtEl>
                                          <p:spTgt spid="11"/>
                                        </p:tgtEl>
                                        <p:attrNameLst>
                                          <p:attrName>fillcolor</p:attrName>
                                        </p:attrNameLst>
                                      </p:cBhvr>
                                      <p:to>
                                        <p:clrVal>
                                          <a:srgbClr val="CC3300"/>
                                        </p:clrVal>
                                      </p:to>
                                    </p:set>
                                    <p:set>
                                      <p:cBhvr>
                                        <p:cTn id="14" dur="5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MS PGothic"/>
        <a:cs typeface=""/>
      </a:majorFont>
      <a:minorFont>
        <a:latin typeface="Arial"/>
        <a:ea typeface="MS PGothic"/>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Georgia" pitchFamily="18"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Georgia" pitchFamily="18" charset="0"/>
            <a:ea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NERSA STANDARD PRESENTATION TEMPLATE</Template>
  <TotalTime>19212</TotalTime>
  <Words>1841</Words>
  <Application>Microsoft Macintosh PowerPoint</Application>
  <PresentationFormat>On-screen Show (4:3)</PresentationFormat>
  <Paragraphs>216</Paragraphs>
  <Slides>18</Slides>
  <Notes>12</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18</vt:i4>
      </vt:variant>
    </vt:vector>
  </HeadingPairs>
  <TitlesOfParts>
    <vt:vector size="26" baseType="lpstr">
      <vt:lpstr>Arial</vt:lpstr>
      <vt:lpstr>MS PGothic</vt:lpstr>
      <vt:lpstr>Calibri</vt:lpstr>
      <vt:lpstr>Wingdings</vt:lpstr>
      <vt:lpstr>Blank Presentation</vt:lpstr>
      <vt:lpstr>3_Blank Presentation</vt:lpstr>
      <vt:lpstr>1_Blank Presentation</vt:lpstr>
      <vt:lpstr>Microsoft Excel Chart</vt:lpstr>
      <vt:lpstr>PowerPoint Presentation</vt:lpstr>
      <vt:lpstr>PowerPoint Presentation</vt:lpstr>
      <vt:lpstr>PowerPoint Presentation</vt:lpstr>
      <vt:lpstr>objectives and Functions  In terms of the GAS ACT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MVP prices levels compare to Maximum Price Levels per customer class</vt:lpstr>
      <vt:lpstr>Main Gas Traders Profitability levels</vt:lpstr>
      <vt:lpstr>PowerPoint Presentation</vt:lpstr>
      <vt:lpstr>PowerPoint Presentation</vt:lpstr>
      <vt:lpstr>PowerPoint Presentation</vt:lpstr>
    </vt:vector>
  </TitlesOfParts>
  <Company>21Century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Vusimuzi Zwane</dc:creator>
  <cp:lastModifiedBy>Kevin Reddell</cp:lastModifiedBy>
  <cp:revision>1168</cp:revision>
  <cp:lastPrinted>2016-03-09T15:34:04Z</cp:lastPrinted>
  <dcterms:created xsi:type="dcterms:W3CDTF">2004-02-18T15:25:33Z</dcterms:created>
  <dcterms:modified xsi:type="dcterms:W3CDTF">2024-04-08T11:30:32Z</dcterms:modified>
</cp:coreProperties>
</file>