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97" r:id="rId2"/>
    <p:sldId id="299" r:id="rId3"/>
    <p:sldId id="304" r:id="rId4"/>
    <p:sldId id="301" r:id="rId5"/>
    <p:sldId id="298" r:id="rId6"/>
    <p:sldId id="302" r:id="rId7"/>
    <p:sldId id="305" r:id="rId8"/>
    <p:sldId id="306" r:id="rId9"/>
    <p:sldId id="30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39" autoAdjust="0"/>
    <p:restoredTop sz="94830" autoAdjust="0"/>
  </p:normalViewPr>
  <p:slideViewPr>
    <p:cSldViewPr snapToGrid="0">
      <p:cViewPr varScale="1">
        <p:scale>
          <a:sx n="117" d="100"/>
          <a:sy n="117" d="100"/>
        </p:scale>
        <p:origin x="2256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58B8CF-56A4-324E-A702-F2B81D22D8EC}" type="doc">
      <dgm:prSet loTypeId="urn:microsoft.com/office/officeart/2005/8/layout/venn1" loCatId="" qsTypeId="urn:microsoft.com/office/officeart/2005/8/quickstyle/3D4" qsCatId="3D" csTypeId="urn:microsoft.com/office/officeart/2005/8/colors/colorful4" csCatId="colorful" phldr="1"/>
      <dgm:spPr/>
    </dgm:pt>
    <dgm:pt modelId="{1E264254-99F6-854C-B60A-D0665D9B953B}">
      <dgm:prSet phldrT="[Text]"/>
      <dgm:spPr>
        <a:solidFill>
          <a:srgbClr val="C66A16">
            <a:alpha val="50000"/>
          </a:srgbClr>
        </a:solidFill>
      </dgm:spPr>
      <dgm:t>
        <a:bodyPr/>
        <a:lstStyle/>
        <a:p>
          <a:r>
            <a:rPr lang="en-US" dirty="0"/>
            <a:t>Competition</a:t>
          </a:r>
        </a:p>
      </dgm:t>
    </dgm:pt>
    <dgm:pt modelId="{105EBD81-74BB-F847-BCA8-BED4AA915AEA}" type="parTrans" cxnId="{B1F1D583-C6BD-1548-9598-6390E367D1A8}">
      <dgm:prSet/>
      <dgm:spPr/>
      <dgm:t>
        <a:bodyPr/>
        <a:lstStyle/>
        <a:p>
          <a:endParaRPr lang="en-US"/>
        </a:p>
      </dgm:t>
    </dgm:pt>
    <dgm:pt modelId="{69F27BCE-B34B-C34F-9696-56B19E9ADCFA}" type="sibTrans" cxnId="{B1F1D583-C6BD-1548-9598-6390E367D1A8}">
      <dgm:prSet/>
      <dgm:spPr/>
      <dgm:t>
        <a:bodyPr/>
        <a:lstStyle/>
        <a:p>
          <a:endParaRPr lang="en-US"/>
        </a:p>
      </dgm:t>
    </dgm:pt>
    <dgm:pt modelId="{D4BF46AB-755C-814C-B54B-EB57CFF0F523}">
      <dgm:prSet phldrT="[Text]"/>
      <dgm:spPr>
        <a:solidFill>
          <a:srgbClr val="459A63">
            <a:alpha val="50000"/>
          </a:srgbClr>
        </a:solidFill>
      </dgm:spPr>
      <dgm:t>
        <a:bodyPr/>
        <a:lstStyle/>
        <a:p>
          <a:r>
            <a:rPr lang="en-US" dirty="0"/>
            <a:t>Financial Services</a:t>
          </a:r>
        </a:p>
      </dgm:t>
    </dgm:pt>
    <dgm:pt modelId="{E90B3554-14F9-C34D-8667-AB3F217A959B}" type="parTrans" cxnId="{AD462079-59BE-C94C-ADEB-A04572730B22}">
      <dgm:prSet/>
      <dgm:spPr/>
      <dgm:t>
        <a:bodyPr/>
        <a:lstStyle/>
        <a:p>
          <a:endParaRPr lang="en-US"/>
        </a:p>
      </dgm:t>
    </dgm:pt>
    <dgm:pt modelId="{1AB91D92-64EC-514A-BEFD-71716C36F7CE}" type="sibTrans" cxnId="{AD462079-59BE-C94C-ADEB-A04572730B22}">
      <dgm:prSet/>
      <dgm:spPr/>
      <dgm:t>
        <a:bodyPr/>
        <a:lstStyle/>
        <a:p>
          <a:endParaRPr lang="en-US"/>
        </a:p>
      </dgm:t>
    </dgm:pt>
    <dgm:pt modelId="{EE6F7C27-41D0-0A46-8D77-493D9A4D10E5}">
      <dgm:prSet phldrT="[Text]"/>
      <dgm:spPr>
        <a:solidFill>
          <a:srgbClr val="0061A9">
            <a:alpha val="50000"/>
          </a:srgbClr>
        </a:solidFill>
      </dgm:spPr>
      <dgm:t>
        <a:bodyPr/>
        <a:lstStyle/>
        <a:p>
          <a:r>
            <a:rPr lang="en-US" dirty="0"/>
            <a:t>Telecom</a:t>
          </a:r>
        </a:p>
      </dgm:t>
    </dgm:pt>
    <dgm:pt modelId="{ADFCE187-7BDA-8A41-9500-6AEA82DA8D6C}" type="sibTrans" cxnId="{F9F3A482-5809-574F-B9CD-6A70AFC83C83}">
      <dgm:prSet/>
      <dgm:spPr/>
      <dgm:t>
        <a:bodyPr/>
        <a:lstStyle/>
        <a:p>
          <a:endParaRPr lang="en-US"/>
        </a:p>
      </dgm:t>
    </dgm:pt>
    <dgm:pt modelId="{702CDE9E-EE2D-9B43-86AB-155EAB31E882}" type="parTrans" cxnId="{F9F3A482-5809-574F-B9CD-6A70AFC83C83}">
      <dgm:prSet/>
      <dgm:spPr/>
      <dgm:t>
        <a:bodyPr/>
        <a:lstStyle/>
        <a:p>
          <a:endParaRPr lang="en-US"/>
        </a:p>
      </dgm:t>
    </dgm:pt>
    <dgm:pt modelId="{099D3C45-C91F-F94D-B64F-69A9DEC7AC62}" type="pres">
      <dgm:prSet presAssocID="{A958B8CF-56A4-324E-A702-F2B81D22D8EC}" presName="compositeShape" presStyleCnt="0">
        <dgm:presLayoutVars>
          <dgm:chMax val="7"/>
          <dgm:dir/>
          <dgm:resizeHandles val="exact"/>
        </dgm:presLayoutVars>
      </dgm:prSet>
      <dgm:spPr/>
    </dgm:pt>
    <dgm:pt modelId="{34A9F610-EA08-594A-8C51-A1530F8B4119}" type="pres">
      <dgm:prSet presAssocID="{1E264254-99F6-854C-B60A-D0665D9B953B}" presName="circ1" presStyleLbl="vennNode1" presStyleIdx="0" presStyleCnt="3" custLinFactNeighborY="-1080"/>
      <dgm:spPr/>
    </dgm:pt>
    <dgm:pt modelId="{2D3B2184-7512-4447-B39B-A00666D51095}" type="pres">
      <dgm:prSet presAssocID="{1E264254-99F6-854C-B60A-D0665D9B953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D71A6DE-4339-8A47-A570-FD03593FAE47}" type="pres">
      <dgm:prSet presAssocID="{D4BF46AB-755C-814C-B54B-EB57CFF0F523}" presName="circ2" presStyleLbl="vennNode1" presStyleIdx="1" presStyleCnt="3"/>
      <dgm:spPr/>
    </dgm:pt>
    <dgm:pt modelId="{B419B56D-B8E0-4440-A967-AA2275028807}" type="pres">
      <dgm:prSet presAssocID="{D4BF46AB-755C-814C-B54B-EB57CFF0F52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A5BA3CA-4817-8840-B570-2E5C407DABDB}" type="pres">
      <dgm:prSet presAssocID="{EE6F7C27-41D0-0A46-8D77-493D9A4D10E5}" presName="circ3" presStyleLbl="vennNode1" presStyleIdx="2" presStyleCnt="3"/>
      <dgm:spPr/>
    </dgm:pt>
    <dgm:pt modelId="{59283072-E718-CA44-A64C-C5A1682A4E5E}" type="pres">
      <dgm:prSet presAssocID="{EE6F7C27-41D0-0A46-8D77-493D9A4D10E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060D4A1A-6C74-45A9-8AF1-1891F1ECB080}" type="presOf" srcId="{1E264254-99F6-854C-B60A-D0665D9B953B}" destId="{2D3B2184-7512-4447-B39B-A00666D51095}" srcOrd="1" destOrd="0" presId="urn:microsoft.com/office/officeart/2005/8/layout/venn1"/>
    <dgm:cxn modelId="{569D5C2E-188C-4C41-AB2C-D65861391502}" type="presOf" srcId="{A958B8CF-56A4-324E-A702-F2B81D22D8EC}" destId="{099D3C45-C91F-F94D-B64F-69A9DEC7AC62}" srcOrd="0" destOrd="0" presId="urn:microsoft.com/office/officeart/2005/8/layout/venn1"/>
    <dgm:cxn modelId="{4E35EF3F-E752-42B7-B708-3589BCF50030}" type="presOf" srcId="{D4BF46AB-755C-814C-B54B-EB57CFF0F523}" destId="{B419B56D-B8E0-4440-A967-AA2275028807}" srcOrd="1" destOrd="0" presId="urn:microsoft.com/office/officeart/2005/8/layout/venn1"/>
    <dgm:cxn modelId="{6C1C3B41-AE6D-426A-9B8F-8FB6ED3D7EA5}" type="presOf" srcId="{1E264254-99F6-854C-B60A-D0665D9B953B}" destId="{34A9F610-EA08-594A-8C51-A1530F8B4119}" srcOrd="0" destOrd="0" presId="urn:microsoft.com/office/officeart/2005/8/layout/venn1"/>
    <dgm:cxn modelId="{5AC6184E-90C5-456A-B196-BE88B352E655}" type="presOf" srcId="{EE6F7C27-41D0-0A46-8D77-493D9A4D10E5}" destId="{59283072-E718-CA44-A64C-C5A1682A4E5E}" srcOrd="1" destOrd="0" presId="urn:microsoft.com/office/officeart/2005/8/layout/venn1"/>
    <dgm:cxn modelId="{AD462079-59BE-C94C-ADEB-A04572730B22}" srcId="{A958B8CF-56A4-324E-A702-F2B81D22D8EC}" destId="{D4BF46AB-755C-814C-B54B-EB57CFF0F523}" srcOrd="1" destOrd="0" parTransId="{E90B3554-14F9-C34D-8667-AB3F217A959B}" sibTransId="{1AB91D92-64EC-514A-BEFD-71716C36F7CE}"/>
    <dgm:cxn modelId="{F9F3A482-5809-574F-B9CD-6A70AFC83C83}" srcId="{A958B8CF-56A4-324E-A702-F2B81D22D8EC}" destId="{EE6F7C27-41D0-0A46-8D77-493D9A4D10E5}" srcOrd="2" destOrd="0" parTransId="{702CDE9E-EE2D-9B43-86AB-155EAB31E882}" sibTransId="{ADFCE187-7BDA-8A41-9500-6AEA82DA8D6C}"/>
    <dgm:cxn modelId="{B1F1D583-C6BD-1548-9598-6390E367D1A8}" srcId="{A958B8CF-56A4-324E-A702-F2B81D22D8EC}" destId="{1E264254-99F6-854C-B60A-D0665D9B953B}" srcOrd="0" destOrd="0" parTransId="{105EBD81-74BB-F847-BCA8-BED4AA915AEA}" sibTransId="{69F27BCE-B34B-C34F-9696-56B19E9ADCFA}"/>
    <dgm:cxn modelId="{C92643CC-4CEC-43AB-ADE6-591BE1F5E64C}" type="presOf" srcId="{EE6F7C27-41D0-0A46-8D77-493D9A4D10E5}" destId="{0A5BA3CA-4817-8840-B570-2E5C407DABDB}" srcOrd="0" destOrd="0" presId="urn:microsoft.com/office/officeart/2005/8/layout/venn1"/>
    <dgm:cxn modelId="{E39206F3-79B5-4EFA-B4CD-7A5534F9101E}" type="presOf" srcId="{D4BF46AB-755C-814C-B54B-EB57CFF0F523}" destId="{9D71A6DE-4339-8A47-A570-FD03593FAE47}" srcOrd="0" destOrd="0" presId="urn:microsoft.com/office/officeart/2005/8/layout/venn1"/>
    <dgm:cxn modelId="{4DDE455F-B5B0-499F-B6BD-55DADA0BFE29}" type="presParOf" srcId="{099D3C45-C91F-F94D-B64F-69A9DEC7AC62}" destId="{34A9F610-EA08-594A-8C51-A1530F8B4119}" srcOrd="0" destOrd="0" presId="urn:microsoft.com/office/officeart/2005/8/layout/venn1"/>
    <dgm:cxn modelId="{88EC0B42-FF9E-4DF1-9C58-5F16C863D355}" type="presParOf" srcId="{099D3C45-C91F-F94D-B64F-69A9DEC7AC62}" destId="{2D3B2184-7512-4447-B39B-A00666D51095}" srcOrd="1" destOrd="0" presId="urn:microsoft.com/office/officeart/2005/8/layout/venn1"/>
    <dgm:cxn modelId="{2B12EE2F-D037-4CD1-8B49-4B8C3245EE82}" type="presParOf" srcId="{099D3C45-C91F-F94D-B64F-69A9DEC7AC62}" destId="{9D71A6DE-4339-8A47-A570-FD03593FAE47}" srcOrd="2" destOrd="0" presId="urn:microsoft.com/office/officeart/2005/8/layout/venn1"/>
    <dgm:cxn modelId="{E6F44CA0-F522-4CE5-B8E7-E324AAE1CFDD}" type="presParOf" srcId="{099D3C45-C91F-F94D-B64F-69A9DEC7AC62}" destId="{B419B56D-B8E0-4440-A967-AA2275028807}" srcOrd="3" destOrd="0" presId="urn:microsoft.com/office/officeart/2005/8/layout/venn1"/>
    <dgm:cxn modelId="{91C7ED39-4366-43A7-A1C7-AB48A53D5C49}" type="presParOf" srcId="{099D3C45-C91F-F94D-B64F-69A9DEC7AC62}" destId="{0A5BA3CA-4817-8840-B570-2E5C407DABDB}" srcOrd="4" destOrd="0" presId="urn:microsoft.com/office/officeart/2005/8/layout/venn1"/>
    <dgm:cxn modelId="{0C2B64FF-A64A-401A-880F-9E4C3D6BEE17}" type="presParOf" srcId="{099D3C45-C91F-F94D-B64F-69A9DEC7AC62}" destId="{59283072-E718-CA44-A64C-C5A1682A4E5E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A9F610-EA08-594A-8C51-A1530F8B4119}">
      <dsp:nvSpPr>
        <dsp:cNvPr id="0" name=""/>
        <dsp:cNvSpPr/>
      </dsp:nvSpPr>
      <dsp:spPr>
        <a:xfrm>
          <a:off x="1797721" y="25088"/>
          <a:ext cx="2500557" cy="2500557"/>
        </a:xfrm>
        <a:prstGeom prst="ellipse">
          <a:avLst/>
        </a:prstGeom>
        <a:solidFill>
          <a:srgbClr val="C66A16">
            <a:alpha val="5000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Competition</a:t>
          </a:r>
        </a:p>
      </dsp:txBody>
      <dsp:txXfrm>
        <a:off x="2131128" y="462686"/>
        <a:ext cx="1833742" cy="1125250"/>
      </dsp:txXfrm>
    </dsp:sp>
    <dsp:sp modelId="{9D71A6DE-4339-8A47-A570-FD03593FAE47}">
      <dsp:nvSpPr>
        <dsp:cNvPr id="0" name=""/>
        <dsp:cNvSpPr/>
      </dsp:nvSpPr>
      <dsp:spPr>
        <a:xfrm>
          <a:off x="2700005" y="1614943"/>
          <a:ext cx="2500557" cy="2500557"/>
        </a:xfrm>
        <a:prstGeom prst="ellipse">
          <a:avLst/>
        </a:prstGeom>
        <a:solidFill>
          <a:srgbClr val="459A63">
            <a:alpha val="5000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Financial Services</a:t>
          </a:r>
        </a:p>
      </dsp:txBody>
      <dsp:txXfrm>
        <a:off x="3464759" y="2260920"/>
        <a:ext cx="1500334" cy="1375306"/>
      </dsp:txXfrm>
    </dsp:sp>
    <dsp:sp modelId="{0A5BA3CA-4817-8840-B570-2E5C407DABDB}">
      <dsp:nvSpPr>
        <dsp:cNvPr id="0" name=""/>
        <dsp:cNvSpPr/>
      </dsp:nvSpPr>
      <dsp:spPr>
        <a:xfrm>
          <a:off x="895436" y="1614943"/>
          <a:ext cx="2500557" cy="2500557"/>
        </a:xfrm>
        <a:prstGeom prst="ellipse">
          <a:avLst/>
        </a:prstGeom>
        <a:solidFill>
          <a:srgbClr val="0061A9">
            <a:alpha val="5000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Telecom</a:t>
          </a:r>
        </a:p>
      </dsp:txBody>
      <dsp:txXfrm>
        <a:off x="1130905" y="2260920"/>
        <a:ext cx="1500334" cy="13753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A53E7-8BD9-443D-9BE5-C184A9FCA255}" type="datetimeFigureOut">
              <a:rPr lang="en-ZA" smtClean="0"/>
              <a:t>2024/04/08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76F9E0-E26C-4457-95DD-D8DECA83452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53574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oleObject" Target="../embeddings/oleObject2.bin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075469">
            <a:off x="373311" y="4888811"/>
            <a:ext cx="6349791" cy="384175"/>
          </a:xfrm>
        </p:spPr>
        <p:txBody>
          <a:bodyPr/>
          <a:lstStyle>
            <a:lvl1pPr algn="l">
              <a:defRPr sz="20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075469">
            <a:off x="449515" y="5273067"/>
            <a:ext cx="6348716" cy="419100"/>
          </a:xfrm>
        </p:spPr>
        <p:txBody>
          <a:bodyPr anchor="ctr"/>
          <a:lstStyle>
            <a:lvl1pPr marL="0" indent="0" algn="l">
              <a:buNone/>
              <a:defRPr sz="20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132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075469">
            <a:off x="449515" y="5273067"/>
            <a:ext cx="6348716" cy="419100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160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/>
          <a:lstStyle>
            <a:lvl1pPr algn="l">
              <a:defRPr sz="2800" b="1" i="0">
                <a:solidFill>
                  <a:srgbClr val="D959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57200" y="1189037"/>
            <a:ext cx="8229600" cy="4079875"/>
          </a:xfrm>
        </p:spPr>
        <p:txBody>
          <a:bodyPr/>
          <a:lstStyle>
            <a:lvl1pPr>
              <a:buFontTx/>
              <a:buNone/>
              <a:defRPr sz="18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 userDrawn="1"/>
        </p:nvGraphicFramePr>
        <p:xfrm>
          <a:off x="438626" y="5445224"/>
          <a:ext cx="215265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6897063" imgH="3304762" progId="Paint.Picture">
                  <p:embed/>
                </p:oleObj>
              </mc:Choice>
              <mc:Fallback>
                <p:oleObj name="Bitmap Image" r:id="rId2" imgW="6897063" imgH="3304762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626" y="5445224"/>
                        <a:ext cx="215265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6104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/>
          <a:lstStyle>
            <a:lvl1pPr algn="l">
              <a:defRPr sz="1600" b="1" i="0">
                <a:solidFill>
                  <a:srgbClr val="D95900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57200" y="1189037"/>
            <a:ext cx="8229600" cy="4079875"/>
          </a:xfrm>
        </p:spPr>
        <p:txBody>
          <a:bodyPr/>
          <a:lstStyle>
            <a:lvl1pPr>
              <a:buFont typeface="Arial" pitchFamily="34" charset="0"/>
              <a:buChar char="•"/>
              <a:defRPr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8096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/>
          <a:lstStyle>
            <a:lvl1pPr algn="l">
              <a:defRPr sz="1600" b="1" i="0">
                <a:solidFill>
                  <a:srgbClr val="D95900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57200" y="1189037"/>
            <a:ext cx="8229600" cy="4079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334000" cy="228600"/>
          </a:xfrm>
        </p:spPr>
        <p:txBody>
          <a:bodyPr/>
          <a:lstStyle>
            <a:lvl1pPr algn="l">
              <a:defRPr sz="1000">
                <a:solidFill>
                  <a:srgbClr val="D959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53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/>
          <a:lstStyle>
            <a:lvl1pPr algn="l">
              <a:defRPr sz="1600" b="1" i="0">
                <a:solidFill>
                  <a:srgbClr val="D95900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5791200" y="1189038"/>
            <a:ext cx="3352800" cy="4079875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457200" y="1189038"/>
            <a:ext cx="5029200" cy="4079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57200" y="6248400"/>
            <a:ext cx="5334000" cy="228600"/>
          </a:xfrm>
        </p:spPr>
        <p:txBody>
          <a:bodyPr/>
          <a:lstStyle>
            <a:lvl1pPr algn="l">
              <a:defRPr sz="1000">
                <a:solidFill>
                  <a:srgbClr val="D959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9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/>
          <a:lstStyle>
            <a:lvl1pPr algn="l">
              <a:defRPr sz="1600" b="1" i="0">
                <a:solidFill>
                  <a:srgbClr val="D95900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" y="1189038"/>
            <a:ext cx="8229600" cy="4079875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 userDrawn="1"/>
        </p:nvGraphicFramePr>
        <p:xfrm>
          <a:off x="457200" y="5440637"/>
          <a:ext cx="215265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6897063" imgH="3304762" progId="Paint.Picture">
                  <p:embed/>
                </p:oleObj>
              </mc:Choice>
              <mc:Fallback>
                <p:oleObj name="Bitmap Image" r:id="rId2" imgW="6897063" imgH="3304762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440637"/>
                        <a:ext cx="215265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7555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0825"/>
            <a:ext cx="8229600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187450"/>
            <a:ext cx="8229600" cy="413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-112" charset="0"/>
                <a:ea typeface="ＭＳ Ｐゴシック" pitchFamily="-112" charset="-128"/>
                <a:cs typeface="+mn-cs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-112" charset="0"/>
                <a:ea typeface="ＭＳ Ｐゴシック" pitchFamily="-112" charset="-128"/>
                <a:cs typeface="+mn-cs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208" y="653256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DBD16E8-FF7E-4825-B89A-02C968EFD5C3}" type="slidenum">
              <a:rPr lang="en-US">
                <a:cs typeface="Arial" panose="020B0604020202020204" pitchFamily="34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049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</p:sldLayoutIdLst>
  <p:hf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D95900"/>
          </a:solidFill>
          <a:latin typeface="Arial"/>
          <a:ea typeface="ＭＳ Ｐゴシック" pitchFamily="26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D95900"/>
          </a:solidFill>
          <a:latin typeface="Arial" pitchFamily="-112" charset="0"/>
          <a:ea typeface="ＭＳ Ｐゴシック" pitchFamily="26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D95900"/>
          </a:solidFill>
          <a:latin typeface="Arial" pitchFamily="-112" charset="0"/>
          <a:ea typeface="ＭＳ Ｐゴシック" pitchFamily="26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D95900"/>
          </a:solidFill>
          <a:latin typeface="Arial" pitchFamily="-112" charset="0"/>
          <a:ea typeface="ＭＳ Ｐゴシック" pitchFamily="26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D95900"/>
          </a:solidFill>
          <a:latin typeface="Arial" pitchFamily="-112" charset="0"/>
          <a:ea typeface="ＭＳ Ｐゴシック" pitchFamily="26" charset="-128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26" charset="0"/>
          <a:ea typeface="ＭＳ Ｐゴシック" pitchFamily="26" charset="-128"/>
          <a:cs typeface="ＭＳ Ｐゴシック" pitchFamily="26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26" charset="0"/>
          <a:ea typeface="ＭＳ Ｐゴシック" pitchFamily="26" charset="-128"/>
          <a:cs typeface="ＭＳ Ｐゴシック" pitchFamily="26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26" charset="0"/>
          <a:ea typeface="ＭＳ Ｐゴシック" pitchFamily="26" charset="-128"/>
          <a:cs typeface="ＭＳ Ｐゴシック" pitchFamily="26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26" charset="0"/>
          <a:ea typeface="ＭＳ Ｐゴシック" pitchFamily="26" charset="-128"/>
          <a:cs typeface="ＭＳ Ｐゴシック" pitchFamily="26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D95900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/>
          <a:ea typeface="ＭＳ Ｐゴシック" pitchFamily="26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/>
          <a:ea typeface="ＭＳ Ｐゴシック" pitchFamily="26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/>
          <a:ea typeface="ＭＳ Ｐゴシック" pitchFamily="26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/>
          <a:ea typeface="ＭＳ Ｐゴシック" pitchFamily="26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/>
          <a:ea typeface="ＭＳ Ｐゴシック" pitchFamily="26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7488"/>
            <a:ext cx="8229600" cy="2697480"/>
          </a:xfrm>
        </p:spPr>
        <p:txBody>
          <a:bodyPr/>
          <a:lstStyle/>
          <a:p>
            <a:pPr algn="ctr"/>
            <a:r>
              <a:rPr lang="en-ZA" sz="3200" dirty="0"/>
              <a:t>Issues of competition and regulation in mobile money</a:t>
            </a:r>
            <a:endParaRPr lang="en-ZA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3466408"/>
            <a:ext cx="8229600" cy="2176577"/>
          </a:xfrm>
        </p:spPr>
        <p:txBody>
          <a:bodyPr/>
          <a:lstStyle/>
          <a:p>
            <a:pPr marL="0" lvl="0" indent="0" algn="ctr" defTabSz="9144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</a:pPr>
            <a:r>
              <a:rPr lang="en-ZA" sz="24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lang="en-ZA" sz="2400" baseline="300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nd</a:t>
            </a:r>
            <a:r>
              <a:rPr lang="en-ZA" sz="24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Annual Competition and Economic Regulation week</a:t>
            </a:r>
          </a:p>
          <a:p>
            <a:pPr marL="0" lvl="0" indent="0" algn="ctr" defTabSz="9144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</a:pPr>
            <a:r>
              <a:rPr lang="en-ZA" sz="24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Southern Africa</a:t>
            </a:r>
          </a:p>
          <a:p>
            <a:pPr marL="0" lvl="0" indent="0" algn="ctr" defTabSz="9144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</a:pPr>
            <a:endParaRPr lang="en-ZA" sz="24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lvl="0" indent="0" algn="ctr" defTabSz="9144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</a:pPr>
            <a:r>
              <a:rPr lang="en-ZA" sz="24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Simon Roberts</a:t>
            </a:r>
          </a:p>
          <a:p>
            <a:pPr marL="0" indent="0"/>
            <a:endParaRPr lang="en-ZA" sz="1600" dirty="0"/>
          </a:p>
        </p:txBody>
      </p:sp>
    </p:spTree>
    <p:extLst>
      <p:ext uri="{BB962C8B-B14F-4D97-AF65-F5344CB8AC3E}">
        <p14:creationId xmlns:p14="http://schemas.microsoft.com/office/powerpoint/2010/main" val="1642420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599"/>
            <a:ext cx="8229600" cy="960437"/>
          </a:xfrm>
        </p:spPr>
        <p:txBody>
          <a:bodyPr/>
          <a:lstStyle/>
          <a:p>
            <a:r>
              <a:rPr lang="en-US" sz="3200" b="0" dirty="0"/>
              <a:t>What is ‘mobile money’?</a:t>
            </a:r>
            <a:endParaRPr lang="en-ZA" sz="3200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89037"/>
            <a:ext cx="8229600" cy="4829626"/>
          </a:xfrm>
        </p:spPr>
        <p:txBody>
          <a:bodyPr/>
          <a:lstStyle/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400" dirty="0">
                <a:solidFill>
                  <a:prstClr val="black"/>
                </a:solidFill>
              </a:rPr>
              <a:t>Mobile money transfer (wallet)</a:t>
            </a: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400" dirty="0">
                <a:solidFill>
                  <a:prstClr val="black"/>
                </a:solidFill>
              </a:rPr>
              <a:t>Mobile payments 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Bill-payments (utilities </a:t>
            </a:r>
            <a:r>
              <a:rPr lang="en-ZA" sz="2000" dirty="0" err="1">
                <a:solidFill>
                  <a:prstClr val="black"/>
                </a:solidFill>
              </a:rPr>
              <a:t>etc</a:t>
            </a:r>
            <a:r>
              <a:rPr lang="en-ZA" sz="2000" dirty="0">
                <a:solidFill>
                  <a:prstClr val="black"/>
                </a:solidFill>
              </a:rPr>
              <a:t>)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Merchant payments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400" dirty="0">
                <a:solidFill>
                  <a:prstClr val="black"/>
                </a:solidFill>
              </a:rPr>
              <a:t>Credit and savings (with a bank account)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400" dirty="0">
                <a:solidFill>
                  <a:prstClr val="black"/>
                </a:solidFill>
              </a:rPr>
              <a:t>Others: insurance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2400" dirty="0"/>
              <a:t>Services for unbanked and for banked?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2000" dirty="0"/>
              <a:t>Alternative is sending money with the bus driver? Supermarket chains developing products.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2000" dirty="0"/>
              <a:t>Transfer through the banking system, accessing account through internet banking (using smart phone)?</a:t>
            </a:r>
          </a:p>
        </p:txBody>
      </p:sp>
    </p:spTree>
    <p:extLst>
      <p:ext uri="{BB962C8B-B14F-4D97-AF65-F5344CB8AC3E}">
        <p14:creationId xmlns:p14="http://schemas.microsoft.com/office/powerpoint/2010/main" val="717128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599"/>
            <a:ext cx="8229600" cy="960437"/>
          </a:xfrm>
        </p:spPr>
        <p:txBody>
          <a:bodyPr/>
          <a:lstStyle/>
          <a:p>
            <a:r>
              <a:rPr lang="en-US" sz="3200" b="0" dirty="0"/>
              <a:t>Explaining the growth of mobile money</a:t>
            </a:r>
            <a:endParaRPr lang="en-ZA" sz="3200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89037"/>
            <a:ext cx="8229600" cy="482962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ZA" sz="2200" dirty="0"/>
              <a:t>Heavy regulation stifles development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2000" dirty="0"/>
              <a:t>Requirement for a bank licence even for MMT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2000" dirty="0"/>
              <a:t>Level of approval for agents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2000" dirty="0"/>
              <a:t>Level of KYC required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2200" dirty="0"/>
              <a:t>Lack of infrastructure, undeveloped banking network, means greater demand for MMT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2200" dirty="0"/>
              <a:t>Cash In / Cash Out network developing alongside send and receive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2200" dirty="0"/>
              <a:t>Growth ignites or not at all</a:t>
            </a:r>
          </a:p>
          <a:p>
            <a:pPr marL="0" indent="0"/>
            <a:r>
              <a:rPr lang="en-ZA" dirty="0"/>
              <a:t>(Evans and </a:t>
            </a:r>
            <a:r>
              <a:rPr lang="en-ZA" dirty="0" err="1"/>
              <a:t>Pirchio</a:t>
            </a:r>
            <a:r>
              <a:rPr lang="en-ZA" dirty="0"/>
              <a:t>, 2015)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2200" dirty="0"/>
              <a:t>M-</a:t>
            </a:r>
            <a:r>
              <a:rPr lang="en-ZA" sz="2200" dirty="0" err="1"/>
              <a:t>Pesa</a:t>
            </a:r>
            <a:r>
              <a:rPr lang="en-ZA" sz="2200" dirty="0"/>
              <a:t> experience? Started as donor-funded pilot in Kenya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ZA" sz="2200" dirty="0"/>
          </a:p>
          <a:p>
            <a:pPr lvl="1">
              <a:buFont typeface="Arial" panose="020B0604020202020204" pitchFamily="34" charset="0"/>
              <a:buChar char="•"/>
            </a:pPr>
            <a:endParaRPr lang="en-ZA" dirty="0"/>
          </a:p>
          <a:p>
            <a:pPr lvl="1">
              <a:buFont typeface="Arial" panose="020B0604020202020204" pitchFamily="34" charset="0"/>
              <a:buChar char="•"/>
            </a:pPr>
            <a:endParaRPr lang="en-ZA" dirty="0"/>
          </a:p>
          <a:p>
            <a:pPr lvl="1">
              <a:buFont typeface="Arial" panose="020B0604020202020204" pitchFamily="34" charset="0"/>
              <a:buChar char="•"/>
            </a:pPr>
            <a:endParaRPr lang="en-ZA" dirty="0"/>
          </a:p>
          <a:p>
            <a:pPr>
              <a:buFont typeface="Arial" panose="020B0604020202020204" pitchFamily="34" charset="0"/>
              <a:buChar char="•"/>
            </a:pPr>
            <a:endParaRPr lang="en-ZA" dirty="0"/>
          </a:p>
          <a:p>
            <a:pPr lvl="1">
              <a:buFont typeface="Arial" panose="020B0604020202020204" pitchFamily="34" charset="0"/>
              <a:buChar char="•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02041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599"/>
            <a:ext cx="8229600" cy="960437"/>
          </a:xfrm>
        </p:spPr>
        <p:txBody>
          <a:bodyPr/>
          <a:lstStyle/>
          <a:p>
            <a:r>
              <a:rPr lang="en-US" b="0" dirty="0"/>
              <a:t>Three regulatory regimes are involved</a:t>
            </a:r>
            <a:endParaRPr lang="en-ZA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ZA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73141227"/>
              </p:ext>
            </p:extLst>
          </p:nvPr>
        </p:nvGraphicFramePr>
        <p:xfrm>
          <a:off x="1397000" y="1189036"/>
          <a:ext cx="6096000" cy="4167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2459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599"/>
            <a:ext cx="8229600" cy="960437"/>
          </a:xfrm>
        </p:spPr>
        <p:txBody>
          <a:bodyPr/>
          <a:lstStyle/>
          <a:p>
            <a:r>
              <a:rPr lang="en-US" sz="3200" b="0" dirty="0"/>
              <a:t>Issues of competition and regulation</a:t>
            </a:r>
            <a:endParaRPr lang="en-ZA" sz="3200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89037"/>
            <a:ext cx="8229600" cy="519811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ZA" sz="2200" dirty="0"/>
              <a:t>Network effects in multi-sided markets/platforms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800" dirty="0"/>
              <a:t>Mobile telecoms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800" dirty="0"/>
              <a:t>Banking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800" dirty="0"/>
              <a:t>Agents (retailers)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2200" dirty="0"/>
              <a:t>Competition </a:t>
            </a:r>
            <a:r>
              <a:rPr lang="en-ZA" sz="2200" i="1" dirty="0"/>
              <a:t>for</a:t>
            </a:r>
            <a:r>
              <a:rPr lang="en-ZA" sz="2200" dirty="0"/>
              <a:t> the market?</a:t>
            </a:r>
            <a:endParaRPr lang="en-US" sz="22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200" dirty="0"/>
              <a:t>Agent exclusivity?</a:t>
            </a:r>
            <a:endParaRPr lang="en-GB" sz="22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200" dirty="0"/>
              <a:t>Interoperability (and off-net charges)?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200" dirty="0"/>
              <a:t>Main issues (assuming permissive regulation) in MMT are related to MNO competition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200" dirty="0"/>
              <a:t>Rivalry with other providers (banks)? </a:t>
            </a:r>
            <a:r>
              <a:rPr lang="en-ZA" sz="2200" dirty="0"/>
              <a:t>USSD access &amp; charges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2200" dirty="0"/>
              <a:t>Mobile banking: access to transactions and credit data</a:t>
            </a:r>
          </a:p>
          <a:p>
            <a:pPr marL="0" indent="0"/>
            <a:r>
              <a:rPr lang="en-ZA" sz="1600" dirty="0"/>
              <a:t>(Robb and </a:t>
            </a:r>
            <a:r>
              <a:rPr lang="en-ZA" sz="1600" dirty="0" err="1"/>
              <a:t>Vilakazi</a:t>
            </a:r>
            <a:r>
              <a:rPr lang="en-ZA" sz="1600" dirty="0"/>
              <a:t>, 2015; </a:t>
            </a:r>
            <a:r>
              <a:rPr lang="en-ZA" sz="1600" dirty="0" err="1"/>
              <a:t>Tausha</a:t>
            </a:r>
            <a:r>
              <a:rPr lang="en-ZA" sz="1600" dirty="0"/>
              <a:t>, Robb and </a:t>
            </a:r>
            <a:r>
              <a:rPr lang="en-ZA" sz="1600" dirty="0" err="1"/>
              <a:t>Vilakazi</a:t>
            </a:r>
            <a:r>
              <a:rPr lang="en-ZA" sz="1600" dirty="0"/>
              <a:t>, 2015; </a:t>
            </a:r>
            <a:r>
              <a:rPr lang="en-US" sz="1600" dirty="0" err="1"/>
              <a:t>Bourreau</a:t>
            </a:r>
            <a:r>
              <a:rPr lang="en-US" sz="1600" dirty="0"/>
              <a:t> and </a:t>
            </a:r>
            <a:r>
              <a:rPr lang="en-US" sz="1600" dirty="0" err="1"/>
              <a:t>Valletti</a:t>
            </a:r>
            <a:r>
              <a:rPr lang="en-US" sz="1600" dirty="0"/>
              <a:t>, 2015; </a:t>
            </a:r>
            <a:r>
              <a:rPr lang="en-US" sz="1600" dirty="0" err="1"/>
              <a:t>Sitbon</a:t>
            </a:r>
            <a:r>
              <a:rPr lang="en-US" sz="1600" dirty="0"/>
              <a:t> 2015, Mazer 2016</a:t>
            </a:r>
            <a:r>
              <a:rPr lang="en-ZA" sz="16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00034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599"/>
            <a:ext cx="8229600" cy="960437"/>
          </a:xfrm>
        </p:spPr>
        <p:txBody>
          <a:bodyPr/>
          <a:lstStyle/>
          <a:p>
            <a:r>
              <a:rPr lang="en-US" b="0" dirty="0"/>
              <a:t>Cross country experiences? Kenya</a:t>
            </a:r>
            <a:endParaRPr lang="en-ZA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89037"/>
            <a:ext cx="8482084" cy="5088933"/>
          </a:xfrm>
        </p:spPr>
        <p:txBody>
          <a:bodyPr/>
          <a:lstStyle/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Huge success in terms of services, impact on consumers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Lead by </a:t>
            </a:r>
            <a:r>
              <a:rPr lang="en-ZA" sz="2200" dirty="0" err="1">
                <a:solidFill>
                  <a:prstClr val="black"/>
                </a:solidFill>
              </a:rPr>
              <a:t>Safaricom’s</a:t>
            </a:r>
            <a:r>
              <a:rPr lang="en-ZA" sz="2200" dirty="0">
                <a:solidFill>
                  <a:prstClr val="black"/>
                </a:solidFill>
              </a:rPr>
              <a:t> M-</a:t>
            </a:r>
            <a:r>
              <a:rPr lang="en-ZA" sz="2200" dirty="0" err="1">
                <a:solidFill>
                  <a:prstClr val="black"/>
                </a:solidFill>
              </a:rPr>
              <a:t>Pesa</a:t>
            </a:r>
            <a:r>
              <a:rPr lang="en-ZA" sz="2200" dirty="0">
                <a:solidFill>
                  <a:prstClr val="black"/>
                </a:solidFill>
              </a:rPr>
              <a:t> – rapidly became ubiquitous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Second and third MNOs with their own offerings, less successful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Mobile banking (M-</a:t>
            </a:r>
            <a:r>
              <a:rPr lang="en-ZA" sz="2200" dirty="0" err="1">
                <a:solidFill>
                  <a:prstClr val="black"/>
                </a:solidFill>
              </a:rPr>
              <a:t>Shwari</a:t>
            </a:r>
            <a:r>
              <a:rPr lang="en-ZA" sz="2200" dirty="0">
                <a:solidFill>
                  <a:prstClr val="black"/>
                </a:solidFill>
              </a:rPr>
              <a:t>) in partnership with bank (CBA)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Issues?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Agent exclusivity (competition case and settlement)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Lack of interoperability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Issues with USSD – banks and other participants (aggregators)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Credit information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 err="1">
                <a:solidFill>
                  <a:prstClr val="black"/>
                </a:solidFill>
              </a:rPr>
              <a:t>Safaricom</a:t>
            </a:r>
            <a:r>
              <a:rPr lang="en-ZA" sz="2200" dirty="0">
                <a:solidFill>
                  <a:prstClr val="black"/>
                </a:solidFill>
              </a:rPr>
              <a:t> with majority of MNO market, much larger share in terms of MMT and banking – MMT reinforcing MNO position?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ZA" sz="2000" dirty="0">
              <a:solidFill>
                <a:prstClr val="black"/>
              </a:solidFill>
            </a:endParaRP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ZA" sz="2000" dirty="0">
              <a:solidFill>
                <a:prstClr val="black"/>
              </a:solidFill>
            </a:endParaRP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30700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599"/>
            <a:ext cx="8229600" cy="960437"/>
          </a:xfrm>
        </p:spPr>
        <p:txBody>
          <a:bodyPr/>
          <a:lstStyle/>
          <a:p>
            <a:r>
              <a:rPr lang="en-US" sz="3200" b="0" dirty="0"/>
              <a:t>Cross country experiences? Tanzania</a:t>
            </a:r>
            <a:endParaRPr lang="en-ZA" sz="3200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89037"/>
            <a:ext cx="8482084" cy="5088933"/>
          </a:xfrm>
        </p:spPr>
        <p:txBody>
          <a:bodyPr/>
          <a:lstStyle/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Three MNOs with significant market shares</a:t>
            </a: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Central bank allowed light regulation in ‘test and learn’ approach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No agent exclusivity from early on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Large role played by third party developers</a:t>
            </a: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Rapid growth: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close to 50mn registered users in 2015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estimates of 80 thousand active agents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000" dirty="0" err="1">
                <a:solidFill>
                  <a:prstClr val="black"/>
                </a:solidFill>
              </a:rPr>
              <a:t>Trus</a:t>
            </a:r>
            <a:r>
              <a:rPr lang="en-ZA" sz="2000" dirty="0">
                <a:solidFill>
                  <a:prstClr val="black"/>
                </a:solidFill>
              </a:rPr>
              <a:t> account balances around US$250mn</a:t>
            </a: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Active users close to 20mn</a:t>
            </a: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Interoperability being agreed through working group</a:t>
            </a: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Interest being paid on balances in wallets 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ZA" sz="2000" dirty="0">
              <a:solidFill>
                <a:prstClr val="black"/>
              </a:solidFill>
            </a:endParaRP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ZA" sz="2000" dirty="0">
              <a:solidFill>
                <a:prstClr val="black"/>
              </a:solidFill>
            </a:endParaRP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49662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599"/>
            <a:ext cx="8229600" cy="960437"/>
          </a:xfrm>
        </p:spPr>
        <p:txBody>
          <a:bodyPr/>
          <a:lstStyle/>
          <a:p>
            <a:r>
              <a:rPr lang="en-US" sz="3200" b="0" dirty="0"/>
              <a:t>Cross country experiences? Tanzania</a:t>
            </a:r>
            <a:endParaRPr lang="en-ZA" sz="3200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89037"/>
            <a:ext cx="8482084" cy="5088933"/>
          </a:xfrm>
        </p:spPr>
        <p:txBody>
          <a:bodyPr/>
          <a:lstStyle/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Three MNOs with significant market shares</a:t>
            </a: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Central bank allowed light regulation in ‘test and learn’ approach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No agent exclusivity from early on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Large role played by third party developers</a:t>
            </a: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Rapid growth: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close to 50mn registered users in 2015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estimates of 80 thousand active agents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Trust account balances averaging around US$250mn</a:t>
            </a: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Active users close to 20mn</a:t>
            </a: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Interoperability being agreed through working group</a:t>
            </a: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Interest being paid on balances in wallets</a:t>
            </a: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Apparently lower prices for transfer, USSD, CICO than Kenya</a:t>
            </a:r>
          </a:p>
        </p:txBody>
      </p:sp>
    </p:spTree>
    <p:extLst>
      <p:ext uri="{BB962C8B-B14F-4D97-AF65-F5344CB8AC3E}">
        <p14:creationId xmlns:p14="http://schemas.microsoft.com/office/powerpoint/2010/main" val="19599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599"/>
            <a:ext cx="8229600" cy="960437"/>
          </a:xfrm>
        </p:spPr>
        <p:txBody>
          <a:bodyPr/>
          <a:lstStyle/>
          <a:p>
            <a:r>
              <a:rPr lang="en-US" sz="3200" b="0" dirty="0"/>
              <a:t>Issues</a:t>
            </a:r>
            <a:endParaRPr lang="en-ZA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89037"/>
            <a:ext cx="8229600" cy="4829626"/>
          </a:xfrm>
        </p:spPr>
        <p:txBody>
          <a:bodyPr/>
          <a:lstStyle/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Regulation: what view taken by central bank? (lobbying power of banking sector)</a:t>
            </a: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Incentives to invest, and collaborate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Distinguish services</a:t>
            </a: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Competition (or lack) in telecoms</a:t>
            </a: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Convergence of telecoms and banking, and evolution of services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…and supermarkets?</a:t>
            </a: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Understand network effects, in multi-sided platforms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Consumer information (and privacy?)</a:t>
            </a: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ZA" sz="2200" dirty="0">
                <a:solidFill>
                  <a:prstClr val="black"/>
                </a:solidFill>
              </a:rPr>
              <a:t>Value of comparative country experiences</a:t>
            </a: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ZA" sz="2200" dirty="0">
              <a:solidFill>
                <a:prstClr val="black"/>
              </a:solidFill>
            </a:endParaRP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ZA" sz="2400" dirty="0">
              <a:solidFill>
                <a:prstClr val="black"/>
              </a:solidFill>
            </a:endParaRPr>
          </a:p>
          <a:p>
            <a:pPr lvl="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ZA" dirty="0"/>
          </a:p>
          <a:p>
            <a:pPr>
              <a:buFont typeface="Arial" panose="020B0604020202020204" pitchFamily="34" charset="0"/>
              <a:buChar char="•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30923921"/>
      </p:ext>
    </p:extLst>
  </p:cSld>
  <p:clrMapOvr>
    <a:masterClrMapping/>
  </p:clrMapOvr>
</p:sld>
</file>

<file path=ppt/theme/theme1.xml><?xml version="1.0" encoding="utf-8"?>
<a:theme xmlns:a="http://schemas.openxmlformats.org/drawingml/2006/main" name="UJ powerpoint presentation amend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5486</TotalTime>
  <Words>591</Words>
  <Application>Microsoft Macintosh PowerPoint</Application>
  <PresentationFormat>On-screen Show (4:3)</PresentationFormat>
  <Paragraphs>95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UJ powerpoint presentation amended</vt:lpstr>
      <vt:lpstr>Bitmap Image</vt:lpstr>
      <vt:lpstr>Issues of competition and regulation in mobile money</vt:lpstr>
      <vt:lpstr>What is ‘mobile money’?</vt:lpstr>
      <vt:lpstr>Explaining the growth of mobile money</vt:lpstr>
      <vt:lpstr>Three regulatory regimes are involved</vt:lpstr>
      <vt:lpstr>Issues of competition and regulation</vt:lpstr>
      <vt:lpstr>Cross country experiences? Kenya</vt:lpstr>
      <vt:lpstr>Cross country experiences? Tanzania</vt:lpstr>
      <vt:lpstr>Cross country experiences? Tanzania</vt:lpstr>
      <vt:lpstr>Issues</vt:lpstr>
    </vt:vector>
  </TitlesOfParts>
  <Company>University of Johannesburg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Competition, barriers to entry and inclusive growth: retail banking sector study</dc:title>
  <dc:creator>Nhundu, Nicholas</dc:creator>
  <cp:lastModifiedBy>Kevin Reddell</cp:lastModifiedBy>
  <cp:revision>117</cp:revision>
  <dcterms:created xsi:type="dcterms:W3CDTF">2016-02-26T06:34:01Z</dcterms:created>
  <dcterms:modified xsi:type="dcterms:W3CDTF">2024-04-08T11:39:08Z</dcterms:modified>
</cp:coreProperties>
</file>