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32"/>
  </p:notesMasterIdLst>
  <p:handoutMasterIdLst>
    <p:handoutMasterId r:id="rId33"/>
  </p:handoutMasterIdLst>
  <p:sldIdLst>
    <p:sldId id="256" r:id="rId2"/>
    <p:sldId id="257" r:id="rId3"/>
    <p:sldId id="275" r:id="rId4"/>
    <p:sldId id="304" r:id="rId5"/>
    <p:sldId id="290" r:id="rId6"/>
    <p:sldId id="277" r:id="rId7"/>
    <p:sldId id="288" r:id="rId8"/>
    <p:sldId id="303" r:id="rId9"/>
    <p:sldId id="279" r:id="rId10"/>
    <p:sldId id="291" r:id="rId11"/>
    <p:sldId id="313" r:id="rId12"/>
    <p:sldId id="274" r:id="rId13"/>
    <p:sldId id="294" r:id="rId14"/>
    <p:sldId id="295" r:id="rId15"/>
    <p:sldId id="315" r:id="rId16"/>
    <p:sldId id="317" r:id="rId17"/>
    <p:sldId id="296" r:id="rId18"/>
    <p:sldId id="298" r:id="rId19"/>
    <p:sldId id="299" r:id="rId20"/>
    <p:sldId id="319" r:id="rId21"/>
    <p:sldId id="320" r:id="rId22"/>
    <p:sldId id="305" r:id="rId23"/>
    <p:sldId id="307" r:id="rId24"/>
    <p:sldId id="306" r:id="rId25"/>
    <p:sldId id="309" r:id="rId26"/>
    <p:sldId id="308" r:id="rId27"/>
    <p:sldId id="310" r:id="rId28"/>
    <p:sldId id="311" r:id="rId29"/>
    <p:sldId id="312" r:id="rId30"/>
    <p:sldId id="316"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A300"/>
    <a:srgbClr val="48CC6B"/>
    <a:srgbClr val="FFCCFF"/>
    <a:srgbClr val="CCECFF"/>
    <a:srgbClr val="36DE52"/>
    <a:srgbClr val="FFC50D"/>
    <a:srgbClr val="2EA44D"/>
    <a:srgbClr val="1FBF5C"/>
    <a:srgbClr val="199749"/>
    <a:srgbClr val="38C85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781" autoAdjust="0"/>
    <p:restoredTop sz="94626" autoAdjust="0"/>
  </p:normalViewPr>
  <p:slideViewPr>
    <p:cSldViewPr>
      <p:cViewPr varScale="1">
        <p:scale>
          <a:sx n="116" d="100"/>
          <a:sy n="116" d="100"/>
        </p:scale>
        <p:origin x="2336" y="19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xlsx"/><Relationship Id="rId1" Type="http://schemas.openxmlformats.org/officeDocument/2006/relationships/image" Target="../media/image3.jpeg"/></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image" Target="../media/image3.jpeg"/></Relationships>
</file>

<file path=ppt/charts/_rels/chart3.xml.rels><?xml version="1.0" encoding="UTF-8" standalone="yes"?>
<Relationships xmlns="http://schemas.openxmlformats.org/package/2006/relationships"><Relationship Id="rId2" Type="http://schemas.openxmlformats.org/officeDocument/2006/relationships/oleObject" Target="file:///C:\Users\fziba\AppData\Roaming\Microsoft\Excel\SuperMarket_Data%20(version%201).xlsb" TargetMode="External"/><Relationship Id="rId1" Type="http://schemas.openxmlformats.org/officeDocument/2006/relationships/image" Target="../media/image3.jpeg"/></Relationships>
</file>

<file path=ppt/charts/_rels/chart4.xml.rels><?xml version="1.0" encoding="UTF-8" standalone="yes"?>
<Relationships xmlns="http://schemas.openxmlformats.org/package/2006/relationships"><Relationship Id="rId2" Type="http://schemas.openxmlformats.org/officeDocument/2006/relationships/oleObject" Target="file:///C:\Users\fziba\AppData\Roaming\Microsoft\Excel\SuperMarket_Data%20(version%201).xlsb" TargetMode="External"/><Relationship Id="rId1" Type="http://schemas.openxmlformats.org/officeDocument/2006/relationships/image" Target="../media/image3.jpeg"/></Relationships>
</file>

<file path=ppt/charts/_rels/chart5.xml.rels><?xml version="1.0" encoding="UTF-8" standalone="yes"?>
<Relationships xmlns="http://schemas.openxmlformats.org/package/2006/relationships"><Relationship Id="rId1" Type="http://schemas.openxmlformats.org/officeDocument/2006/relationships/oleObject" Target="file:////Zipar2k8\research%20units\Associate%20Researchers\Mwanda%20Work\Documents\Trade%20and%20Investment\Regional%20Growth%20Research%20Agenda\Supermarket%20Final%20Data\Data%20Analysis_KII_Supermarket.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Zipar2k8\research%20units\Associate%20Researchers\Mwanda%20Work\Documents\Trade%20and%20Investment\Regional%20Growth%20Research%20Agenda\Supermarket%20Final%20Data\Data%20Analysis_KII_Supermarket.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Firm Size by Employee Numbers</a:t>
            </a:r>
          </a:p>
        </c:rich>
      </c:tx>
      <c:overlay val="0"/>
    </c:title>
    <c:autoTitleDeleted val="0"/>
    <c:plotArea>
      <c:layout/>
      <c:barChart>
        <c:barDir val="col"/>
        <c:grouping val="clustered"/>
        <c:varyColors val="0"/>
        <c:ser>
          <c:idx val="0"/>
          <c:order val="0"/>
          <c:tx>
            <c:v>Suppliers</c:v>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Sheet3!$H$22:$H$25</c:f>
              <c:strCache>
                <c:ptCount val="4"/>
                <c:pt idx="0">
                  <c:v>Micro (1 - 10)</c:v>
                </c:pt>
                <c:pt idx="1">
                  <c:v>Small (11 - 50)</c:v>
                </c:pt>
                <c:pt idx="2">
                  <c:v>Medium (51 - 100)</c:v>
                </c:pt>
                <c:pt idx="3">
                  <c:v>Large ( ≥ 101 )</c:v>
                </c:pt>
              </c:strCache>
            </c:strRef>
          </c:cat>
          <c:val>
            <c:numRef>
              <c:f>Sheet3!$I$22:$I$25</c:f>
              <c:numCache>
                <c:formatCode>0%</c:formatCode>
                <c:ptCount val="4"/>
                <c:pt idx="0">
                  <c:v>0.1111111111111111</c:v>
                </c:pt>
                <c:pt idx="1">
                  <c:v>0.37777777777777777</c:v>
                </c:pt>
                <c:pt idx="2">
                  <c:v>0.15555555555555556</c:v>
                </c:pt>
                <c:pt idx="3">
                  <c:v>0.35555555555555557</c:v>
                </c:pt>
              </c:numCache>
            </c:numRef>
          </c:val>
          <c:extLst>
            <c:ext xmlns:c16="http://schemas.microsoft.com/office/drawing/2014/chart" uri="{C3380CC4-5D6E-409C-BE32-E72D297353CC}">
              <c16:uniqueId val="{00000000-0EF5-504B-8B26-813222C31163}"/>
            </c:ext>
          </c:extLst>
        </c:ser>
        <c:ser>
          <c:idx val="1"/>
          <c:order val="1"/>
          <c:tx>
            <c:v>Non-Suppliers</c:v>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Sheet3!$H$22:$H$25</c:f>
              <c:strCache>
                <c:ptCount val="4"/>
                <c:pt idx="0">
                  <c:v>Micro (1 - 10)</c:v>
                </c:pt>
                <c:pt idx="1">
                  <c:v>Small (11 - 50)</c:v>
                </c:pt>
                <c:pt idx="2">
                  <c:v>Medium (51 - 100)</c:v>
                </c:pt>
                <c:pt idx="3">
                  <c:v>Large ( ≥ 101 )</c:v>
                </c:pt>
              </c:strCache>
            </c:strRef>
          </c:cat>
          <c:val>
            <c:numRef>
              <c:f>Sheet3!$J$22:$J$25</c:f>
              <c:numCache>
                <c:formatCode>0%</c:formatCode>
                <c:ptCount val="4"/>
                <c:pt idx="0">
                  <c:v>0.24</c:v>
                </c:pt>
                <c:pt idx="1">
                  <c:v>0.44</c:v>
                </c:pt>
                <c:pt idx="2">
                  <c:v>0.2</c:v>
                </c:pt>
                <c:pt idx="3">
                  <c:v>0.12</c:v>
                </c:pt>
              </c:numCache>
            </c:numRef>
          </c:val>
          <c:extLst>
            <c:ext xmlns:c16="http://schemas.microsoft.com/office/drawing/2014/chart" uri="{C3380CC4-5D6E-409C-BE32-E72D297353CC}">
              <c16:uniqueId val="{00000001-0EF5-504B-8B26-813222C31163}"/>
            </c:ext>
          </c:extLst>
        </c:ser>
        <c:dLbls>
          <c:showLegendKey val="0"/>
          <c:showVal val="0"/>
          <c:showCatName val="0"/>
          <c:showSerName val="0"/>
          <c:showPercent val="0"/>
          <c:showBubbleSize val="0"/>
        </c:dLbls>
        <c:gapWidth val="150"/>
        <c:axId val="39695488"/>
        <c:axId val="40297984"/>
      </c:barChart>
      <c:catAx>
        <c:axId val="39695488"/>
        <c:scaling>
          <c:orientation val="minMax"/>
        </c:scaling>
        <c:delete val="0"/>
        <c:axPos val="b"/>
        <c:numFmt formatCode="General" sourceLinked="0"/>
        <c:majorTickMark val="out"/>
        <c:minorTickMark val="none"/>
        <c:tickLblPos val="nextTo"/>
        <c:crossAx val="40297984"/>
        <c:crosses val="autoZero"/>
        <c:auto val="1"/>
        <c:lblAlgn val="ctr"/>
        <c:lblOffset val="100"/>
        <c:noMultiLvlLbl val="0"/>
      </c:catAx>
      <c:valAx>
        <c:axId val="40297984"/>
        <c:scaling>
          <c:orientation val="minMax"/>
        </c:scaling>
        <c:delete val="0"/>
        <c:axPos val="l"/>
        <c:majorGridlines>
          <c:spPr>
            <a:ln>
              <a:noFill/>
            </a:ln>
          </c:spPr>
        </c:majorGridlines>
        <c:numFmt formatCode="0%" sourceLinked="1"/>
        <c:majorTickMark val="out"/>
        <c:minorTickMark val="none"/>
        <c:tickLblPos val="nextTo"/>
        <c:crossAx val="39695488"/>
        <c:crosses val="autoZero"/>
        <c:crossBetween val="between"/>
      </c:valAx>
    </c:plotArea>
    <c:legend>
      <c:legendPos val="t"/>
      <c:overlay val="0"/>
    </c:legend>
    <c:plotVisOnly val="1"/>
    <c:dispBlanksAs val="gap"/>
    <c:showDLblsOverMax val="0"/>
  </c:chart>
  <c:spPr>
    <a:blipFill>
      <a:blip xmlns:r="http://schemas.openxmlformats.org/officeDocument/2006/relationships" r:embed="rId1"/>
      <a:tile tx="0" ty="0" sx="100000" sy="100000" flip="none" algn="tl"/>
    </a:blipFill>
  </c:sp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Sheet2!$H$36</c:f>
              <c:strCache>
                <c:ptCount val="1"/>
                <c:pt idx="0">
                  <c:v>Supplier</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Sheet2!$G$37:$G$38</c:f>
              <c:strCache>
                <c:ptCount val="2"/>
                <c:pt idx="0">
                  <c:v>Zambian </c:v>
                </c:pt>
                <c:pt idx="1">
                  <c:v>Foreign</c:v>
                </c:pt>
              </c:strCache>
            </c:strRef>
          </c:cat>
          <c:val>
            <c:numRef>
              <c:f>Sheet2!$H$37:$H$38</c:f>
              <c:numCache>
                <c:formatCode>0%</c:formatCode>
                <c:ptCount val="2"/>
                <c:pt idx="0">
                  <c:v>0.6</c:v>
                </c:pt>
                <c:pt idx="1">
                  <c:v>0.4</c:v>
                </c:pt>
              </c:numCache>
            </c:numRef>
          </c:val>
          <c:extLst>
            <c:ext xmlns:c16="http://schemas.microsoft.com/office/drawing/2014/chart" uri="{C3380CC4-5D6E-409C-BE32-E72D297353CC}">
              <c16:uniqueId val="{00000000-0E9A-2141-BDD0-FA88BDD25DF6}"/>
            </c:ext>
          </c:extLst>
        </c:ser>
        <c:ser>
          <c:idx val="1"/>
          <c:order val="1"/>
          <c:tx>
            <c:strRef>
              <c:f>Sheet2!$I$36</c:f>
              <c:strCache>
                <c:ptCount val="1"/>
                <c:pt idx="0">
                  <c:v>Non-Supplier</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Sheet2!$G$37:$G$38</c:f>
              <c:strCache>
                <c:ptCount val="2"/>
                <c:pt idx="0">
                  <c:v>Zambian </c:v>
                </c:pt>
                <c:pt idx="1">
                  <c:v>Foreign</c:v>
                </c:pt>
              </c:strCache>
            </c:strRef>
          </c:cat>
          <c:val>
            <c:numRef>
              <c:f>Sheet2!$I$37:$I$38</c:f>
              <c:numCache>
                <c:formatCode>0%</c:formatCode>
                <c:ptCount val="2"/>
                <c:pt idx="0">
                  <c:v>0.52</c:v>
                </c:pt>
                <c:pt idx="1">
                  <c:v>0.48</c:v>
                </c:pt>
              </c:numCache>
            </c:numRef>
          </c:val>
          <c:extLst>
            <c:ext xmlns:c16="http://schemas.microsoft.com/office/drawing/2014/chart" uri="{C3380CC4-5D6E-409C-BE32-E72D297353CC}">
              <c16:uniqueId val="{00000001-0E9A-2141-BDD0-FA88BDD25DF6}"/>
            </c:ext>
          </c:extLst>
        </c:ser>
        <c:ser>
          <c:idx val="2"/>
          <c:order val="2"/>
          <c:tx>
            <c:strRef>
              <c:f>Sheet2!$J$36</c:f>
              <c:strCache>
                <c:ptCount val="1"/>
                <c:pt idx="0">
                  <c:v>Women Involvement</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Sheet2!$G$37:$G$38</c:f>
              <c:strCache>
                <c:ptCount val="2"/>
                <c:pt idx="0">
                  <c:v>Zambian </c:v>
                </c:pt>
                <c:pt idx="1">
                  <c:v>Foreign</c:v>
                </c:pt>
              </c:strCache>
            </c:strRef>
          </c:cat>
          <c:val>
            <c:numRef>
              <c:f>Sheet2!$J$37:$J$38</c:f>
              <c:numCache>
                <c:formatCode>0%</c:formatCode>
                <c:ptCount val="2"/>
                <c:pt idx="0">
                  <c:v>0.34</c:v>
                </c:pt>
                <c:pt idx="1">
                  <c:v>0.3</c:v>
                </c:pt>
              </c:numCache>
            </c:numRef>
          </c:val>
          <c:extLst>
            <c:ext xmlns:c16="http://schemas.microsoft.com/office/drawing/2014/chart" uri="{C3380CC4-5D6E-409C-BE32-E72D297353CC}">
              <c16:uniqueId val="{00000002-0E9A-2141-BDD0-FA88BDD25DF6}"/>
            </c:ext>
          </c:extLst>
        </c:ser>
        <c:dLbls>
          <c:showLegendKey val="0"/>
          <c:showVal val="0"/>
          <c:showCatName val="0"/>
          <c:showSerName val="0"/>
          <c:showPercent val="0"/>
          <c:showBubbleSize val="0"/>
        </c:dLbls>
        <c:gapWidth val="150"/>
        <c:axId val="37075584"/>
        <c:axId val="37376384"/>
      </c:barChart>
      <c:catAx>
        <c:axId val="37075584"/>
        <c:scaling>
          <c:orientation val="minMax"/>
        </c:scaling>
        <c:delete val="0"/>
        <c:axPos val="b"/>
        <c:numFmt formatCode="General" sourceLinked="0"/>
        <c:majorTickMark val="out"/>
        <c:minorTickMark val="none"/>
        <c:tickLblPos val="nextTo"/>
        <c:crossAx val="37376384"/>
        <c:crosses val="autoZero"/>
        <c:auto val="1"/>
        <c:lblAlgn val="ctr"/>
        <c:lblOffset val="100"/>
        <c:noMultiLvlLbl val="0"/>
      </c:catAx>
      <c:valAx>
        <c:axId val="37376384"/>
        <c:scaling>
          <c:orientation val="minMax"/>
        </c:scaling>
        <c:delete val="0"/>
        <c:axPos val="l"/>
        <c:majorGridlines>
          <c:spPr>
            <a:ln>
              <a:noFill/>
            </a:ln>
          </c:spPr>
        </c:majorGridlines>
        <c:numFmt formatCode="0%" sourceLinked="1"/>
        <c:majorTickMark val="out"/>
        <c:minorTickMark val="none"/>
        <c:tickLblPos val="nextTo"/>
        <c:crossAx val="37075584"/>
        <c:crosses val="autoZero"/>
        <c:crossBetween val="between"/>
      </c:valAx>
      <c:spPr>
        <a:noFill/>
      </c:spPr>
    </c:plotArea>
    <c:legend>
      <c:legendPos val="t"/>
      <c:overlay val="0"/>
    </c:legend>
    <c:plotVisOnly val="1"/>
    <c:dispBlanksAs val="gap"/>
    <c:showDLblsOverMax val="0"/>
  </c:chart>
  <c:spPr>
    <a:blipFill>
      <a:blip xmlns:r="http://schemas.openxmlformats.org/officeDocument/2006/relationships" r:embed="rId1"/>
      <a:tile tx="0" ty="0" sx="100000" sy="100000" flip="none" algn="tl"/>
    </a:blipFill>
    <a:ln cmpd="sng">
      <a:solidFill>
        <a:schemeClr val="tx1"/>
      </a:solidFill>
    </a:ln>
  </c:sp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0"/>
    <c:plotArea>
      <c:layout/>
      <c:barChart>
        <c:barDir val="col"/>
        <c:grouping val="clustered"/>
        <c:varyColors val="0"/>
        <c:ser>
          <c:idx val="0"/>
          <c:order val="0"/>
          <c:tx>
            <c:strRef>
              <c:f>Sheet2!$B$57</c:f>
              <c:strCache>
                <c:ptCount val="1"/>
                <c:pt idx="0">
                  <c:v>Non-Supplier</c:v>
                </c:pt>
              </c:strCache>
            </c:strRef>
          </c:tx>
          <c:spPr>
            <a:ln>
              <a:solidFill>
                <a:schemeClr val="tx1"/>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Sheet2!$C$56:$F$56</c:f>
              <c:strCache>
                <c:ptCount val="4"/>
                <c:pt idx="0">
                  <c:v>Certification</c:v>
                </c:pt>
                <c:pt idx="1">
                  <c:v>Permit to Supply</c:v>
                </c:pt>
                <c:pt idx="2">
                  <c:v>Both</c:v>
                </c:pt>
                <c:pt idx="3">
                  <c:v>None</c:v>
                </c:pt>
              </c:strCache>
            </c:strRef>
          </c:cat>
          <c:val>
            <c:numRef>
              <c:f>Sheet2!$C$57:$F$57</c:f>
              <c:numCache>
                <c:formatCode>0%</c:formatCode>
                <c:ptCount val="4"/>
                <c:pt idx="0">
                  <c:v>0.08</c:v>
                </c:pt>
                <c:pt idx="1">
                  <c:v>0.02</c:v>
                </c:pt>
                <c:pt idx="2">
                  <c:v>0.48</c:v>
                </c:pt>
                <c:pt idx="3">
                  <c:v>0.36</c:v>
                </c:pt>
              </c:numCache>
            </c:numRef>
          </c:val>
          <c:extLst>
            <c:ext xmlns:c16="http://schemas.microsoft.com/office/drawing/2014/chart" uri="{C3380CC4-5D6E-409C-BE32-E72D297353CC}">
              <c16:uniqueId val="{00000000-7378-9D4A-9128-D04180DF32B5}"/>
            </c:ext>
          </c:extLst>
        </c:ser>
        <c:ser>
          <c:idx val="1"/>
          <c:order val="1"/>
          <c:tx>
            <c:strRef>
              <c:f>Sheet2!$B$58</c:f>
              <c:strCache>
                <c:ptCount val="1"/>
                <c:pt idx="0">
                  <c:v>Supplier</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Sheet2!$C$56:$F$56</c:f>
              <c:strCache>
                <c:ptCount val="4"/>
                <c:pt idx="0">
                  <c:v>Certification</c:v>
                </c:pt>
                <c:pt idx="1">
                  <c:v>Permit to Supply</c:v>
                </c:pt>
                <c:pt idx="2">
                  <c:v>Both</c:v>
                </c:pt>
                <c:pt idx="3">
                  <c:v>None</c:v>
                </c:pt>
              </c:strCache>
            </c:strRef>
          </c:cat>
          <c:val>
            <c:numRef>
              <c:f>Sheet2!$C$58:$F$58</c:f>
              <c:numCache>
                <c:formatCode>0%</c:formatCode>
                <c:ptCount val="4"/>
                <c:pt idx="0">
                  <c:v>0.04</c:v>
                </c:pt>
                <c:pt idx="1">
                  <c:v>0.08</c:v>
                </c:pt>
                <c:pt idx="2">
                  <c:v>0.73</c:v>
                </c:pt>
                <c:pt idx="3">
                  <c:v>0.15</c:v>
                </c:pt>
              </c:numCache>
            </c:numRef>
          </c:val>
          <c:extLst>
            <c:ext xmlns:c16="http://schemas.microsoft.com/office/drawing/2014/chart" uri="{C3380CC4-5D6E-409C-BE32-E72D297353CC}">
              <c16:uniqueId val="{00000001-7378-9D4A-9128-D04180DF32B5}"/>
            </c:ext>
          </c:extLst>
        </c:ser>
        <c:dLbls>
          <c:showLegendKey val="0"/>
          <c:showVal val="0"/>
          <c:showCatName val="0"/>
          <c:showSerName val="0"/>
          <c:showPercent val="0"/>
          <c:showBubbleSize val="0"/>
        </c:dLbls>
        <c:gapWidth val="150"/>
        <c:axId val="79354496"/>
        <c:axId val="80603008"/>
      </c:barChart>
      <c:catAx>
        <c:axId val="79354496"/>
        <c:scaling>
          <c:orientation val="minMax"/>
        </c:scaling>
        <c:delete val="0"/>
        <c:axPos val="b"/>
        <c:numFmt formatCode="General" sourceLinked="0"/>
        <c:majorTickMark val="out"/>
        <c:minorTickMark val="none"/>
        <c:tickLblPos val="nextTo"/>
        <c:crossAx val="80603008"/>
        <c:crosses val="autoZero"/>
        <c:auto val="1"/>
        <c:lblAlgn val="ctr"/>
        <c:lblOffset val="100"/>
        <c:noMultiLvlLbl val="0"/>
      </c:catAx>
      <c:valAx>
        <c:axId val="80603008"/>
        <c:scaling>
          <c:orientation val="minMax"/>
        </c:scaling>
        <c:delete val="0"/>
        <c:axPos val="l"/>
        <c:majorGridlines>
          <c:spPr>
            <a:ln>
              <a:noFill/>
            </a:ln>
          </c:spPr>
        </c:majorGridlines>
        <c:numFmt formatCode="0%" sourceLinked="1"/>
        <c:majorTickMark val="out"/>
        <c:minorTickMark val="none"/>
        <c:tickLblPos val="nextTo"/>
        <c:crossAx val="79354496"/>
        <c:crosses val="autoZero"/>
        <c:crossBetween val="between"/>
      </c:valAx>
      <c:dTable>
        <c:showHorzBorder val="1"/>
        <c:showVertBorder val="1"/>
        <c:showOutline val="1"/>
        <c:showKeys val="1"/>
      </c:dTable>
    </c:plotArea>
    <c:legend>
      <c:legendPos val="r"/>
      <c:overlay val="0"/>
    </c:legend>
    <c:plotVisOnly val="1"/>
    <c:dispBlanksAs val="gap"/>
    <c:showDLblsOverMax val="0"/>
  </c:chart>
  <c:spPr>
    <a:blipFill>
      <a:blip xmlns:r="http://schemas.openxmlformats.org/officeDocument/2006/relationships" r:embed="rId1"/>
      <a:tile tx="0" ty="0" sx="100000" sy="100000" flip="none" algn="tl"/>
    </a:blipFill>
  </c:sp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776215582893967E-2"/>
          <c:y val="0.20949554896142433"/>
          <c:w val="0.86234430713735477"/>
          <c:h val="0.49823220168695531"/>
        </c:manualLayout>
      </c:layout>
      <c:barChart>
        <c:barDir val="col"/>
        <c:grouping val="clustered"/>
        <c:varyColors val="0"/>
        <c:ser>
          <c:idx val="0"/>
          <c:order val="0"/>
          <c:tx>
            <c:strRef>
              <c:f>Sheet8!$D$9</c:f>
              <c:strCache>
                <c:ptCount val="1"/>
                <c:pt idx="0">
                  <c:v>Yes</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Sheet8!$C$10:$C$15</c:f>
              <c:strCache>
                <c:ptCount val="6"/>
                <c:pt idx="0">
                  <c:v>Low out volumes</c:v>
                </c:pt>
                <c:pt idx="1">
                  <c:v>Canot meet supermarket quality standards</c:v>
                </c:pt>
                <c:pt idx="2">
                  <c:v>Lack of Transport to take goods to supermarkets</c:v>
                </c:pt>
                <c:pt idx="3">
                  <c:v>Long credit period</c:v>
                </c:pt>
                <c:pt idx="4">
                  <c:v>Lack of finances to upgrade production techniques</c:v>
                </c:pt>
                <c:pt idx="5">
                  <c:v>Others</c:v>
                </c:pt>
              </c:strCache>
            </c:strRef>
          </c:cat>
          <c:val>
            <c:numRef>
              <c:f>Sheet8!$D$10:$D$15</c:f>
              <c:numCache>
                <c:formatCode>0%</c:formatCode>
                <c:ptCount val="6"/>
                <c:pt idx="0">
                  <c:v>0.313</c:v>
                </c:pt>
                <c:pt idx="1">
                  <c:v>6.5000000000000002E-2</c:v>
                </c:pt>
                <c:pt idx="2">
                  <c:v>9.7000000000000003E-2</c:v>
                </c:pt>
                <c:pt idx="3">
                  <c:v>0.61299999999999999</c:v>
                </c:pt>
                <c:pt idx="4">
                  <c:v>0.193</c:v>
                </c:pt>
                <c:pt idx="5">
                  <c:v>0.56000000000000005</c:v>
                </c:pt>
              </c:numCache>
            </c:numRef>
          </c:val>
          <c:extLst>
            <c:ext xmlns:c16="http://schemas.microsoft.com/office/drawing/2014/chart" uri="{C3380CC4-5D6E-409C-BE32-E72D297353CC}">
              <c16:uniqueId val="{00000000-DDD0-3641-AA8D-809AC1F2FB54}"/>
            </c:ext>
          </c:extLst>
        </c:ser>
        <c:ser>
          <c:idx val="1"/>
          <c:order val="1"/>
          <c:tx>
            <c:strRef>
              <c:f>Sheet8!$E$9</c:f>
              <c:strCache>
                <c:ptCount val="1"/>
                <c:pt idx="0">
                  <c:v>No</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Sheet8!$C$10:$C$15</c:f>
              <c:strCache>
                <c:ptCount val="6"/>
                <c:pt idx="0">
                  <c:v>Low out volumes</c:v>
                </c:pt>
                <c:pt idx="1">
                  <c:v>Canot meet supermarket quality standards</c:v>
                </c:pt>
                <c:pt idx="2">
                  <c:v>Lack of Transport to take goods to supermarkets</c:v>
                </c:pt>
                <c:pt idx="3">
                  <c:v>Long credit period</c:v>
                </c:pt>
                <c:pt idx="4">
                  <c:v>Lack of finances to upgrade production techniques</c:v>
                </c:pt>
                <c:pt idx="5">
                  <c:v>Others</c:v>
                </c:pt>
              </c:strCache>
            </c:strRef>
          </c:cat>
          <c:val>
            <c:numRef>
              <c:f>Sheet8!$E$10:$E$15</c:f>
              <c:numCache>
                <c:formatCode>0%</c:formatCode>
                <c:ptCount val="6"/>
                <c:pt idx="0">
                  <c:v>0.68799999999999994</c:v>
                </c:pt>
                <c:pt idx="1">
                  <c:v>0.93</c:v>
                </c:pt>
                <c:pt idx="2">
                  <c:v>0.90300000000000002</c:v>
                </c:pt>
                <c:pt idx="3">
                  <c:v>0.38700000000000001</c:v>
                </c:pt>
                <c:pt idx="4">
                  <c:v>0.80700000000000005</c:v>
                </c:pt>
                <c:pt idx="5">
                  <c:v>0.44</c:v>
                </c:pt>
              </c:numCache>
            </c:numRef>
          </c:val>
          <c:extLst>
            <c:ext xmlns:c16="http://schemas.microsoft.com/office/drawing/2014/chart" uri="{C3380CC4-5D6E-409C-BE32-E72D297353CC}">
              <c16:uniqueId val="{00000001-DDD0-3641-AA8D-809AC1F2FB54}"/>
            </c:ext>
          </c:extLst>
        </c:ser>
        <c:dLbls>
          <c:showLegendKey val="0"/>
          <c:showVal val="1"/>
          <c:showCatName val="0"/>
          <c:showSerName val="0"/>
          <c:showPercent val="0"/>
          <c:showBubbleSize val="0"/>
        </c:dLbls>
        <c:gapWidth val="150"/>
        <c:overlap val="-25"/>
        <c:axId val="37842944"/>
        <c:axId val="37844864"/>
      </c:barChart>
      <c:catAx>
        <c:axId val="37842944"/>
        <c:scaling>
          <c:orientation val="minMax"/>
        </c:scaling>
        <c:delete val="0"/>
        <c:axPos val="b"/>
        <c:numFmt formatCode="General" sourceLinked="0"/>
        <c:majorTickMark val="none"/>
        <c:minorTickMark val="none"/>
        <c:tickLblPos val="nextTo"/>
        <c:crossAx val="37844864"/>
        <c:crosses val="autoZero"/>
        <c:auto val="1"/>
        <c:lblAlgn val="ctr"/>
        <c:lblOffset val="100"/>
        <c:noMultiLvlLbl val="0"/>
      </c:catAx>
      <c:valAx>
        <c:axId val="37844864"/>
        <c:scaling>
          <c:orientation val="minMax"/>
        </c:scaling>
        <c:delete val="1"/>
        <c:axPos val="l"/>
        <c:numFmt formatCode="0%" sourceLinked="1"/>
        <c:majorTickMark val="out"/>
        <c:minorTickMark val="none"/>
        <c:tickLblPos val="nextTo"/>
        <c:crossAx val="37842944"/>
        <c:crosses val="autoZero"/>
        <c:crossBetween val="between"/>
      </c:valAx>
    </c:plotArea>
    <c:legend>
      <c:legendPos val="r"/>
      <c:layout>
        <c:manualLayout>
          <c:xMode val="edge"/>
          <c:yMode val="edge"/>
          <c:x val="0.90859560465389588"/>
          <c:y val="0.53320311222224814"/>
          <c:w val="9.1404395346104131E-2"/>
          <c:h val="0.11935045211336713"/>
        </c:manualLayout>
      </c:layout>
      <c:overlay val="0"/>
    </c:legend>
    <c:plotVisOnly val="1"/>
    <c:dispBlanksAs val="gap"/>
    <c:showDLblsOverMax val="0"/>
  </c:chart>
  <c:spPr>
    <a:blipFill>
      <a:blip xmlns:r="http://schemas.openxmlformats.org/officeDocument/2006/relationships" r:embed="rId1"/>
      <a:tile tx="0" ty="0" sx="100000" sy="100000" flip="none" algn="tl"/>
    </a:blipFill>
  </c:spPr>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4888508560027165"/>
          <c:y val="7.6045180379312155E-2"/>
          <c:w val="0.33802323198172624"/>
          <c:h val="0.58894276096627385"/>
        </c:manualLayout>
      </c:layout>
      <c:radarChart>
        <c:radarStyle val="marker"/>
        <c:varyColors val="0"/>
        <c:ser>
          <c:idx val="0"/>
          <c:order val="0"/>
          <c:tx>
            <c:strRef>
              <c:f>Sheet2!$K$3</c:f>
              <c:strCache>
                <c:ptCount val="1"/>
                <c:pt idx="0">
                  <c:v>Dairy (milk, cheese, yoghurt, ice cream)</c:v>
                </c:pt>
              </c:strCache>
            </c:strRef>
          </c:tx>
          <c:marker>
            <c:symbol val="none"/>
          </c:marker>
          <c:cat>
            <c:strRef>
              <c:f>Sheet2!$J$4:$J$12</c:f>
              <c:strCache>
                <c:ptCount val="9"/>
                <c:pt idx="0">
                  <c:v>Price</c:v>
                </c:pt>
                <c:pt idx="1">
                  <c:v>Quality </c:v>
                </c:pt>
                <c:pt idx="2">
                  <c:v>Volume</c:v>
                </c:pt>
                <c:pt idx="3">
                  <c:v>Lead times </c:v>
                </c:pt>
                <c:pt idx="4">
                  <c:v>Condition of the Processing plant</c:v>
                </c:pt>
                <c:pt idx="5">
                  <c:v>Distance to supermarket</c:v>
                </c:pt>
                <c:pt idx="6">
                  <c:v>Packaging</c:v>
                </c:pt>
                <c:pt idx="7">
                  <c:v>Consistency</c:v>
                </c:pt>
                <c:pt idx="8">
                  <c:v>Innovation</c:v>
                </c:pt>
              </c:strCache>
            </c:strRef>
          </c:cat>
          <c:val>
            <c:numRef>
              <c:f>Sheet2!$K$4:$K$12</c:f>
              <c:numCache>
                <c:formatCode>General</c:formatCode>
                <c:ptCount val="9"/>
                <c:pt idx="0">
                  <c:v>4.5</c:v>
                </c:pt>
                <c:pt idx="1">
                  <c:v>5</c:v>
                </c:pt>
                <c:pt idx="2">
                  <c:v>5</c:v>
                </c:pt>
                <c:pt idx="3">
                  <c:v>5</c:v>
                </c:pt>
                <c:pt idx="4">
                  <c:v>5</c:v>
                </c:pt>
                <c:pt idx="5">
                  <c:v>3.5</c:v>
                </c:pt>
                <c:pt idx="6">
                  <c:v>5</c:v>
                </c:pt>
                <c:pt idx="7">
                  <c:v>4.5</c:v>
                </c:pt>
                <c:pt idx="8">
                  <c:v>3</c:v>
                </c:pt>
              </c:numCache>
            </c:numRef>
          </c:val>
          <c:extLst>
            <c:ext xmlns:c16="http://schemas.microsoft.com/office/drawing/2014/chart" uri="{C3380CC4-5D6E-409C-BE32-E72D297353CC}">
              <c16:uniqueId val="{00000000-44D6-E847-94AC-477AC0238DC0}"/>
            </c:ext>
          </c:extLst>
        </c:ser>
        <c:ser>
          <c:idx val="1"/>
          <c:order val="1"/>
          <c:tx>
            <c:strRef>
              <c:f>Sheet2!$L$3</c:f>
              <c:strCache>
                <c:ptCount val="1"/>
                <c:pt idx="0">
                  <c:v>Processed Grains (mealie meal, rice, bread &amp; cake flour)</c:v>
                </c:pt>
              </c:strCache>
            </c:strRef>
          </c:tx>
          <c:marker>
            <c:symbol val="none"/>
          </c:marker>
          <c:cat>
            <c:strRef>
              <c:f>Sheet2!$J$4:$J$12</c:f>
              <c:strCache>
                <c:ptCount val="9"/>
                <c:pt idx="0">
                  <c:v>Price</c:v>
                </c:pt>
                <c:pt idx="1">
                  <c:v>Quality </c:v>
                </c:pt>
                <c:pt idx="2">
                  <c:v>Volume</c:v>
                </c:pt>
                <c:pt idx="3">
                  <c:v>Lead times </c:v>
                </c:pt>
                <c:pt idx="4">
                  <c:v>Condition of the Processing plant</c:v>
                </c:pt>
                <c:pt idx="5">
                  <c:v>Distance to supermarket</c:v>
                </c:pt>
                <c:pt idx="6">
                  <c:v>Packaging</c:v>
                </c:pt>
                <c:pt idx="7">
                  <c:v>Consistency</c:v>
                </c:pt>
                <c:pt idx="8">
                  <c:v>Innovation</c:v>
                </c:pt>
              </c:strCache>
            </c:strRef>
          </c:cat>
          <c:val>
            <c:numRef>
              <c:f>Sheet2!$L$4:$L$12</c:f>
              <c:numCache>
                <c:formatCode>General</c:formatCode>
                <c:ptCount val="9"/>
                <c:pt idx="0">
                  <c:v>4.5</c:v>
                </c:pt>
                <c:pt idx="1">
                  <c:v>5</c:v>
                </c:pt>
                <c:pt idx="2">
                  <c:v>5</c:v>
                </c:pt>
                <c:pt idx="3">
                  <c:v>5</c:v>
                </c:pt>
                <c:pt idx="4">
                  <c:v>5</c:v>
                </c:pt>
                <c:pt idx="5">
                  <c:v>4</c:v>
                </c:pt>
                <c:pt idx="6">
                  <c:v>5</c:v>
                </c:pt>
                <c:pt idx="7">
                  <c:v>4.5</c:v>
                </c:pt>
                <c:pt idx="8">
                  <c:v>3</c:v>
                </c:pt>
              </c:numCache>
            </c:numRef>
          </c:val>
          <c:extLst>
            <c:ext xmlns:c16="http://schemas.microsoft.com/office/drawing/2014/chart" uri="{C3380CC4-5D6E-409C-BE32-E72D297353CC}">
              <c16:uniqueId val="{00000001-44D6-E847-94AC-477AC0238DC0}"/>
            </c:ext>
          </c:extLst>
        </c:ser>
        <c:ser>
          <c:idx val="2"/>
          <c:order val="2"/>
          <c:tx>
            <c:strRef>
              <c:f>Sheet2!$M$3</c:f>
              <c:strCache>
                <c:ptCount val="1"/>
                <c:pt idx="0">
                  <c:v>Processed Foods (beef, chicken, fish, canned food)</c:v>
                </c:pt>
              </c:strCache>
            </c:strRef>
          </c:tx>
          <c:marker>
            <c:symbol val="none"/>
          </c:marker>
          <c:cat>
            <c:strRef>
              <c:f>Sheet2!$J$4:$J$12</c:f>
              <c:strCache>
                <c:ptCount val="9"/>
                <c:pt idx="0">
                  <c:v>Price</c:v>
                </c:pt>
                <c:pt idx="1">
                  <c:v>Quality </c:v>
                </c:pt>
                <c:pt idx="2">
                  <c:v>Volume</c:v>
                </c:pt>
                <c:pt idx="3">
                  <c:v>Lead times </c:v>
                </c:pt>
                <c:pt idx="4">
                  <c:v>Condition of the Processing plant</c:v>
                </c:pt>
                <c:pt idx="5">
                  <c:v>Distance to supermarket</c:v>
                </c:pt>
                <c:pt idx="6">
                  <c:v>Packaging</c:v>
                </c:pt>
                <c:pt idx="7">
                  <c:v>Consistency</c:v>
                </c:pt>
                <c:pt idx="8">
                  <c:v>Innovation</c:v>
                </c:pt>
              </c:strCache>
            </c:strRef>
          </c:cat>
          <c:val>
            <c:numRef>
              <c:f>Sheet2!$M$4:$M$12</c:f>
              <c:numCache>
                <c:formatCode>General</c:formatCode>
                <c:ptCount val="9"/>
                <c:pt idx="0">
                  <c:v>4.5</c:v>
                </c:pt>
                <c:pt idx="1">
                  <c:v>5</c:v>
                </c:pt>
                <c:pt idx="2">
                  <c:v>5</c:v>
                </c:pt>
                <c:pt idx="3">
                  <c:v>5</c:v>
                </c:pt>
                <c:pt idx="4">
                  <c:v>5</c:v>
                </c:pt>
                <c:pt idx="5">
                  <c:v>3.5</c:v>
                </c:pt>
                <c:pt idx="6">
                  <c:v>5</c:v>
                </c:pt>
                <c:pt idx="7">
                  <c:v>4.5</c:v>
                </c:pt>
                <c:pt idx="8">
                  <c:v>3.5</c:v>
                </c:pt>
              </c:numCache>
            </c:numRef>
          </c:val>
          <c:extLst>
            <c:ext xmlns:c16="http://schemas.microsoft.com/office/drawing/2014/chart" uri="{C3380CC4-5D6E-409C-BE32-E72D297353CC}">
              <c16:uniqueId val="{00000002-44D6-E847-94AC-477AC0238DC0}"/>
            </c:ext>
          </c:extLst>
        </c:ser>
        <c:ser>
          <c:idx val="3"/>
          <c:order val="3"/>
          <c:tx>
            <c:strRef>
              <c:f>Sheet2!$N$3</c:f>
              <c:strCache>
                <c:ptCount val="1"/>
                <c:pt idx="0">
                  <c:v>Edible Oils (cooking  oil)</c:v>
                </c:pt>
              </c:strCache>
            </c:strRef>
          </c:tx>
          <c:marker>
            <c:symbol val="none"/>
          </c:marker>
          <c:cat>
            <c:strRef>
              <c:f>Sheet2!$J$4:$J$12</c:f>
              <c:strCache>
                <c:ptCount val="9"/>
                <c:pt idx="0">
                  <c:v>Price</c:v>
                </c:pt>
                <c:pt idx="1">
                  <c:v>Quality </c:v>
                </c:pt>
                <c:pt idx="2">
                  <c:v>Volume</c:v>
                </c:pt>
                <c:pt idx="3">
                  <c:v>Lead times </c:v>
                </c:pt>
                <c:pt idx="4">
                  <c:v>Condition of the Processing plant</c:v>
                </c:pt>
                <c:pt idx="5">
                  <c:v>Distance to supermarket</c:v>
                </c:pt>
                <c:pt idx="6">
                  <c:v>Packaging</c:v>
                </c:pt>
                <c:pt idx="7">
                  <c:v>Consistency</c:v>
                </c:pt>
                <c:pt idx="8">
                  <c:v>Innovation</c:v>
                </c:pt>
              </c:strCache>
            </c:strRef>
          </c:cat>
          <c:val>
            <c:numRef>
              <c:f>Sheet2!$N$4:$N$12</c:f>
              <c:numCache>
                <c:formatCode>General</c:formatCode>
                <c:ptCount val="9"/>
                <c:pt idx="0">
                  <c:v>4.5</c:v>
                </c:pt>
                <c:pt idx="1">
                  <c:v>5</c:v>
                </c:pt>
                <c:pt idx="2">
                  <c:v>5</c:v>
                </c:pt>
                <c:pt idx="3">
                  <c:v>5</c:v>
                </c:pt>
                <c:pt idx="4">
                  <c:v>5</c:v>
                </c:pt>
                <c:pt idx="5">
                  <c:v>3</c:v>
                </c:pt>
                <c:pt idx="6">
                  <c:v>5</c:v>
                </c:pt>
                <c:pt idx="7">
                  <c:v>4.5</c:v>
                </c:pt>
                <c:pt idx="8">
                  <c:v>3</c:v>
                </c:pt>
              </c:numCache>
            </c:numRef>
          </c:val>
          <c:extLst>
            <c:ext xmlns:c16="http://schemas.microsoft.com/office/drawing/2014/chart" uri="{C3380CC4-5D6E-409C-BE32-E72D297353CC}">
              <c16:uniqueId val="{00000003-44D6-E847-94AC-477AC0238DC0}"/>
            </c:ext>
          </c:extLst>
        </c:ser>
        <c:ser>
          <c:idx val="4"/>
          <c:order val="4"/>
          <c:tx>
            <c:strRef>
              <c:f>Sheet2!$O$3</c:f>
              <c:strCache>
                <c:ptCount val="1"/>
                <c:pt idx="0">
                  <c:v>Household Consumables (detergents, soaps, cleaning agents)</c:v>
                </c:pt>
              </c:strCache>
            </c:strRef>
          </c:tx>
          <c:marker>
            <c:symbol val="none"/>
          </c:marker>
          <c:cat>
            <c:strRef>
              <c:f>Sheet2!$J$4:$J$12</c:f>
              <c:strCache>
                <c:ptCount val="9"/>
                <c:pt idx="0">
                  <c:v>Price</c:v>
                </c:pt>
                <c:pt idx="1">
                  <c:v>Quality </c:v>
                </c:pt>
                <c:pt idx="2">
                  <c:v>Volume</c:v>
                </c:pt>
                <c:pt idx="3">
                  <c:v>Lead times </c:v>
                </c:pt>
                <c:pt idx="4">
                  <c:v>Condition of the Processing plant</c:v>
                </c:pt>
                <c:pt idx="5">
                  <c:v>Distance to supermarket</c:v>
                </c:pt>
                <c:pt idx="6">
                  <c:v>Packaging</c:v>
                </c:pt>
                <c:pt idx="7">
                  <c:v>Consistency</c:v>
                </c:pt>
                <c:pt idx="8">
                  <c:v>Innovation</c:v>
                </c:pt>
              </c:strCache>
            </c:strRef>
          </c:cat>
          <c:val>
            <c:numRef>
              <c:f>Sheet2!$O$4:$O$12</c:f>
              <c:numCache>
                <c:formatCode>General</c:formatCode>
                <c:ptCount val="9"/>
                <c:pt idx="0">
                  <c:v>4.5</c:v>
                </c:pt>
                <c:pt idx="1">
                  <c:v>5</c:v>
                </c:pt>
                <c:pt idx="2">
                  <c:v>5</c:v>
                </c:pt>
                <c:pt idx="3">
                  <c:v>5</c:v>
                </c:pt>
                <c:pt idx="4">
                  <c:v>5</c:v>
                </c:pt>
                <c:pt idx="5">
                  <c:v>3.5</c:v>
                </c:pt>
                <c:pt idx="6">
                  <c:v>5</c:v>
                </c:pt>
                <c:pt idx="7">
                  <c:v>4.5</c:v>
                </c:pt>
                <c:pt idx="8">
                  <c:v>3.5</c:v>
                </c:pt>
              </c:numCache>
            </c:numRef>
          </c:val>
          <c:extLst>
            <c:ext xmlns:c16="http://schemas.microsoft.com/office/drawing/2014/chart" uri="{C3380CC4-5D6E-409C-BE32-E72D297353CC}">
              <c16:uniqueId val="{00000004-44D6-E847-94AC-477AC0238DC0}"/>
            </c:ext>
          </c:extLst>
        </c:ser>
        <c:dLbls>
          <c:showLegendKey val="0"/>
          <c:showVal val="0"/>
          <c:showCatName val="0"/>
          <c:showSerName val="0"/>
          <c:showPercent val="0"/>
          <c:showBubbleSize val="0"/>
        </c:dLbls>
        <c:axId val="130556672"/>
        <c:axId val="130558208"/>
      </c:radarChart>
      <c:catAx>
        <c:axId val="130556672"/>
        <c:scaling>
          <c:orientation val="minMax"/>
        </c:scaling>
        <c:delete val="0"/>
        <c:axPos val="b"/>
        <c:majorGridlines/>
        <c:numFmt formatCode="General" sourceLinked="0"/>
        <c:majorTickMark val="none"/>
        <c:minorTickMark val="none"/>
        <c:tickLblPos val="nextTo"/>
        <c:spPr>
          <a:ln w="9525">
            <a:noFill/>
          </a:ln>
        </c:spPr>
        <c:crossAx val="130558208"/>
        <c:crosses val="autoZero"/>
        <c:auto val="1"/>
        <c:lblAlgn val="ctr"/>
        <c:lblOffset val="100"/>
        <c:noMultiLvlLbl val="0"/>
      </c:catAx>
      <c:valAx>
        <c:axId val="130558208"/>
        <c:scaling>
          <c:orientation val="minMax"/>
          <c:min val="1"/>
        </c:scaling>
        <c:delete val="0"/>
        <c:axPos val="l"/>
        <c:majorGridlines/>
        <c:numFmt formatCode="General" sourceLinked="1"/>
        <c:majorTickMark val="none"/>
        <c:minorTickMark val="none"/>
        <c:tickLblPos val="nextTo"/>
        <c:crossAx val="130556672"/>
        <c:crosses val="autoZero"/>
        <c:crossBetween val="between"/>
      </c:valAx>
    </c:plotArea>
    <c:legend>
      <c:legendPos val="r"/>
      <c:layout>
        <c:manualLayout>
          <c:xMode val="edge"/>
          <c:yMode val="edge"/>
          <c:x val="2.105420213691863E-2"/>
          <c:y val="0.74266005070221852"/>
          <c:w val="0.96670172347338201"/>
          <c:h val="0.2570736928115987"/>
        </c:manualLayout>
      </c:layout>
      <c:overlay val="0"/>
    </c:legend>
    <c:plotVisOnly val="1"/>
    <c:dispBlanksAs val="gap"/>
    <c:showDLblsOverMax val="0"/>
  </c:chart>
  <c:spPr>
    <a:ln>
      <a:solidFill>
        <a:schemeClr val="bg1"/>
      </a:solidFill>
    </a:ln>
  </c:sp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3841318563993066"/>
          <c:y val="6.0219260810067073E-2"/>
          <c:w val="0.55689398994617201"/>
          <c:h val="0.61028610100638114"/>
        </c:manualLayout>
      </c:layout>
      <c:radarChart>
        <c:radarStyle val="marker"/>
        <c:varyColors val="0"/>
        <c:ser>
          <c:idx val="0"/>
          <c:order val="0"/>
          <c:tx>
            <c:strRef>
              <c:f>Sheet2!$C$3</c:f>
              <c:strCache>
                <c:ptCount val="1"/>
                <c:pt idx="0">
                  <c:v>Dairy (milk, cheese, yoghurt, ice cream)</c:v>
                </c:pt>
              </c:strCache>
            </c:strRef>
          </c:tx>
          <c:marker>
            <c:symbol val="none"/>
          </c:marker>
          <c:cat>
            <c:strRef>
              <c:f>Sheet2!$B$4:$B$12</c:f>
              <c:strCache>
                <c:ptCount val="9"/>
                <c:pt idx="0">
                  <c:v>Price</c:v>
                </c:pt>
                <c:pt idx="1">
                  <c:v>Quality </c:v>
                </c:pt>
                <c:pt idx="2">
                  <c:v>Volume</c:v>
                </c:pt>
                <c:pt idx="3">
                  <c:v>Lead times </c:v>
                </c:pt>
                <c:pt idx="4">
                  <c:v>Condition of the Processing plant</c:v>
                </c:pt>
                <c:pt idx="5">
                  <c:v>Distance to supermarket</c:v>
                </c:pt>
                <c:pt idx="6">
                  <c:v>Packaging</c:v>
                </c:pt>
                <c:pt idx="7">
                  <c:v>Consistency</c:v>
                </c:pt>
                <c:pt idx="8">
                  <c:v>Innovation</c:v>
                </c:pt>
              </c:strCache>
            </c:strRef>
          </c:cat>
          <c:val>
            <c:numRef>
              <c:f>Sheet2!$C$4:$C$12</c:f>
              <c:numCache>
                <c:formatCode>0.0</c:formatCode>
                <c:ptCount val="9"/>
                <c:pt idx="0" formatCode="General">
                  <c:v>2</c:v>
                </c:pt>
                <c:pt idx="1">
                  <c:v>3.5</c:v>
                </c:pt>
                <c:pt idx="2" formatCode="General">
                  <c:v>2.5</c:v>
                </c:pt>
                <c:pt idx="3" formatCode="General">
                  <c:v>3.5</c:v>
                </c:pt>
                <c:pt idx="4" formatCode="General">
                  <c:v>4</c:v>
                </c:pt>
                <c:pt idx="5" formatCode="General">
                  <c:v>4</c:v>
                </c:pt>
                <c:pt idx="6" formatCode="General">
                  <c:v>3.5</c:v>
                </c:pt>
                <c:pt idx="7" formatCode="General">
                  <c:v>2.5</c:v>
                </c:pt>
                <c:pt idx="8" formatCode="General">
                  <c:v>3</c:v>
                </c:pt>
              </c:numCache>
            </c:numRef>
          </c:val>
          <c:extLst>
            <c:ext xmlns:c16="http://schemas.microsoft.com/office/drawing/2014/chart" uri="{C3380CC4-5D6E-409C-BE32-E72D297353CC}">
              <c16:uniqueId val="{00000000-921D-6B49-83D3-58C7913D30C5}"/>
            </c:ext>
          </c:extLst>
        </c:ser>
        <c:ser>
          <c:idx val="1"/>
          <c:order val="1"/>
          <c:tx>
            <c:strRef>
              <c:f>Sheet2!$D$3</c:f>
              <c:strCache>
                <c:ptCount val="1"/>
                <c:pt idx="0">
                  <c:v>Processed Grains (mealie meal, rice, bread &amp; cake flour)</c:v>
                </c:pt>
              </c:strCache>
            </c:strRef>
          </c:tx>
          <c:marker>
            <c:symbol val="none"/>
          </c:marker>
          <c:cat>
            <c:strRef>
              <c:f>Sheet2!$B$4:$B$12</c:f>
              <c:strCache>
                <c:ptCount val="9"/>
                <c:pt idx="0">
                  <c:v>Price</c:v>
                </c:pt>
                <c:pt idx="1">
                  <c:v>Quality </c:v>
                </c:pt>
                <c:pt idx="2">
                  <c:v>Volume</c:v>
                </c:pt>
                <c:pt idx="3">
                  <c:v>Lead times </c:v>
                </c:pt>
                <c:pt idx="4">
                  <c:v>Condition of the Processing plant</c:v>
                </c:pt>
                <c:pt idx="5">
                  <c:v>Distance to supermarket</c:v>
                </c:pt>
                <c:pt idx="6">
                  <c:v>Packaging</c:v>
                </c:pt>
                <c:pt idx="7">
                  <c:v>Consistency</c:v>
                </c:pt>
                <c:pt idx="8">
                  <c:v>Innovation</c:v>
                </c:pt>
              </c:strCache>
            </c:strRef>
          </c:cat>
          <c:val>
            <c:numRef>
              <c:f>Sheet2!$D$4:$D$12</c:f>
              <c:numCache>
                <c:formatCode>General</c:formatCode>
                <c:ptCount val="9"/>
                <c:pt idx="0">
                  <c:v>2.5</c:v>
                </c:pt>
                <c:pt idx="1">
                  <c:v>3.5</c:v>
                </c:pt>
                <c:pt idx="2">
                  <c:v>3</c:v>
                </c:pt>
                <c:pt idx="3">
                  <c:v>3</c:v>
                </c:pt>
                <c:pt idx="4">
                  <c:v>3.5</c:v>
                </c:pt>
                <c:pt idx="5">
                  <c:v>4</c:v>
                </c:pt>
                <c:pt idx="6">
                  <c:v>3</c:v>
                </c:pt>
                <c:pt idx="7">
                  <c:v>2.5</c:v>
                </c:pt>
                <c:pt idx="8">
                  <c:v>2</c:v>
                </c:pt>
              </c:numCache>
            </c:numRef>
          </c:val>
          <c:extLst>
            <c:ext xmlns:c16="http://schemas.microsoft.com/office/drawing/2014/chart" uri="{C3380CC4-5D6E-409C-BE32-E72D297353CC}">
              <c16:uniqueId val="{00000001-921D-6B49-83D3-58C7913D30C5}"/>
            </c:ext>
          </c:extLst>
        </c:ser>
        <c:ser>
          <c:idx val="2"/>
          <c:order val="2"/>
          <c:tx>
            <c:strRef>
              <c:f>Sheet2!$E$3</c:f>
              <c:strCache>
                <c:ptCount val="1"/>
                <c:pt idx="0">
                  <c:v>Processed Foods (beef, chicken, fish, canned food)</c:v>
                </c:pt>
              </c:strCache>
            </c:strRef>
          </c:tx>
          <c:marker>
            <c:symbol val="none"/>
          </c:marker>
          <c:cat>
            <c:strRef>
              <c:f>Sheet2!$B$4:$B$12</c:f>
              <c:strCache>
                <c:ptCount val="9"/>
                <c:pt idx="0">
                  <c:v>Price</c:v>
                </c:pt>
                <c:pt idx="1">
                  <c:v>Quality </c:v>
                </c:pt>
                <c:pt idx="2">
                  <c:v>Volume</c:v>
                </c:pt>
                <c:pt idx="3">
                  <c:v>Lead times </c:v>
                </c:pt>
                <c:pt idx="4">
                  <c:v>Condition of the Processing plant</c:v>
                </c:pt>
                <c:pt idx="5">
                  <c:v>Distance to supermarket</c:v>
                </c:pt>
                <c:pt idx="6">
                  <c:v>Packaging</c:v>
                </c:pt>
                <c:pt idx="7">
                  <c:v>Consistency</c:v>
                </c:pt>
                <c:pt idx="8">
                  <c:v>Innovation</c:v>
                </c:pt>
              </c:strCache>
            </c:strRef>
          </c:cat>
          <c:val>
            <c:numRef>
              <c:f>Sheet2!$E$4:$E$12</c:f>
              <c:numCache>
                <c:formatCode>General</c:formatCode>
                <c:ptCount val="9"/>
                <c:pt idx="0">
                  <c:v>3.5</c:v>
                </c:pt>
                <c:pt idx="1">
                  <c:v>3.5</c:v>
                </c:pt>
                <c:pt idx="2">
                  <c:v>2.5</c:v>
                </c:pt>
                <c:pt idx="3">
                  <c:v>3</c:v>
                </c:pt>
                <c:pt idx="4">
                  <c:v>4</c:v>
                </c:pt>
                <c:pt idx="5">
                  <c:v>4</c:v>
                </c:pt>
                <c:pt idx="6">
                  <c:v>3.5</c:v>
                </c:pt>
                <c:pt idx="7">
                  <c:v>2.5</c:v>
                </c:pt>
                <c:pt idx="8">
                  <c:v>3</c:v>
                </c:pt>
              </c:numCache>
            </c:numRef>
          </c:val>
          <c:extLst>
            <c:ext xmlns:c16="http://schemas.microsoft.com/office/drawing/2014/chart" uri="{C3380CC4-5D6E-409C-BE32-E72D297353CC}">
              <c16:uniqueId val="{00000002-921D-6B49-83D3-58C7913D30C5}"/>
            </c:ext>
          </c:extLst>
        </c:ser>
        <c:ser>
          <c:idx val="3"/>
          <c:order val="3"/>
          <c:tx>
            <c:strRef>
              <c:f>Sheet2!$F$3</c:f>
              <c:strCache>
                <c:ptCount val="1"/>
                <c:pt idx="0">
                  <c:v>Edible Oils (cooking  oil)</c:v>
                </c:pt>
              </c:strCache>
            </c:strRef>
          </c:tx>
          <c:marker>
            <c:symbol val="none"/>
          </c:marker>
          <c:cat>
            <c:strRef>
              <c:f>Sheet2!$B$4:$B$12</c:f>
              <c:strCache>
                <c:ptCount val="9"/>
                <c:pt idx="0">
                  <c:v>Price</c:v>
                </c:pt>
                <c:pt idx="1">
                  <c:v>Quality </c:v>
                </c:pt>
                <c:pt idx="2">
                  <c:v>Volume</c:v>
                </c:pt>
                <c:pt idx="3">
                  <c:v>Lead times </c:v>
                </c:pt>
                <c:pt idx="4">
                  <c:v>Condition of the Processing plant</c:v>
                </c:pt>
                <c:pt idx="5">
                  <c:v>Distance to supermarket</c:v>
                </c:pt>
                <c:pt idx="6">
                  <c:v>Packaging</c:v>
                </c:pt>
                <c:pt idx="7">
                  <c:v>Consistency</c:v>
                </c:pt>
                <c:pt idx="8">
                  <c:v>Innovation</c:v>
                </c:pt>
              </c:strCache>
            </c:strRef>
          </c:cat>
          <c:val>
            <c:numRef>
              <c:f>Sheet2!$F$4:$F$12</c:f>
              <c:numCache>
                <c:formatCode>General</c:formatCode>
                <c:ptCount val="9"/>
                <c:pt idx="0">
                  <c:v>2.5</c:v>
                </c:pt>
                <c:pt idx="1">
                  <c:v>3</c:v>
                </c:pt>
                <c:pt idx="2">
                  <c:v>3</c:v>
                </c:pt>
                <c:pt idx="3">
                  <c:v>3</c:v>
                </c:pt>
                <c:pt idx="4">
                  <c:v>3.5</c:v>
                </c:pt>
                <c:pt idx="5">
                  <c:v>4</c:v>
                </c:pt>
                <c:pt idx="6">
                  <c:v>2.5</c:v>
                </c:pt>
                <c:pt idx="7">
                  <c:v>3</c:v>
                </c:pt>
                <c:pt idx="8">
                  <c:v>1.5</c:v>
                </c:pt>
              </c:numCache>
            </c:numRef>
          </c:val>
          <c:extLst>
            <c:ext xmlns:c16="http://schemas.microsoft.com/office/drawing/2014/chart" uri="{C3380CC4-5D6E-409C-BE32-E72D297353CC}">
              <c16:uniqueId val="{00000003-921D-6B49-83D3-58C7913D30C5}"/>
            </c:ext>
          </c:extLst>
        </c:ser>
        <c:ser>
          <c:idx val="4"/>
          <c:order val="4"/>
          <c:tx>
            <c:strRef>
              <c:f>Sheet2!$G$3</c:f>
              <c:strCache>
                <c:ptCount val="1"/>
                <c:pt idx="0">
                  <c:v>Household Consumables (detergents, soaps, cleaning agents)</c:v>
                </c:pt>
              </c:strCache>
            </c:strRef>
          </c:tx>
          <c:marker>
            <c:symbol val="none"/>
          </c:marker>
          <c:cat>
            <c:strRef>
              <c:f>Sheet2!$B$4:$B$12</c:f>
              <c:strCache>
                <c:ptCount val="9"/>
                <c:pt idx="0">
                  <c:v>Price</c:v>
                </c:pt>
                <c:pt idx="1">
                  <c:v>Quality </c:v>
                </c:pt>
                <c:pt idx="2">
                  <c:v>Volume</c:v>
                </c:pt>
                <c:pt idx="3">
                  <c:v>Lead times </c:v>
                </c:pt>
                <c:pt idx="4">
                  <c:v>Condition of the Processing plant</c:v>
                </c:pt>
                <c:pt idx="5">
                  <c:v>Distance to supermarket</c:v>
                </c:pt>
                <c:pt idx="6">
                  <c:v>Packaging</c:v>
                </c:pt>
                <c:pt idx="7">
                  <c:v>Consistency</c:v>
                </c:pt>
                <c:pt idx="8">
                  <c:v>Innovation</c:v>
                </c:pt>
              </c:strCache>
            </c:strRef>
          </c:cat>
          <c:val>
            <c:numRef>
              <c:f>Sheet2!$G$4:$G$12</c:f>
              <c:numCache>
                <c:formatCode>General</c:formatCode>
                <c:ptCount val="9"/>
                <c:pt idx="0">
                  <c:v>4</c:v>
                </c:pt>
                <c:pt idx="1">
                  <c:v>4</c:v>
                </c:pt>
                <c:pt idx="2">
                  <c:v>3.5</c:v>
                </c:pt>
                <c:pt idx="3">
                  <c:v>4</c:v>
                </c:pt>
                <c:pt idx="4">
                  <c:v>3.5</c:v>
                </c:pt>
                <c:pt idx="5">
                  <c:v>4</c:v>
                </c:pt>
                <c:pt idx="6">
                  <c:v>4</c:v>
                </c:pt>
                <c:pt idx="7">
                  <c:v>3.5</c:v>
                </c:pt>
                <c:pt idx="8">
                  <c:v>4</c:v>
                </c:pt>
              </c:numCache>
            </c:numRef>
          </c:val>
          <c:extLst>
            <c:ext xmlns:c16="http://schemas.microsoft.com/office/drawing/2014/chart" uri="{C3380CC4-5D6E-409C-BE32-E72D297353CC}">
              <c16:uniqueId val="{00000004-921D-6B49-83D3-58C7913D30C5}"/>
            </c:ext>
          </c:extLst>
        </c:ser>
        <c:dLbls>
          <c:showLegendKey val="0"/>
          <c:showVal val="0"/>
          <c:showCatName val="0"/>
          <c:showSerName val="0"/>
          <c:showPercent val="0"/>
          <c:showBubbleSize val="0"/>
        </c:dLbls>
        <c:axId val="130602496"/>
        <c:axId val="130604032"/>
      </c:radarChart>
      <c:catAx>
        <c:axId val="130602496"/>
        <c:scaling>
          <c:orientation val="minMax"/>
        </c:scaling>
        <c:delete val="0"/>
        <c:axPos val="b"/>
        <c:majorGridlines/>
        <c:numFmt formatCode="General" sourceLinked="0"/>
        <c:majorTickMark val="none"/>
        <c:minorTickMark val="none"/>
        <c:tickLblPos val="nextTo"/>
        <c:spPr>
          <a:ln w="9525">
            <a:noFill/>
          </a:ln>
        </c:spPr>
        <c:crossAx val="130604032"/>
        <c:crosses val="autoZero"/>
        <c:auto val="1"/>
        <c:lblAlgn val="ctr"/>
        <c:lblOffset val="100"/>
        <c:noMultiLvlLbl val="0"/>
      </c:catAx>
      <c:valAx>
        <c:axId val="130604032"/>
        <c:scaling>
          <c:orientation val="minMax"/>
          <c:max val="5"/>
          <c:min val="1"/>
        </c:scaling>
        <c:delete val="0"/>
        <c:axPos val="l"/>
        <c:majorGridlines/>
        <c:numFmt formatCode="General" sourceLinked="1"/>
        <c:majorTickMark val="none"/>
        <c:minorTickMark val="none"/>
        <c:tickLblPos val="nextTo"/>
        <c:crossAx val="130602496"/>
        <c:crosses val="autoZero"/>
        <c:crossBetween val="between"/>
        <c:majorUnit val="1"/>
      </c:valAx>
    </c:plotArea>
    <c:legend>
      <c:legendPos val="r"/>
      <c:layout>
        <c:manualLayout>
          <c:xMode val="edge"/>
          <c:yMode val="edge"/>
          <c:x val="1.1192890362388921E-2"/>
          <c:y val="0.74829040623724463"/>
          <c:w val="0.98178956577795728"/>
          <c:h val="0.25067582518013976"/>
        </c:manualLayout>
      </c:layout>
      <c:overlay val="0"/>
    </c:legend>
    <c:plotVisOnly val="1"/>
    <c:dispBlanksAs val="gap"/>
    <c:showDLblsOverMax val="0"/>
  </c:chart>
  <c:spPr>
    <a:ln>
      <a:solidFill>
        <a:schemeClr val="bg1"/>
      </a:solidFill>
    </a:ln>
  </c:sp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F1FDCE4-0038-4DCB-90DA-62B77435E1C9}" type="datetimeFigureOut">
              <a:rPr lang="en-US" smtClean="0"/>
              <a:pPr/>
              <a:t>4/8/24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0C0E791-CC65-4EEB-BC76-5BCF99C731B6}" type="slidenum">
              <a:rPr lang="en-US" smtClean="0"/>
              <a:pPr/>
              <a:t>‹#›</a:t>
            </a:fld>
            <a:endParaRPr lang="en-US"/>
          </a:p>
        </p:txBody>
      </p:sp>
    </p:spTree>
    <p:extLst>
      <p:ext uri="{BB962C8B-B14F-4D97-AF65-F5344CB8AC3E}">
        <p14:creationId xmlns:p14="http://schemas.microsoft.com/office/powerpoint/2010/main" val="1593752379"/>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D542325-854E-4785-932F-17EB53F97BCC}" type="datetimeFigureOut">
              <a:rPr lang="en-US" smtClean="0"/>
              <a:pPr/>
              <a:t>4/8/24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C42BAD-3B6C-419A-8A3F-BCC1CCF49021}" type="slidenum">
              <a:rPr lang="en-US" smtClean="0"/>
              <a:pPr/>
              <a:t>‹#›</a:t>
            </a:fld>
            <a:endParaRPr lang="en-US"/>
          </a:p>
        </p:txBody>
      </p:sp>
    </p:spTree>
    <p:extLst>
      <p:ext uri="{BB962C8B-B14F-4D97-AF65-F5344CB8AC3E}">
        <p14:creationId xmlns:p14="http://schemas.microsoft.com/office/powerpoint/2010/main" val="1937975663"/>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2C42BAD-3B6C-419A-8A3F-BCC1CCF49021}" type="slidenum">
              <a:rPr lang="en-US" smtClean="0"/>
              <a:pPr/>
              <a:t>1</a:t>
            </a:fld>
            <a:endParaRPr lang="en-US"/>
          </a:p>
        </p:txBody>
      </p:sp>
      <p:sp>
        <p:nvSpPr>
          <p:cNvPr id="5" name="Footer Placeholder 4"/>
          <p:cNvSpPr>
            <a:spLocks noGrp="1"/>
          </p:cNvSpPr>
          <p:nvPr>
            <p:ph type="ftr" sz="quarter" idx="11"/>
          </p:nvPr>
        </p:nvSpPr>
        <p:spPr/>
        <p:txBody>
          <a:bodyPr/>
          <a:lstStyle/>
          <a:p>
            <a:endParaRPr lang="en-US"/>
          </a:p>
        </p:txBody>
      </p:sp>
      <p:sp>
        <p:nvSpPr>
          <p:cNvPr id="6" name="Header Placeholder 5"/>
          <p:cNvSpPr>
            <a:spLocks noGrp="1"/>
          </p:cNvSpPr>
          <p:nvPr>
            <p:ph type="hdr" sz="quarter" idx="12"/>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endParaRPr lang="en-GB" dirty="0"/>
          </a:p>
        </p:txBody>
      </p:sp>
      <p:sp>
        <p:nvSpPr>
          <p:cNvPr id="4" name="Header Placeholder 3"/>
          <p:cNvSpPr>
            <a:spLocks noGrp="1"/>
          </p:cNvSpPr>
          <p:nvPr>
            <p:ph type="hdr" sz="quarter"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C42BAD-3B6C-419A-8A3F-BCC1CCF49021}" type="slidenum">
              <a:rPr lang="en-US" smtClean="0"/>
              <a:pPr/>
              <a:t>3</a:t>
            </a:fld>
            <a:endParaRPr lang="en-US"/>
          </a:p>
        </p:txBody>
      </p:sp>
    </p:spTree>
    <p:extLst>
      <p:ext uri="{BB962C8B-B14F-4D97-AF65-F5344CB8AC3E}">
        <p14:creationId xmlns:p14="http://schemas.microsoft.com/office/powerpoint/2010/main" val="32327182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C42BAD-3B6C-419A-8A3F-BCC1CCF49021}" type="slidenum">
              <a:rPr lang="en-US" smtClean="0"/>
              <a:pPr/>
              <a:t>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DE7C8E9-243C-4AA2-96C4-C3893F974AB6}" type="datetime1">
              <a:rPr lang="en-US" smtClean="0"/>
              <a:pPr/>
              <a:t>4/8/24</a:t>
            </a:fld>
            <a:endParaRPr lang="en-US"/>
          </a:p>
        </p:txBody>
      </p:sp>
      <p:sp>
        <p:nvSpPr>
          <p:cNvPr id="5" name="Footer Placeholder 4"/>
          <p:cNvSpPr>
            <a:spLocks noGrp="1"/>
          </p:cNvSpPr>
          <p:nvPr>
            <p:ph type="ftr" sz="quarter" idx="11"/>
          </p:nvPr>
        </p:nvSpPr>
        <p:spPr/>
        <p:txBody>
          <a:bodyPr/>
          <a:lstStyle/>
          <a:p>
            <a:r>
              <a:rPr lang="en-GB"/>
              <a:t>   “Working Towards the formulation of Sound Economic Policies”   </a:t>
            </a:r>
            <a:endParaRPr lang="en-US"/>
          </a:p>
        </p:txBody>
      </p:sp>
      <p:sp>
        <p:nvSpPr>
          <p:cNvPr id="6" name="Slide Number Placeholder 5"/>
          <p:cNvSpPr>
            <a:spLocks noGrp="1"/>
          </p:cNvSpPr>
          <p:nvPr>
            <p:ph type="sldNum" sz="quarter" idx="12"/>
          </p:nvPr>
        </p:nvSpPr>
        <p:spPr/>
        <p:txBody>
          <a:bodyPr/>
          <a:lstStyle/>
          <a:p>
            <a:fld id="{0D54FBB2-3A08-46DB-AD07-16871E203B5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E38C888-552A-41A5-A161-57BC05073D52}" type="datetime1">
              <a:rPr lang="en-US" smtClean="0"/>
              <a:pPr/>
              <a:t>4/8/24</a:t>
            </a:fld>
            <a:endParaRPr lang="en-US"/>
          </a:p>
        </p:txBody>
      </p:sp>
      <p:sp>
        <p:nvSpPr>
          <p:cNvPr id="5" name="Footer Placeholder 4"/>
          <p:cNvSpPr>
            <a:spLocks noGrp="1"/>
          </p:cNvSpPr>
          <p:nvPr>
            <p:ph type="ftr" sz="quarter" idx="11"/>
          </p:nvPr>
        </p:nvSpPr>
        <p:spPr/>
        <p:txBody>
          <a:bodyPr/>
          <a:lstStyle/>
          <a:p>
            <a:r>
              <a:rPr lang="en-GB"/>
              <a:t>   “Working Towards the formulation of Sound Economic Policies”   </a:t>
            </a:r>
            <a:endParaRPr lang="en-US"/>
          </a:p>
        </p:txBody>
      </p:sp>
      <p:sp>
        <p:nvSpPr>
          <p:cNvPr id="6" name="Slide Number Placeholder 5"/>
          <p:cNvSpPr>
            <a:spLocks noGrp="1"/>
          </p:cNvSpPr>
          <p:nvPr>
            <p:ph type="sldNum" sz="quarter" idx="12"/>
          </p:nvPr>
        </p:nvSpPr>
        <p:spPr/>
        <p:txBody>
          <a:bodyPr/>
          <a:lstStyle/>
          <a:p>
            <a:fld id="{0D54FBB2-3A08-46DB-AD07-16871E203B5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A9F1573-E6DA-4541-8AE9-2E28A61FF7DC}" type="datetime1">
              <a:rPr lang="en-US" smtClean="0"/>
              <a:pPr/>
              <a:t>4/8/24</a:t>
            </a:fld>
            <a:endParaRPr lang="en-US"/>
          </a:p>
        </p:txBody>
      </p:sp>
      <p:sp>
        <p:nvSpPr>
          <p:cNvPr id="5" name="Footer Placeholder 4"/>
          <p:cNvSpPr>
            <a:spLocks noGrp="1"/>
          </p:cNvSpPr>
          <p:nvPr>
            <p:ph type="ftr" sz="quarter" idx="11"/>
          </p:nvPr>
        </p:nvSpPr>
        <p:spPr/>
        <p:txBody>
          <a:bodyPr/>
          <a:lstStyle/>
          <a:p>
            <a:r>
              <a:rPr lang="en-GB"/>
              <a:t>   “Working Towards the formulation of Sound Economic Policies”   </a:t>
            </a:r>
            <a:endParaRPr lang="en-US"/>
          </a:p>
        </p:txBody>
      </p:sp>
      <p:sp>
        <p:nvSpPr>
          <p:cNvPr id="6" name="Slide Number Placeholder 5"/>
          <p:cNvSpPr>
            <a:spLocks noGrp="1"/>
          </p:cNvSpPr>
          <p:nvPr>
            <p:ph type="sldNum" sz="quarter" idx="12"/>
          </p:nvPr>
        </p:nvSpPr>
        <p:spPr/>
        <p:txBody>
          <a:bodyPr/>
          <a:lstStyle/>
          <a:p>
            <a:fld id="{0D54FBB2-3A08-46DB-AD07-16871E203B5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DE3FD82-A649-4D44-8CBF-F5C55D3CBEF9}" type="datetime1">
              <a:rPr lang="en-US" smtClean="0"/>
              <a:pPr/>
              <a:t>4/8/24</a:t>
            </a:fld>
            <a:endParaRPr lang="en-US"/>
          </a:p>
        </p:txBody>
      </p:sp>
      <p:sp>
        <p:nvSpPr>
          <p:cNvPr id="5" name="Footer Placeholder 4"/>
          <p:cNvSpPr>
            <a:spLocks noGrp="1"/>
          </p:cNvSpPr>
          <p:nvPr>
            <p:ph type="ftr" sz="quarter" idx="11"/>
          </p:nvPr>
        </p:nvSpPr>
        <p:spPr/>
        <p:txBody>
          <a:bodyPr/>
          <a:lstStyle/>
          <a:p>
            <a:r>
              <a:rPr lang="en-GB"/>
              <a:t>   “Working Towards the formulation of Sound Economic Policies”   </a:t>
            </a:r>
            <a:endParaRPr lang="en-US"/>
          </a:p>
        </p:txBody>
      </p:sp>
      <p:sp>
        <p:nvSpPr>
          <p:cNvPr id="6" name="Slide Number Placeholder 5"/>
          <p:cNvSpPr>
            <a:spLocks noGrp="1"/>
          </p:cNvSpPr>
          <p:nvPr>
            <p:ph type="sldNum" sz="quarter" idx="12"/>
          </p:nvPr>
        </p:nvSpPr>
        <p:spPr/>
        <p:txBody>
          <a:bodyPr/>
          <a:lstStyle/>
          <a:p>
            <a:fld id="{0D54FBB2-3A08-46DB-AD07-16871E203B5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0F64A39-7FEB-4EF1-BFC1-A8BD4DCB3B3F}" type="datetime1">
              <a:rPr lang="en-US" smtClean="0"/>
              <a:pPr/>
              <a:t>4/8/24</a:t>
            </a:fld>
            <a:endParaRPr lang="en-US"/>
          </a:p>
        </p:txBody>
      </p:sp>
      <p:sp>
        <p:nvSpPr>
          <p:cNvPr id="5" name="Footer Placeholder 4"/>
          <p:cNvSpPr>
            <a:spLocks noGrp="1"/>
          </p:cNvSpPr>
          <p:nvPr>
            <p:ph type="ftr" sz="quarter" idx="11"/>
          </p:nvPr>
        </p:nvSpPr>
        <p:spPr/>
        <p:txBody>
          <a:bodyPr/>
          <a:lstStyle/>
          <a:p>
            <a:r>
              <a:rPr lang="en-GB"/>
              <a:t>   “Working Towards the formulation of Sound Economic Policies”   </a:t>
            </a:r>
            <a:endParaRPr lang="en-US"/>
          </a:p>
        </p:txBody>
      </p:sp>
      <p:sp>
        <p:nvSpPr>
          <p:cNvPr id="6" name="Slide Number Placeholder 5"/>
          <p:cNvSpPr>
            <a:spLocks noGrp="1"/>
          </p:cNvSpPr>
          <p:nvPr>
            <p:ph type="sldNum" sz="quarter" idx="12"/>
          </p:nvPr>
        </p:nvSpPr>
        <p:spPr/>
        <p:txBody>
          <a:bodyPr/>
          <a:lstStyle/>
          <a:p>
            <a:fld id="{0D54FBB2-3A08-46DB-AD07-16871E203B5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4820DDC-D19B-4555-953D-0D90346C3E85}" type="datetime1">
              <a:rPr lang="en-US" smtClean="0"/>
              <a:pPr/>
              <a:t>4/8/24</a:t>
            </a:fld>
            <a:endParaRPr lang="en-US"/>
          </a:p>
        </p:txBody>
      </p:sp>
      <p:sp>
        <p:nvSpPr>
          <p:cNvPr id="6" name="Footer Placeholder 5"/>
          <p:cNvSpPr>
            <a:spLocks noGrp="1"/>
          </p:cNvSpPr>
          <p:nvPr>
            <p:ph type="ftr" sz="quarter" idx="11"/>
          </p:nvPr>
        </p:nvSpPr>
        <p:spPr/>
        <p:txBody>
          <a:bodyPr/>
          <a:lstStyle/>
          <a:p>
            <a:r>
              <a:rPr lang="en-GB"/>
              <a:t>   “Working Towards the formulation of Sound Economic Policies”   </a:t>
            </a:r>
            <a:endParaRPr lang="en-US"/>
          </a:p>
        </p:txBody>
      </p:sp>
      <p:sp>
        <p:nvSpPr>
          <p:cNvPr id="7" name="Slide Number Placeholder 6"/>
          <p:cNvSpPr>
            <a:spLocks noGrp="1"/>
          </p:cNvSpPr>
          <p:nvPr>
            <p:ph type="sldNum" sz="quarter" idx="12"/>
          </p:nvPr>
        </p:nvSpPr>
        <p:spPr/>
        <p:txBody>
          <a:bodyPr/>
          <a:lstStyle/>
          <a:p>
            <a:fld id="{0D54FBB2-3A08-46DB-AD07-16871E203B5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B783D72-295F-4E33-91B9-7E07ECA93EED}" type="datetime1">
              <a:rPr lang="en-US" smtClean="0"/>
              <a:pPr/>
              <a:t>4/8/24</a:t>
            </a:fld>
            <a:endParaRPr lang="en-US"/>
          </a:p>
        </p:txBody>
      </p:sp>
      <p:sp>
        <p:nvSpPr>
          <p:cNvPr id="8" name="Footer Placeholder 7"/>
          <p:cNvSpPr>
            <a:spLocks noGrp="1"/>
          </p:cNvSpPr>
          <p:nvPr>
            <p:ph type="ftr" sz="quarter" idx="11"/>
          </p:nvPr>
        </p:nvSpPr>
        <p:spPr/>
        <p:txBody>
          <a:bodyPr/>
          <a:lstStyle/>
          <a:p>
            <a:r>
              <a:rPr lang="en-GB"/>
              <a:t>   “Working Towards the formulation of Sound Economic Policies”   </a:t>
            </a:r>
            <a:endParaRPr lang="en-US"/>
          </a:p>
        </p:txBody>
      </p:sp>
      <p:sp>
        <p:nvSpPr>
          <p:cNvPr id="9" name="Slide Number Placeholder 8"/>
          <p:cNvSpPr>
            <a:spLocks noGrp="1"/>
          </p:cNvSpPr>
          <p:nvPr>
            <p:ph type="sldNum" sz="quarter" idx="12"/>
          </p:nvPr>
        </p:nvSpPr>
        <p:spPr/>
        <p:txBody>
          <a:bodyPr/>
          <a:lstStyle/>
          <a:p>
            <a:fld id="{0D54FBB2-3A08-46DB-AD07-16871E203B5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D5B9411-1C30-4655-A0D9-CE5D6483D4DC}" type="datetime1">
              <a:rPr lang="en-US" smtClean="0"/>
              <a:pPr/>
              <a:t>4/8/24</a:t>
            </a:fld>
            <a:endParaRPr lang="en-US"/>
          </a:p>
        </p:txBody>
      </p:sp>
      <p:sp>
        <p:nvSpPr>
          <p:cNvPr id="4" name="Footer Placeholder 3"/>
          <p:cNvSpPr>
            <a:spLocks noGrp="1"/>
          </p:cNvSpPr>
          <p:nvPr>
            <p:ph type="ftr" sz="quarter" idx="11"/>
          </p:nvPr>
        </p:nvSpPr>
        <p:spPr/>
        <p:txBody>
          <a:bodyPr/>
          <a:lstStyle/>
          <a:p>
            <a:r>
              <a:rPr lang="en-GB"/>
              <a:t>   “Working Towards the formulation of Sound Economic Policies”   </a:t>
            </a:r>
            <a:endParaRPr lang="en-US"/>
          </a:p>
        </p:txBody>
      </p:sp>
      <p:sp>
        <p:nvSpPr>
          <p:cNvPr id="5" name="Slide Number Placeholder 4"/>
          <p:cNvSpPr>
            <a:spLocks noGrp="1"/>
          </p:cNvSpPr>
          <p:nvPr>
            <p:ph type="sldNum" sz="quarter" idx="12"/>
          </p:nvPr>
        </p:nvSpPr>
        <p:spPr/>
        <p:txBody>
          <a:bodyPr/>
          <a:lstStyle/>
          <a:p>
            <a:fld id="{0D54FBB2-3A08-46DB-AD07-16871E203B5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5C9D29-2C24-4990-A20C-6E069E57CB8A}" type="datetime1">
              <a:rPr lang="en-US" smtClean="0"/>
              <a:pPr/>
              <a:t>4/8/24</a:t>
            </a:fld>
            <a:endParaRPr lang="en-US"/>
          </a:p>
        </p:txBody>
      </p:sp>
      <p:sp>
        <p:nvSpPr>
          <p:cNvPr id="3" name="Footer Placeholder 2"/>
          <p:cNvSpPr>
            <a:spLocks noGrp="1"/>
          </p:cNvSpPr>
          <p:nvPr>
            <p:ph type="ftr" sz="quarter" idx="11"/>
          </p:nvPr>
        </p:nvSpPr>
        <p:spPr/>
        <p:txBody>
          <a:bodyPr/>
          <a:lstStyle/>
          <a:p>
            <a:r>
              <a:rPr lang="en-GB"/>
              <a:t>   “Working Towards the formulation of Sound Economic Policies”   </a:t>
            </a:r>
            <a:endParaRPr lang="en-US"/>
          </a:p>
        </p:txBody>
      </p:sp>
      <p:sp>
        <p:nvSpPr>
          <p:cNvPr id="4" name="Slide Number Placeholder 3"/>
          <p:cNvSpPr>
            <a:spLocks noGrp="1"/>
          </p:cNvSpPr>
          <p:nvPr>
            <p:ph type="sldNum" sz="quarter" idx="12"/>
          </p:nvPr>
        </p:nvSpPr>
        <p:spPr/>
        <p:txBody>
          <a:bodyPr/>
          <a:lstStyle/>
          <a:p>
            <a:fld id="{0D54FBB2-3A08-46DB-AD07-16871E203B5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061F25C-D79A-43AF-B318-B27660D98C01}" type="datetime1">
              <a:rPr lang="en-US" smtClean="0"/>
              <a:pPr/>
              <a:t>4/8/24</a:t>
            </a:fld>
            <a:endParaRPr lang="en-US"/>
          </a:p>
        </p:txBody>
      </p:sp>
      <p:sp>
        <p:nvSpPr>
          <p:cNvPr id="6" name="Footer Placeholder 5"/>
          <p:cNvSpPr>
            <a:spLocks noGrp="1"/>
          </p:cNvSpPr>
          <p:nvPr>
            <p:ph type="ftr" sz="quarter" idx="11"/>
          </p:nvPr>
        </p:nvSpPr>
        <p:spPr/>
        <p:txBody>
          <a:bodyPr/>
          <a:lstStyle/>
          <a:p>
            <a:r>
              <a:rPr lang="en-GB"/>
              <a:t>   “Working Towards the formulation of Sound Economic Policies”   </a:t>
            </a:r>
            <a:endParaRPr lang="en-US"/>
          </a:p>
        </p:txBody>
      </p:sp>
      <p:sp>
        <p:nvSpPr>
          <p:cNvPr id="7" name="Slide Number Placeholder 6"/>
          <p:cNvSpPr>
            <a:spLocks noGrp="1"/>
          </p:cNvSpPr>
          <p:nvPr>
            <p:ph type="sldNum" sz="quarter" idx="12"/>
          </p:nvPr>
        </p:nvSpPr>
        <p:spPr/>
        <p:txBody>
          <a:bodyPr/>
          <a:lstStyle/>
          <a:p>
            <a:fld id="{0D54FBB2-3A08-46DB-AD07-16871E203B5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4C06BA9-60FD-4592-9ABD-F860E633ADE2}" type="datetime1">
              <a:rPr lang="en-US" smtClean="0"/>
              <a:pPr/>
              <a:t>4/8/24</a:t>
            </a:fld>
            <a:endParaRPr lang="en-US"/>
          </a:p>
        </p:txBody>
      </p:sp>
      <p:sp>
        <p:nvSpPr>
          <p:cNvPr id="6" name="Footer Placeholder 5"/>
          <p:cNvSpPr>
            <a:spLocks noGrp="1"/>
          </p:cNvSpPr>
          <p:nvPr>
            <p:ph type="ftr" sz="quarter" idx="11"/>
          </p:nvPr>
        </p:nvSpPr>
        <p:spPr/>
        <p:txBody>
          <a:bodyPr/>
          <a:lstStyle/>
          <a:p>
            <a:r>
              <a:rPr lang="en-GB"/>
              <a:t>   “Working Towards the formulation of Sound Economic Policies”   </a:t>
            </a:r>
            <a:endParaRPr lang="en-US"/>
          </a:p>
        </p:txBody>
      </p:sp>
      <p:sp>
        <p:nvSpPr>
          <p:cNvPr id="7" name="Slide Number Placeholder 6"/>
          <p:cNvSpPr>
            <a:spLocks noGrp="1"/>
          </p:cNvSpPr>
          <p:nvPr>
            <p:ph type="sldNum" sz="quarter" idx="12"/>
          </p:nvPr>
        </p:nvSpPr>
        <p:spPr/>
        <p:txBody>
          <a:bodyPr/>
          <a:lstStyle/>
          <a:p>
            <a:fld id="{0D54FBB2-3A08-46DB-AD07-16871E203B5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77C217-314A-4D08-8C1C-4AC5FA9F0F8C}" type="datetime1">
              <a:rPr lang="en-US" smtClean="0"/>
              <a:pPr/>
              <a:t>4/8/24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a:t>   “Working Towards the formulation of Sound Economic Policies”   </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54FBB2-3A08-46DB-AD07-16871E203B5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chart" Target="../charts/chart6.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4495800"/>
            <a:ext cx="8686800" cy="1828800"/>
          </a:xfrm>
          <a:solidFill>
            <a:schemeClr val="accent6">
              <a:lumMod val="40000"/>
              <a:lumOff val="60000"/>
            </a:schemeClr>
          </a:solidFill>
          <a:ln>
            <a:solidFill>
              <a:schemeClr val="bg1"/>
            </a:solidFill>
          </a:ln>
        </p:spPr>
        <p:style>
          <a:lnRef idx="1">
            <a:schemeClr val="accent6"/>
          </a:lnRef>
          <a:fillRef idx="2">
            <a:schemeClr val="accent6"/>
          </a:fillRef>
          <a:effectRef idx="1">
            <a:schemeClr val="accent6"/>
          </a:effectRef>
          <a:fontRef idx="minor">
            <a:schemeClr val="dk1"/>
          </a:fontRef>
        </p:style>
        <p:txBody>
          <a:bodyPr>
            <a:normAutofit fontScale="92500" lnSpcReduction="20000"/>
          </a:bodyPr>
          <a:lstStyle/>
          <a:p>
            <a:pPr>
              <a:lnSpc>
                <a:spcPct val="110000"/>
              </a:lnSpc>
            </a:pPr>
            <a:endParaRPr lang="en-US" sz="1600" dirty="0">
              <a:solidFill>
                <a:schemeClr val="tx1"/>
              </a:solidFill>
              <a:latin typeface="Arial Black" pitchFamily="34" charset="0"/>
            </a:endParaRPr>
          </a:p>
          <a:p>
            <a:pPr>
              <a:lnSpc>
                <a:spcPct val="110000"/>
              </a:lnSpc>
            </a:pPr>
            <a:r>
              <a:rPr lang="en-US" sz="1700" b="1" dirty="0">
                <a:solidFill>
                  <a:schemeClr val="tx1"/>
                </a:solidFill>
                <a:latin typeface="Arial Black" panose="020B0A04020102020204" pitchFamily="34" charset="0"/>
              </a:rPr>
              <a:t>Supermarket Parallel Session </a:t>
            </a:r>
          </a:p>
          <a:p>
            <a:pPr>
              <a:lnSpc>
                <a:spcPct val="110000"/>
              </a:lnSpc>
            </a:pPr>
            <a:endParaRPr lang="en-US" sz="1700" b="1" dirty="0">
              <a:solidFill>
                <a:schemeClr val="tx1"/>
              </a:solidFill>
              <a:latin typeface="Arial Black" panose="020B0A04020102020204" pitchFamily="34" charset="0"/>
            </a:endParaRPr>
          </a:p>
          <a:p>
            <a:pPr>
              <a:lnSpc>
                <a:spcPct val="110000"/>
              </a:lnSpc>
            </a:pPr>
            <a:r>
              <a:rPr lang="en-US" sz="1700" b="1" dirty="0">
                <a:solidFill>
                  <a:schemeClr val="tx1"/>
                </a:solidFill>
                <a:latin typeface="Arial Black" panose="020B0A04020102020204" pitchFamily="34" charset="0"/>
              </a:rPr>
              <a:t> 2nd Annual Competition and Economic Regulation (ACER) Week Southern Africa </a:t>
            </a:r>
            <a:r>
              <a:rPr lang="en-US" sz="1600" b="1" dirty="0">
                <a:solidFill>
                  <a:schemeClr val="tx1"/>
                </a:solidFill>
                <a:latin typeface="Arial Black" panose="020B0A04020102020204" pitchFamily="34" charset="0"/>
              </a:rPr>
              <a:t>	</a:t>
            </a:r>
          </a:p>
          <a:p>
            <a:pPr>
              <a:lnSpc>
                <a:spcPct val="110000"/>
              </a:lnSpc>
            </a:pPr>
            <a:r>
              <a:rPr lang="en-US" sz="1600" b="1" dirty="0">
                <a:solidFill>
                  <a:schemeClr val="tx1"/>
                </a:solidFill>
                <a:latin typeface="Arial Black" panose="020B0A04020102020204" pitchFamily="34" charset="0"/>
              </a:rPr>
              <a:t>11</a:t>
            </a:r>
            <a:r>
              <a:rPr lang="en-US" sz="1600" b="1" baseline="30000" dirty="0">
                <a:solidFill>
                  <a:schemeClr val="tx1"/>
                </a:solidFill>
                <a:latin typeface="Arial Black" pitchFamily="34" charset="0"/>
              </a:rPr>
              <a:t>th</a:t>
            </a:r>
            <a:r>
              <a:rPr lang="en-US" sz="1600" b="1" dirty="0">
                <a:solidFill>
                  <a:schemeClr val="tx1"/>
                </a:solidFill>
                <a:latin typeface="Arial Black" pitchFamily="34" charset="0"/>
              </a:rPr>
              <a:t> – 12</a:t>
            </a:r>
            <a:r>
              <a:rPr lang="en-US" sz="1600" b="1" baseline="30000" dirty="0">
                <a:solidFill>
                  <a:schemeClr val="tx1"/>
                </a:solidFill>
                <a:latin typeface="Arial Black" pitchFamily="34" charset="0"/>
              </a:rPr>
              <a:t>th</a:t>
            </a:r>
            <a:r>
              <a:rPr lang="en-US" sz="1600" b="1" dirty="0">
                <a:solidFill>
                  <a:schemeClr val="tx1"/>
                </a:solidFill>
                <a:latin typeface="Arial Black" pitchFamily="34" charset="0"/>
              </a:rPr>
              <a:t> March, 2016</a:t>
            </a:r>
          </a:p>
          <a:p>
            <a:pPr>
              <a:lnSpc>
                <a:spcPct val="110000"/>
              </a:lnSpc>
            </a:pPr>
            <a:r>
              <a:rPr lang="en-US" sz="1600" b="1" dirty="0">
                <a:solidFill>
                  <a:schemeClr val="tx1"/>
                </a:solidFill>
                <a:latin typeface="Arial Black" pitchFamily="34" charset="0"/>
              </a:rPr>
              <a:t>Livingstone</a:t>
            </a:r>
          </a:p>
          <a:p>
            <a:endParaRPr lang="en-US" sz="1600" b="1" dirty="0">
              <a:solidFill>
                <a:schemeClr val="tx1"/>
              </a:solidFill>
              <a:latin typeface="Arial Black" pitchFamily="34" charset="0"/>
            </a:endParaRPr>
          </a:p>
        </p:txBody>
      </p:sp>
      <p:pic>
        <p:nvPicPr>
          <p:cNvPr id="4" name="Picture 3" descr="zipar l_ head mast"/>
          <p:cNvPicPr/>
          <p:nvPr/>
        </p:nvPicPr>
        <p:blipFill>
          <a:blip r:embed="rId3" cstate="print"/>
          <a:srcRect r="52698"/>
          <a:stretch>
            <a:fillRect/>
          </a:stretch>
        </p:blipFill>
        <p:spPr bwMode="auto">
          <a:xfrm>
            <a:off x="381000" y="289560"/>
            <a:ext cx="3657600" cy="1463040"/>
          </a:xfrm>
          <a:prstGeom prst="rect">
            <a:avLst/>
          </a:prstGeom>
          <a:noFill/>
          <a:ln w="9525">
            <a:noFill/>
            <a:miter lim="800000"/>
            <a:headEnd/>
            <a:tailEnd/>
          </a:ln>
        </p:spPr>
      </p:pic>
      <p:sp>
        <p:nvSpPr>
          <p:cNvPr id="5" name="Slide Number Placeholder 4"/>
          <p:cNvSpPr>
            <a:spLocks noGrp="1"/>
          </p:cNvSpPr>
          <p:nvPr>
            <p:ph type="sldNum" sz="quarter" idx="12"/>
          </p:nvPr>
        </p:nvSpPr>
        <p:spPr/>
        <p:txBody>
          <a:bodyPr/>
          <a:lstStyle/>
          <a:p>
            <a:fld id="{0D54FBB2-3A08-46DB-AD07-16871E203B57}" type="slidenum">
              <a:rPr lang="en-US" smtClean="0"/>
              <a:pPr/>
              <a:t>1</a:t>
            </a:fld>
            <a:endParaRPr lang="en-US"/>
          </a:p>
        </p:txBody>
      </p:sp>
      <p:sp>
        <p:nvSpPr>
          <p:cNvPr id="6" name="Footer Placeholder 5"/>
          <p:cNvSpPr>
            <a:spLocks noGrp="1"/>
          </p:cNvSpPr>
          <p:nvPr>
            <p:ph type="ftr" sz="quarter" idx="11"/>
          </p:nvPr>
        </p:nvSpPr>
        <p:spPr>
          <a:xfrm>
            <a:off x="152400" y="6324600"/>
            <a:ext cx="8839200" cy="396875"/>
          </a:xfrm>
          <a:solidFill>
            <a:srgbClr val="D6A300"/>
          </a:solidFill>
        </p:spPr>
        <p:txBody>
          <a:bodyPr/>
          <a:lstStyle/>
          <a:p>
            <a:r>
              <a:rPr lang="en-US" i="1" dirty="0"/>
              <a:t> </a:t>
            </a:r>
            <a:endParaRPr lang="en-US" dirty="0"/>
          </a:p>
          <a:p>
            <a:endParaRPr lang="en-US" b="1" i="1" dirty="0">
              <a:solidFill>
                <a:schemeClr val="tx1"/>
              </a:solidFill>
            </a:endParaRPr>
          </a:p>
          <a:p>
            <a:r>
              <a:rPr lang="en-US" b="1" i="1" dirty="0">
                <a:solidFill>
                  <a:schemeClr val="tx1"/>
                </a:solidFill>
              </a:rPr>
              <a:t>“Working Towards the formulation of Sound Economic Policies”</a:t>
            </a:r>
            <a:endParaRPr lang="en-US" b="1" dirty="0">
              <a:solidFill>
                <a:schemeClr val="tx1"/>
              </a:solidFill>
            </a:endParaRPr>
          </a:p>
          <a:p>
            <a:r>
              <a:rPr lang="en-US" dirty="0">
                <a:solidFill>
                  <a:schemeClr val="tx1"/>
                </a:solidFill>
              </a:rPr>
              <a:t> </a:t>
            </a:r>
          </a:p>
          <a:p>
            <a:endParaRPr lang="en-US" dirty="0">
              <a:solidFill>
                <a:schemeClr val="tx1"/>
              </a:solidFill>
            </a:endParaRPr>
          </a:p>
        </p:txBody>
      </p:sp>
      <p:sp>
        <p:nvSpPr>
          <p:cNvPr id="7" name="Title 6"/>
          <p:cNvSpPr>
            <a:spLocks noGrp="1"/>
          </p:cNvSpPr>
          <p:nvPr>
            <p:ph type="ctrTitle"/>
          </p:nvPr>
        </p:nvSpPr>
        <p:spPr>
          <a:xfrm>
            <a:off x="381000" y="2038350"/>
            <a:ext cx="8458200" cy="1771650"/>
          </a:xfrm>
        </p:spPr>
        <p:txBody>
          <a:bodyPr>
            <a:noAutofit/>
          </a:bodyPr>
          <a:lstStyle/>
          <a:p>
            <a:r>
              <a:rPr lang="en-US" sz="2400" b="1" dirty="0">
                <a:ln w="1905"/>
                <a:solidFill>
                  <a:sysClr val="windowText" lastClr="000000"/>
                </a:solidFill>
                <a:latin typeface="Arial Black" panose="020B0A04020102020204" pitchFamily="34" charset="0"/>
              </a:rPr>
              <a:t>The Expansion of Regional Supermarket Chains and Implications for Local Suppliers:  A case of Zambia</a:t>
            </a:r>
            <a:endParaRPr lang="en-US" sz="2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52130" y="274638"/>
            <a:ext cx="6134669" cy="1143000"/>
          </a:xfrm>
        </p:spPr>
        <p:txBody>
          <a:bodyPr>
            <a:normAutofit/>
          </a:bodyPr>
          <a:lstStyle/>
          <a:p>
            <a:r>
              <a:rPr lang="en-GB" sz="3200" b="1" dirty="0"/>
              <a:t>Zambia’s Supermarket strategic analysis Cont.</a:t>
            </a:r>
            <a:endParaRPr lang="en-GB" sz="3200" dirty="0"/>
          </a:p>
        </p:txBody>
      </p:sp>
      <p:sp>
        <p:nvSpPr>
          <p:cNvPr id="3" name="Content Placeholder 2"/>
          <p:cNvSpPr>
            <a:spLocks noGrp="1"/>
          </p:cNvSpPr>
          <p:nvPr>
            <p:ph idx="1"/>
          </p:nvPr>
        </p:nvSpPr>
        <p:spPr/>
        <p:txBody>
          <a:bodyPr>
            <a:normAutofit fontScale="92500" lnSpcReduction="20000"/>
          </a:bodyPr>
          <a:lstStyle/>
          <a:p>
            <a:pPr marL="0" indent="0">
              <a:spcBef>
                <a:spcPts val="0"/>
              </a:spcBef>
              <a:buNone/>
            </a:pPr>
            <a:r>
              <a:rPr lang="en-GB" sz="2400" b="1" dirty="0"/>
              <a:t>Pick n Pay (2010)</a:t>
            </a:r>
          </a:p>
          <a:p>
            <a:pPr>
              <a:spcBef>
                <a:spcPts val="0"/>
              </a:spcBef>
            </a:pPr>
            <a:r>
              <a:rPr lang="en-GB" sz="2400" dirty="0"/>
              <a:t>11 corporate stores</a:t>
            </a:r>
          </a:p>
          <a:p>
            <a:pPr>
              <a:spcBef>
                <a:spcPts val="0"/>
              </a:spcBef>
            </a:pPr>
            <a:r>
              <a:rPr lang="en-GB" sz="2400" dirty="0"/>
              <a:t>Foodstuffs and household items</a:t>
            </a:r>
          </a:p>
          <a:p>
            <a:pPr>
              <a:spcBef>
                <a:spcPts val="0"/>
              </a:spcBef>
            </a:pPr>
            <a:r>
              <a:rPr lang="en-GB" sz="2400" dirty="0"/>
              <a:t>Employs in excess of 2000</a:t>
            </a:r>
          </a:p>
          <a:p>
            <a:pPr>
              <a:spcBef>
                <a:spcPts val="0"/>
              </a:spcBef>
            </a:pPr>
            <a:r>
              <a:rPr lang="en-GB" sz="2400" dirty="0"/>
              <a:t>Cost focus strategy - Cost advantage in target segments and narrow competitive scope</a:t>
            </a:r>
          </a:p>
          <a:p>
            <a:pPr marL="0" indent="0">
              <a:spcBef>
                <a:spcPts val="0"/>
              </a:spcBef>
              <a:buNone/>
            </a:pPr>
            <a:endParaRPr lang="en-GB" sz="2400" dirty="0"/>
          </a:p>
          <a:p>
            <a:pPr marL="0" indent="0">
              <a:spcBef>
                <a:spcPts val="0"/>
              </a:spcBef>
              <a:buNone/>
            </a:pPr>
            <a:r>
              <a:rPr lang="en-GB" sz="2400" b="1" dirty="0"/>
              <a:t>Game Stores (1999)</a:t>
            </a:r>
          </a:p>
          <a:p>
            <a:pPr>
              <a:spcBef>
                <a:spcPts val="0"/>
              </a:spcBef>
            </a:pPr>
            <a:r>
              <a:rPr lang="en-GB" sz="2400" dirty="0"/>
              <a:t>2 corporate stores</a:t>
            </a:r>
          </a:p>
          <a:p>
            <a:pPr>
              <a:spcBef>
                <a:spcPts val="0"/>
              </a:spcBef>
            </a:pPr>
            <a:r>
              <a:rPr lang="en-GB" sz="2400" dirty="0"/>
              <a:t>General merchandise, electrical appliances, non perishable goods and other foodstuffs</a:t>
            </a:r>
          </a:p>
          <a:p>
            <a:pPr>
              <a:spcBef>
                <a:spcPts val="0"/>
              </a:spcBef>
            </a:pPr>
            <a:r>
              <a:rPr lang="en-GB" sz="2400" dirty="0"/>
              <a:t>Focused differentiation strategy  - seeks to be unique in target industry</a:t>
            </a:r>
            <a:endParaRPr lang="en-GB" sz="2400" b="1" dirty="0"/>
          </a:p>
          <a:p>
            <a:pPr marL="0" indent="0">
              <a:spcBef>
                <a:spcPts val="0"/>
              </a:spcBef>
              <a:buNone/>
            </a:pPr>
            <a:endParaRPr lang="en-GB" sz="2400" b="1" dirty="0"/>
          </a:p>
          <a:p>
            <a:pPr marL="0" indent="0">
              <a:spcBef>
                <a:spcPts val="0"/>
              </a:spcBef>
              <a:buNone/>
            </a:pPr>
            <a:r>
              <a:rPr lang="en-GB" sz="2400" b="1" dirty="0"/>
              <a:t>Others – Fruit and Veg City (FVC), Woolworths and Melissa</a:t>
            </a:r>
          </a:p>
        </p:txBody>
      </p:sp>
      <p:sp>
        <p:nvSpPr>
          <p:cNvPr id="5" name="Slide Number Placeholder 4"/>
          <p:cNvSpPr>
            <a:spLocks noGrp="1"/>
          </p:cNvSpPr>
          <p:nvPr>
            <p:ph type="sldNum" sz="quarter" idx="12"/>
          </p:nvPr>
        </p:nvSpPr>
        <p:spPr/>
        <p:txBody>
          <a:bodyPr/>
          <a:lstStyle/>
          <a:p>
            <a:fld id="{0D54FBB2-3A08-46DB-AD07-16871E203B57}" type="slidenum">
              <a:rPr lang="en-US" smtClean="0"/>
              <a:pPr/>
              <a:t>10</a:t>
            </a:fld>
            <a:endParaRPr lang="en-US"/>
          </a:p>
        </p:txBody>
      </p:sp>
      <p:sp>
        <p:nvSpPr>
          <p:cNvPr id="6" name="Footer Placeholder 5"/>
          <p:cNvSpPr>
            <a:spLocks noGrp="1"/>
          </p:cNvSpPr>
          <p:nvPr>
            <p:ph type="ftr" sz="quarter" idx="11"/>
          </p:nvPr>
        </p:nvSpPr>
        <p:spPr>
          <a:xfrm>
            <a:off x="152400" y="6324600"/>
            <a:ext cx="8839200" cy="396875"/>
          </a:xfrm>
          <a:solidFill>
            <a:srgbClr val="D6A300"/>
          </a:solidFill>
        </p:spPr>
        <p:txBody>
          <a:bodyPr/>
          <a:lstStyle/>
          <a:p>
            <a:r>
              <a:rPr lang="en-US" i="1" dirty="0"/>
              <a:t> </a:t>
            </a:r>
            <a:endParaRPr lang="en-US" dirty="0"/>
          </a:p>
          <a:p>
            <a:endParaRPr lang="en-US" b="1" i="1" dirty="0">
              <a:solidFill>
                <a:schemeClr val="tx1"/>
              </a:solidFill>
            </a:endParaRPr>
          </a:p>
          <a:p>
            <a:r>
              <a:rPr lang="en-US" b="1" i="1" dirty="0">
                <a:solidFill>
                  <a:schemeClr val="tx1"/>
                </a:solidFill>
              </a:rPr>
              <a:t>“Working Towards the formulation of Sound Economic Policies”</a:t>
            </a:r>
            <a:endParaRPr lang="en-US" b="1" dirty="0">
              <a:solidFill>
                <a:schemeClr val="tx1"/>
              </a:solidFill>
            </a:endParaRPr>
          </a:p>
          <a:p>
            <a:r>
              <a:rPr lang="en-US" dirty="0">
                <a:solidFill>
                  <a:schemeClr val="tx1"/>
                </a:solidFill>
              </a:rPr>
              <a:t> </a:t>
            </a:r>
          </a:p>
          <a:p>
            <a:endParaRPr lang="en-US" dirty="0">
              <a:solidFill>
                <a:schemeClr val="tx1"/>
              </a:solidFill>
            </a:endParaRPr>
          </a:p>
        </p:txBody>
      </p:sp>
      <p:pic>
        <p:nvPicPr>
          <p:cNvPr id="7" name="Picture 6" descr="zipar l_ head mast"/>
          <p:cNvPicPr/>
          <p:nvPr/>
        </p:nvPicPr>
        <p:blipFill>
          <a:blip r:embed="rId2" cstate="print"/>
          <a:srcRect r="52698"/>
          <a:stretch>
            <a:fillRect/>
          </a:stretch>
        </p:blipFill>
        <p:spPr bwMode="auto">
          <a:xfrm>
            <a:off x="146538" y="1"/>
            <a:ext cx="2063262" cy="914400"/>
          </a:xfrm>
          <a:prstGeom prst="rect">
            <a:avLst/>
          </a:prstGeom>
          <a:noFill/>
          <a:ln w="9525">
            <a:noFill/>
            <a:miter lim="800000"/>
            <a:headEnd/>
            <a:tailEnd/>
          </a:ln>
        </p:spPr>
      </p:pic>
    </p:spTree>
    <p:extLst>
      <p:ext uri="{BB962C8B-B14F-4D97-AF65-F5344CB8AC3E}">
        <p14:creationId xmlns:p14="http://schemas.microsoft.com/office/powerpoint/2010/main" val="3459022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Sample and Data Collection</a:t>
            </a:r>
          </a:p>
        </p:txBody>
      </p:sp>
      <p:sp>
        <p:nvSpPr>
          <p:cNvPr id="3" name="Content Placeholder 2"/>
          <p:cNvSpPr>
            <a:spLocks noGrp="1"/>
          </p:cNvSpPr>
          <p:nvPr>
            <p:ph idx="1"/>
          </p:nvPr>
        </p:nvSpPr>
        <p:spPr/>
        <p:txBody>
          <a:bodyPr>
            <a:normAutofit fontScale="92500" lnSpcReduction="20000"/>
          </a:bodyPr>
          <a:lstStyle/>
          <a:p>
            <a:r>
              <a:rPr lang="en-GB" dirty="0"/>
              <a:t>Primary data collection method – Survey of local procession firms using a structured questionnaire</a:t>
            </a:r>
          </a:p>
          <a:p>
            <a:r>
              <a:rPr lang="en-GB" dirty="0"/>
              <a:t>Suppliers to Supermarkets – Treatment group</a:t>
            </a:r>
          </a:p>
          <a:p>
            <a:r>
              <a:rPr lang="en-GB" dirty="0"/>
              <a:t>Non-Suppliers – Control group</a:t>
            </a:r>
          </a:p>
          <a:p>
            <a:r>
              <a:rPr lang="en-GB" dirty="0"/>
              <a:t>Total of 98 firms were surveyed  </a:t>
            </a:r>
          </a:p>
          <a:p>
            <a:pPr marL="0" indent="0">
              <a:buNone/>
            </a:pPr>
            <a:r>
              <a:rPr lang="en-GB" dirty="0"/>
              <a:t>	- 48% recorded as supermarket suppliers 		- 52% recorded as non-suppliers</a:t>
            </a:r>
          </a:p>
          <a:p>
            <a:r>
              <a:rPr lang="en-GB" dirty="0"/>
              <a:t>Sample spread (Lusaka - 48% of firms, </a:t>
            </a:r>
            <a:r>
              <a:rPr lang="en-GB" dirty="0" err="1"/>
              <a:t>Copperbelt</a:t>
            </a:r>
            <a:r>
              <a:rPr lang="en-GB" dirty="0"/>
              <a:t> – 28%, Southern and Eastern Province – 13% each)</a:t>
            </a:r>
          </a:p>
        </p:txBody>
      </p:sp>
      <p:sp>
        <p:nvSpPr>
          <p:cNvPr id="4" name="Footer Placeholder 3"/>
          <p:cNvSpPr>
            <a:spLocks noGrp="1"/>
          </p:cNvSpPr>
          <p:nvPr>
            <p:ph type="ftr" sz="quarter" idx="11"/>
          </p:nvPr>
        </p:nvSpPr>
        <p:spPr/>
        <p:txBody>
          <a:bodyPr/>
          <a:lstStyle/>
          <a:p>
            <a:r>
              <a:rPr lang="en-GB"/>
              <a:t>   “Working Towards the formulation of Sound Economic Policies”   </a:t>
            </a:r>
            <a:endParaRPr lang="en-US"/>
          </a:p>
        </p:txBody>
      </p:sp>
      <p:sp>
        <p:nvSpPr>
          <p:cNvPr id="5" name="Slide Number Placeholder 4"/>
          <p:cNvSpPr>
            <a:spLocks noGrp="1"/>
          </p:cNvSpPr>
          <p:nvPr>
            <p:ph type="sldNum" sz="quarter" idx="12"/>
          </p:nvPr>
        </p:nvSpPr>
        <p:spPr/>
        <p:txBody>
          <a:bodyPr/>
          <a:lstStyle/>
          <a:p>
            <a:fld id="{0D54FBB2-3A08-46DB-AD07-16871E203B57}" type="slidenum">
              <a:rPr lang="en-US" smtClean="0"/>
              <a:pPr/>
              <a:t>11</a:t>
            </a:fld>
            <a:endParaRPr lang="en-US"/>
          </a:p>
        </p:txBody>
      </p:sp>
    </p:spTree>
    <p:extLst>
      <p:ext uri="{BB962C8B-B14F-4D97-AF65-F5344CB8AC3E}">
        <p14:creationId xmlns:p14="http://schemas.microsoft.com/office/powerpoint/2010/main" val="3139567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41120" y="1981200"/>
            <a:ext cx="6324600" cy="2209800"/>
          </a:xfrm>
        </p:spPr>
        <p:txBody>
          <a:bodyPr>
            <a:normAutofit fontScale="90000"/>
          </a:bodyPr>
          <a:lstStyle/>
          <a:p>
            <a:r>
              <a:rPr lang="en-US" sz="8000" b="1" dirty="0"/>
              <a:t>Findings and Discussion..</a:t>
            </a:r>
          </a:p>
        </p:txBody>
      </p:sp>
      <p:sp>
        <p:nvSpPr>
          <p:cNvPr id="5" name="Slide Number Placeholder 4"/>
          <p:cNvSpPr>
            <a:spLocks noGrp="1"/>
          </p:cNvSpPr>
          <p:nvPr>
            <p:ph type="sldNum" sz="quarter" idx="12"/>
          </p:nvPr>
        </p:nvSpPr>
        <p:spPr/>
        <p:txBody>
          <a:bodyPr/>
          <a:lstStyle/>
          <a:p>
            <a:fld id="{0D54FBB2-3A08-46DB-AD07-16871E203B57}" type="slidenum">
              <a:rPr lang="en-US" smtClean="0"/>
              <a:pPr/>
              <a:t>12</a:t>
            </a:fld>
            <a:endParaRPr lang="en-US"/>
          </a:p>
        </p:txBody>
      </p:sp>
      <p:sp>
        <p:nvSpPr>
          <p:cNvPr id="6" name="Footer Placeholder 5"/>
          <p:cNvSpPr>
            <a:spLocks noGrp="1"/>
          </p:cNvSpPr>
          <p:nvPr>
            <p:ph type="ftr" sz="quarter" idx="11"/>
          </p:nvPr>
        </p:nvSpPr>
        <p:spPr>
          <a:xfrm>
            <a:off x="228600" y="6356350"/>
            <a:ext cx="8229600" cy="365125"/>
          </a:xfrm>
          <a:solidFill>
            <a:srgbClr val="D6A300"/>
          </a:solidFill>
        </p:spPr>
        <p:txBody>
          <a:bodyPr/>
          <a:lstStyle/>
          <a:p>
            <a:r>
              <a:rPr lang="en-US" i="1" dirty="0"/>
              <a:t> </a:t>
            </a:r>
            <a:endParaRPr lang="en-US" dirty="0"/>
          </a:p>
          <a:p>
            <a:endParaRPr lang="en-US" b="1" i="1" dirty="0">
              <a:solidFill>
                <a:schemeClr val="tx1"/>
              </a:solidFill>
            </a:endParaRPr>
          </a:p>
          <a:p>
            <a:r>
              <a:rPr lang="en-US" b="1" i="1" dirty="0">
                <a:solidFill>
                  <a:schemeClr val="tx1"/>
                </a:solidFill>
              </a:rPr>
              <a:t>“Working Towards the formulation of Sound Economic Policies”</a:t>
            </a:r>
            <a:endParaRPr lang="en-US" b="1" dirty="0">
              <a:solidFill>
                <a:schemeClr val="tx1"/>
              </a:solidFill>
            </a:endParaRPr>
          </a:p>
          <a:p>
            <a:r>
              <a:rPr lang="en-US" dirty="0">
                <a:solidFill>
                  <a:schemeClr val="tx1"/>
                </a:solidFill>
              </a:rPr>
              <a:t> </a:t>
            </a:r>
          </a:p>
          <a:p>
            <a:endParaRPr lang="en-US" dirty="0">
              <a:solidFill>
                <a:schemeClr val="tx1"/>
              </a:solidFill>
            </a:endParaRPr>
          </a:p>
        </p:txBody>
      </p:sp>
      <p:pic>
        <p:nvPicPr>
          <p:cNvPr id="8" name="Picture 7" descr="zipar l_ head mast"/>
          <p:cNvPicPr/>
          <p:nvPr/>
        </p:nvPicPr>
        <p:blipFill>
          <a:blip r:embed="rId2" cstate="print"/>
          <a:srcRect r="52698"/>
          <a:stretch>
            <a:fillRect/>
          </a:stretch>
        </p:blipFill>
        <p:spPr bwMode="auto">
          <a:xfrm>
            <a:off x="152400" y="152400"/>
            <a:ext cx="2377440" cy="914400"/>
          </a:xfrm>
          <a:prstGeom prst="rect">
            <a:avLst/>
          </a:prstGeom>
          <a:noFill/>
          <a:ln w="9525">
            <a:noFill/>
            <a:miter lim="800000"/>
            <a:headEnd/>
            <a:tailEnd/>
          </a:ln>
        </p:spPr>
      </p:pic>
    </p:spTree>
    <p:extLst>
      <p:ext uri="{BB962C8B-B14F-4D97-AF65-F5344CB8AC3E}">
        <p14:creationId xmlns:p14="http://schemas.microsoft.com/office/powerpoint/2010/main" val="34753146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0D54FBB2-3A08-46DB-AD07-16871E203B57}" type="slidenum">
              <a:rPr lang="en-US" smtClean="0"/>
              <a:pPr/>
              <a:t>13</a:t>
            </a:fld>
            <a:endParaRPr lang="en-US"/>
          </a:p>
        </p:txBody>
      </p:sp>
      <p:pic>
        <p:nvPicPr>
          <p:cNvPr id="26" name="Picture 25" descr="zipar l_ head mast"/>
          <p:cNvPicPr/>
          <p:nvPr/>
        </p:nvPicPr>
        <p:blipFill>
          <a:blip r:embed="rId2" cstate="print"/>
          <a:srcRect r="52698"/>
          <a:stretch>
            <a:fillRect/>
          </a:stretch>
        </p:blipFill>
        <p:spPr bwMode="auto">
          <a:xfrm>
            <a:off x="152400" y="185351"/>
            <a:ext cx="2377440" cy="914400"/>
          </a:xfrm>
          <a:prstGeom prst="rect">
            <a:avLst/>
          </a:prstGeom>
          <a:noFill/>
          <a:ln w="9525">
            <a:noFill/>
            <a:miter lim="800000"/>
            <a:headEnd/>
            <a:tailEnd/>
          </a:ln>
        </p:spPr>
      </p:pic>
      <p:sp>
        <p:nvSpPr>
          <p:cNvPr id="11" name="Footer Placeholder 5"/>
          <p:cNvSpPr>
            <a:spLocks noGrp="1"/>
          </p:cNvSpPr>
          <p:nvPr>
            <p:ph type="ftr" sz="quarter" idx="11"/>
          </p:nvPr>
        </p:nvSpPr>
        <p:spPr>
          <a:xfrm>
            <a:off x="152400" y="6324600"/>
            <a:ext cx="8839200" cy="396875"/>
          </a:xfrm>
          <a:solidFill>
            <a:srgbClr val="D6A300"/>
          </a:solidFill>
        </p:spPr>
        <p:txBody>
          <a:bodyPr/>
          <a:lstStyle/>
          <a:p>
            <a:r>
              <a:rPr lang="en-US" i="1" dirty="0"/>
              <a:t> </a:t>
            </a:r>
            <a:endParaRPr lang="en-US" dirty="0"/>
          </a:p>
          <a:p>
            <a:endParaRPr lang="en-US" b="1" i="1" dirty="0">
              <a:solidFill>
                <a:schemeClr val="tx1"/>
              </a:solidFill>
            </a:endParaRPr>
          </a:p>
          <a:p>
            <a:r>
              <a:rPr lang="en-US" b="1" i="1" dirty="0">
                <a:solidFill>
                  <a:schemeClr val="tx1"/>
                </a:solidFill>
              </a:rPr>
              <a:t>“Working Towards the formulation of Sound Economic Policies”</a:t>
            </a:r>
            <a:endParaRPr lang="en-US" b="1" dirty="0">
              <a:solidFill>
                <a:schemeClr val="tx1"/>
              </a:solidFill>
            </a:endParaRPr>
          </a:p>
          <a:p>
            <a:r>
              <a:rPr lang="en-US" dirty="0">
                <a:solidFill>
                  <a:schemeClr val="tx1"/>
                </a:solidFill>
              </a:rPr>
              <a:t> </a:t>
            </a:r>
          </a:p>
          <a:p>
            <a:endParaRPr lang="en-US" dirty="0">
              <a:solidFill>
                <a:schemeClr val="tx1"/>
              </a:solidFill>
            </a:endParaRPr>
          </a:p>
        </p:txBody>
      </p:sp>
      <p:sp>
        <p:nvSpPr>
          <p:cNvPr id="2" name="TextBox 1"/>
          <p:cNvSpPr txBox="1"/>
          <p:nvPr/>
        </p:nvSpPr>
        <p:spPr>
          <a:xfrm>
            <a:off x="3810000" y="152400"/>
            <a:ext cx="5181600" cy="523220"/>
          </a:xfrm>
          <a:prstGeom prst="rect">
            <a:avLst/>
          </a:prstGeom>
          <a:noFill/>
        </p:spPr>
        <p:txBody>
          <a:bodyPr wrap="square" rtlCol="0">
            <a:spAutoFit/>
          </a:bodyPr>
          <a:lstStyle/>
          <a:p>
            <a:r>
              <a:rPr lang="en-GB" sz="2800" b="1" dirty="0"/>
              <a:t>Quick Characteristics of </a:t>
            </a:r>
            <a:r>
              <a:rPr lang="en-GB" sz="2400" b="1" dirty="0"/>
              <a:t>Sample</a:t>
            </a:r>
          </a:p>
        </p:txBody>
      </p:sp>
      <p:sp>
        <p:nvSpPr>
          <p:cNvPr id="6" name="TextBox 5"/>
          <p:cNvSpPr txBox="1"/>
          <p:nvPr/>
        </p:nvSpPr>
        <p:spPr>
          <a:xfrm>
            <a:off x="175054" y="1447800"/>
            <a:ext cx="3962400" cy="3293209"/>
          </a:xfrm>
          <a:prstGeom prst="rect">
            <a:avLst/>
          </a:prstGeom>
          <a:noFill/>
        </p:spPr>
        <p:txBody>
          <a:bodyPr wrap="square" rtlCol="0">
            <a:spAutoFit/>
          </a:bodyPr>
          <a:lstStyle/>
          <a:p>
            <a:pPr marL="285750" indent="-285750" algn="just">
              <a:buFont typeface="Wingdings" panose="05000000000000000000" pitchFamily="2" charset="2"/>
              <a:buChar char="q"/>
            </a:pPr>
            <a:r>
              <a:rPr lang="en-GB" sz="1600" dirty="0"/>
              <a:t>Understanding the distribution of firms by business size is necessary to appreciate how firm size influences their ability to acquire or have the rights skills, technology and capital to investment in better production techniques that allows them to supply supermarkets.</a:t>
            </a:r>
          </a:p>
          <a:p>
            <a:pPr marL="285750" indent="-285750" algn="just">
              <a:buFont typeface="Wingdings" panose="05000000000000000000" pitchFamily="2" charset="2"/>
              <a:buChar char="q"/>
            </a:pPr>
            <a:r>
              <a:rPr lang="en-GB" sz="1600" dirty="0"/>
              <a:t>According to the MSME Development Policy, MSMEs are classified according to the size of total fixed investments, sales turnover, number of employees or legal status.</a:t>
            </a:r>
          </a:p>
          <a:p>
            <a:pPr algn="just"/>
            <a:endParaRPr lang="en-GB" sz="1600" dirty="0"/>
          </a:p>
        </p:txBody>
      </p:sp>
      <p:sp>
        <p:nvSpPr>
          <p:cNvPr id="9" name="TextBox 8"/>
          <p:cNvSpPr txBox="1"/>
          <p:nvPr/>
        </p:nvSpPr>
        <p:spPr>
          <a:xfrm>
            <a:off x="107092" y="4500966"/>
            <a:ext cx="8839200" cy="1077218"/>
          </a:xfrm>
          <a:prstGeom prst="rect">
            <a:avLst/>
          </a:prstGeom>
          <a:noFill/>
        </p:spPr>
        <p:txBody>
          <a:bodyPr wrap="square" rtlCol="0">
            <a:spAutoFit/>
          </a:bodyPr>
          <a:lstStyle/>
          <a:p>
            <a:pPr marL="285750" indent="-285750">
              <a:buFont typeface="Wingdings" panose="05000000000000000000" pitchFamily="2" charset="2"/>
              <a:buChar char="q"/>
            </a:pPr>
            <a:r>
              <a:rPr lang="en-GB" sz="1600" dirty="0"/>
              <a:t>For the purposes of this study, the number of employees is used to classify firms because this variable attained a higher response rate</a:t>
            </a:r>
          </a:p>
          <a:p>
            <a:pPr marL="285750" indent="-285750">
              <a:buFont typeface="Wingdings" panose="05000000000000000000" pitchFamily="2" charset="2"/>
              <a:buChar char="q"/>
            </a:pPr>
            <a:r>
              <a:rPr lang="en-GB" sz="1600" dirty="0"/>
              <a:t>Over 50% of those supplying supermarkets were medium to large  compared to 26% of those supplying traditional markets</a:t>
            </a:r>
          </a:p>
        </p:txBody>
      </p:sp>
      <p:graphicFrame>
        <p:nvGraphicFramePr>
          <p:cNvPr id="10" name="Chart 9"/>
          <p:cNvGraphicFramePr/>
          <p:nvPr>
            <p:extLst>
              <p:ext uri="{D42A27DB-BD31-4B8C-83A1-F6EECF244321}">
                <p14:modId xmlns:p14="http://schemas.microsoft.com/office/powerpoint/2010/main" val="2548298823"/>
              </p:ext>
            </p:extLst>
          </p:nvPr>
        </p:nvGraphicFramePr>
        <p:xfrm>
          <a:off x="4267201" y="1124465"/>
          <a:ext cx="4724400" cy="321893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074571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0D54FBB2-3A08-46DB-AD07-16871E203B57}" type="slidenum">
              <a:rPr lang="en-US" smtClean="0"/>
              <a:pPr/>
              <a:t>14</a:t>
            </a:fld>
            <a:endParaRPr lang="en-US"/>
          </a:p>
        </p:txBody>
      </p:sp>
      <p:pic>
        <p:nvPicPr>
          <p:cNvPr id="26" name="Picture 25" descr="zipar l_ head mast"/>
          <p:cNvPicPr/>
          <p:nvPr/>
        </p:nvPicPr>
        <p:blipFill>
          <a:blip r:embed="rId2" cstate="print"/>
          <a:srcRect r="52698"/>
          <a:stretch>
            <a:fillRect/>
          </a:stretch>
        </p:blipFill>
        <p:spPr bwMode="auto">
          <a:xfrm>
            <a:off x="152400" y="152400"/>
            <a:ext cx="2377440" cy="914400"/>
          </a:xfrm>
          <a:prstGeom prst="rect">
            <a:avLst/>
          </a:prstGeom>
          <a:noFill/>
          <a:ln w="9525">
            <a:noFill/>
            <a:miter lim="800000"/>
            <a:headEnd/>
            <a:tailEnd/>
          </a:ln>
        </p:spPr>
      </p:pic>
      <p:sp>
        <p:nvSpPr>
          <p:cNvPr id="11" name="Footer Placeholder 5"/>
          <p:cNvSpPr>
            <a:spLocks noGrp="1"/>
          </p:cNvSpPr>
          <p:nvPr>
            <p:ph type="ftr" sz="quarter" idx="11"/>
          </p:nvPr>
        </p:nvSpPr>
        <p:spPr>
          <a:xfrm>
            <a:off x="152400" y="6324600"/>
            <a:ext cx="8839200" cy="396875"/>
          </a:xfrm>
          <a:solidFill>
            <a:srgbClr val="D6A300"/>
          </a:solidFill>
        </p:spPr>
        <p:txBody>
          <a:bodyPr/>
          <a:lstStyle/>
          <a:p>
            <a:r>
              <a:rPr lang="en-US" i="1" dirty="0"/>
              <a:t> </a:t>
            </a:r>
            <a:endParaRPr lang="en-US" dirty="0"/>
          </a:p>
          <a:p>
            <a:endParaRPr lang="en-US" b="1" i="1" dirty="0">
              <a:solidFill>
                <a:schemeClr val="tx1"/>
              </a:solidFill>
            </a:endParaRPr>
          </a:p>
          <a:p>
            <a:r>
              <a:rPr lang="en-US" b="1" i="1" dirty="0">
                <a:solidFill>
                  <a:schemeClr val="tx1"/>
                </a:solidFill>
              </a:rPr>
              <a:t>“Working Towards the formulation of Sound Economic Policies”</a:t>
            </a:r>
            <a:endParaRPr lang="en-US" b="1" dirty="0">
              <a:solidFill>
                <a:schemeClr val="tx1"/>
              </a:solidFill>
            </a:endParaRPr>
          </a:p>
          <a:p>
            <a:r>
              <a:rPr lang="en-US" dirty="0">
                <a:solidFill>
                  <a:schemeClr val="tx1"/>
                </a:solidFill>
              </a:rPr>
              <a:t> </a:t>
            </a:r>
          </a:p>
          <a:p>
            <a:endParaRPr lang="en-US" dirty="0">
              <a:solidFill>
                <a:schemeClr val="tx1"/>
              </a:solidFill>
            </a:endParaRPr>
          </a:p>
        </p:txBody>
      </p:sp>
      <p:sp>
        <p:nvSpPr>
          <p:cNvPr id="2" name="TextBox 1"/>
          <p:cNvSpPr txBox="1"/>
          <p:nvPr/>
        </p:nvSpPr>
        <p:spPr>
          <a:xfrm>
            <a:off x="3505200" y="509057"/>
            <a:ext cx="5181600" cy="523220"/>
          </a:xfrm>
          <a:prstGeom prst="rect">
            <a:avLst/>
          </a:prstGeom>
          <a:noFill/>
        </p:spPr>
        <p:txBody>
          <a:bodyPr wrap="square" rtlCol="0">
            <a:spAutoFit/>
          </a:bodyPr>
          <a:lstStyle/>
          <a:p>
            <a:r>
              <a:rPr lang="en-GB" sz="2800" b="1" dirty="0"/>
              <a:t>Distribution of Firm Ownership</a:t>
            </a:r>
            <a:endParaRPr lang="en-GB" sz="2400" b="1" dirty="0"/>
          </a:p>
        </p:txBody>
      </p:sp>
      <p:sp>
        <p:nvSpPr>
          <p:cNvPr id="3" name="TextBox 2"/>
          <p:cNvSpPr txBox="1"/>
          <p:nvPr/>
        </p:nvSpPr>
        <p:spPr>
          <a:xfrm>
            <a:off x="152400" y="1053298"/>
            <a:ext cx="8839200" cy="1631216"/>
          </a:xfrm>
          <a:prstGeom prst="rect">
            <a:avLst/>
          </a:prstGeom>
          <a:noFill/>
        </p:spPr>
        <p:txBody>
          <a:bodyPr wrap="square" rtlCol="0">
            <a:spAutoFit/>
          </a:bodyPr>
          <a:lstStyle/>
          <a:p>
            <a:pPr marL="285750" indent="-285750" algn="just">
              <a:buFont typeface="Wingdings" panose="05000000000000000000" pitchFamily="2" charset="2"/>
              <a:buChar char="q"/>
            </a:pPr>
            <a:r>
              <a:rPr lang="en-GB" sz="1600" dirty="0"/>
              <a:t>For the purpose of this study firm ownership was defined as having shares above 50% share</a:t>
            </a:r>
          </a:p>
          <a:p>
            <a:pPr marL="285750" indent="-285750" algn="just">
              <a:buFont typeface="Wingdings" panose="05000000000000000000" pitchFamily="2" charset="2"/>
              <a:buChar char="q"/>
            </a:pPr>
            <a:endParaRPr lang="en-GB" sz="1600" dirty="0"/>
          </a:p>
          <a:p>
            <a:pPr marL="285750" indent="-285750" algn="just">
              <a:buFont typeface="Wingdings" panose="05000000000000000000" pitchFamily="2" charset="2"/>
              <a:buChar char="q"/>
            </a:pPr>
            <a:r>
              <a:rPr lang="en-GB" sz="1600" dirty="0"/>
              <a:t>Of the sample, 60% of those supplying to supermarkets were Zambian owned</a:t>
            </a:r>
          </a:p>
          <a:p>
            <a:pPr marL="285750" indent="-285750" algn="just">
              <a:buFont typeface="Wingdings" panose="05000000000000000000" pitchFamily="2" charset="2"/>
              <a:buChar char="q"/>
            </a:pPr>
            <a:r>
              <a:rPr lang="en-GB" sz="1600" dirty="0"/>
              <a:t>40% managed by Non-Zambians</a:t>
            </a:r>
          </a:p>
          <a:p>
            <a:pPr marL="285750" indent="-285750" algn="just">
              <a:buFont typeface="Wingdings" panose="05000000000000000000" pitchFamily="2" charset="2"/>
              <a:buChar char="q"/>
            </a:pPr>
            <a:r>
              <a:rPr lang="en-GB" sz="1600" dirty="0"/>
              <a:t>Amongst the non-suppliers, this ratio was evenly split with 52% belonging to Zambian and 48% in foreign hands</a:t>
            </a:r>
          </a:p>
        </p:txBody>
      </p:sp>
      <p:sp>
        <p:nvSpPr>
          <p:cNvPr id="4" name="TextBox 3"/>
          <p:cNvSpPr txBox="1"/>
          <p:nvPr/>
        </p:nvSpPr>
        <p:spPr>
          <a:xfrm>
            <a:off x="28903" y="2592421"/>
            <a:ext cx="8839200" cy="615553"/>
          </a:xfrm>
          <a:prstGeom prst="rect">
            <a:avLst/>
          </a:prstGeom>
          <a:noFill/>
        </p:spPr>
        <p:txBody>
          <a:bodyPr wrap="square" rtlCol="0">
            <a:spAutoFit/>
          </a:bodyPr>
          <a:lstStyle/>
          <a:p>
            <a:pPr marL="285750" indent="-285750" algn="just">
              <a:buFont typeface="Wingdings" panose="05000000000000000000" pitchFamily="2" charset="2"/>
              <a:buChar char="q"/>
            </a:pPr>
            <a:r>
              <a:rPr lang="en-GB" sz="1600" dirty="0"/>
              <a:t>Gender involvement  - for both suppliers and non-suppliers women involvement was about 30% </a:t>
            </a:r>
          </a:p>
          <a:p>
            <a:pPr marL="285750" indent="-285750" algn="just">
              <a:buFont typeface="Wingdings" panose="05000000000000000000" pitchFamily="2" charset="2"/>
              <a:buChar char="q"/>
            </a:pPr>
            <a:endParaRPr lang="en-GB" dirty="0"/>
          </a:p>
        </p:txBody>
      </p:sp>
      <p:graphicFrame>
        <p:nvGraphicFramePr>
          <p:cNvPr id="9" name="Chart 8"/>
          <p:cNvGraphicFramePr/>
          <p:nvPr>
            <p:extLst>
              <p:ext uri="{D42A27DB-BD31-4B8C-83A1-F6EECF244321}">
                <p14:modId xmlns:p14="http://schemas.microsoft.com/office/powerpoint/2010/main" val="1226857862"/>
              </p:ext>
            </p:extLst>
          </p:nvPr>
        </p:nvGraphicFramePr>
        <p:xfrm>
          <a:off x="685800" y="3048000"/>
          <a:ext cx="8305801" cy="320039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9176095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Supplier’s Educational Levels</a:t>
            </a:r>
          </a:p>
        </p:txBody>
      </p:sp>
      <p:sp>
        <p:nvSpPr>
          <p:cNvPr id="3" name="Text Placeholder 2"/>
          <p:cNvSpPr>
            <a:spLocks noGrp="1"/>
          </p:cNvSpPr>
          <p:nvPr>
            <p:ph type="body" idx="1"/>
          </p:nvPr>
        </p:nvSpPr>
        <p:spPr/>
        <p:txBody>
          <a:bodyPr/>
          <a:lstStyle/>
          <a:p>
            <a:r>
              <a:rPr lang="en-GB" dirty="0"/>
              <a:t>Management Staff</a:t>
            </a:r>
          </a:p>
        </p:txBody>
      </p:sp>
      <p:sp>
        <p:nvSpPr>
          <p:cNvPr id="5" name="Text Placeholder 4"/>
          <p:cNvSpPr>
            <a:spLocks noGrp="1"/>
          </p:cNvSpPr>
          <p:nvPr>
            <p:ph type="body" sz="quarter" idx="3"/>
          </p:nvPr>
        </p:nvSpPr>
        <p:spPr/>
        <p:txBody>
          <a:bodyPr>
            <a:normAutofit/>
          </a:bodyPr>
          <a:lstStyle/>
          <a:p>
            <a:r>
              <a:rPr lang="en-GB" dirty="0"/>
              <a:t>Technical Staff</a:t>
            </a:r>
          </a:p>
        </p:txBody>
      </p:sp>
      <p:sp>
        <p:nvSpPr>
          <p:cNvPr id="6" name="Content Placeholder 5"/>
          <p:cNvSpPr>
            <a:spLocks noGrp="1"/>
          </p:cNvSpPr>
          <p:nvPr>
            <p:ph sz="quarter" idx="4"/>
          </p:nvPr>
        </p:nvSpPr>
        <p:spPr/>
        <p:txBody>
          <a:bodyPr/>
          <a:lstStyle/>
          <a:p>
            <a:pPr marL="0" indent="0">
              <a:buNone/>
            </a:pPr>
            <a:endParaRPr lang="en-GB" dirty="0"/>
          </a:p>
          <a:p>
            <a:pPr marL="0" indent="0">
              <a:buNone/>
            </a:pPr>
            <a:endParaRPr lang="en-GB" dirty="0"/>
          </a:p>
        </p:txBody>
      </p:sp>
      <p:sp>
        <p:nvSpPr>
          <p:cNvPr id="7" name="Footer Placeholder 6"/>
          <p:cNvSpPr>
            <a:spLocks noGrp="1"/>
          </p:cNvSpPr>
          <p:nvPr>
            <p:ph type="ftr" sz="quarter" idx="11"/>
          </p:nvPr>
        </p:nvSpPr>
        <p:spPr/>
        <p:txBody>
          <a:bodyPr/>
          <a:lstStyle/>
          <a:p>
            <a:r>
              <a:rPr lang="en-GB"/>
              <a:t>   “Working Towards the formulation of Sound Economic Policies”   </a:t>
            </a:r>
            <a:endParaRPr lang="en-US"/>
          </a:p>
        </p:txBody>
      </p:sp>
      <p:sp>
        <p:nvSpPr>
          <p:cNvPr id="8" name="Slide Number Placeholder 7"/>
          <p:cNvSpPr>
            <a:spLocks noGrp="1"/>
          </p:cNvSpPr>
          <p:nvPr>
            <p:ph type="sldNum" sz="quarter" idx="12"/>
          </p:nvPr>
        </p:nvSpPr>
        <p:spPr/>
        <p:txBody>
          <a:bodyPr/>
          <a:lstStyle/>
          <a:p>
            <a:fld id="{0D54FBB2-3A08-46DB-AD07-16871E203B57}" type="slidenum">
              <a:rPr lang="en-US" smtClean="0"/>
              <a:pPr/>
              <a:t>15</a:t>
            </a:fld>
            <a:endParaRPr lang="en-US"/>
          </a:p>
        </p:txBody>
      </p:sp>
      <p:pic>
        <p:nvPicPr>
          <p:cNvPr id="11" name="Picture 10"/>
          <p:cNvPicPr/>
          <p:nvPr/>
        </p:nvPicPr>
        <p:blipFill>
          <a:blip r:embed="rId2" cstate="print"/>
          <a:stretch>
            <a:fillRect/>
          </a:stretch>
        </p:blipFill>
        <p:spPr>
          <a:xfrm>
            <a:off x="4191000" y="2133600"/>
            <a:ext cx="4800600" cy="3962400"/>
          </a:xfrm>
          <a:prstGeom prst="rect">
            <a:avLst/>
          </a:prstGeom>
        </p:spPr>
      </p:pic>
      <p:pic>
        <p:nvPicPr>
          <p:cNvPr id="12" name="Content Placeholder 11"/>
          <p:cNvPicPr>
            <a:picLocks noGrp="1"/>
          </p:cNvPicPr>
          <p:nvPr>
            <p:ph sz="half" idx="2"/>
          </p:nvPr>
        </p:nvPicPr>
        <p:blipFill>
          <a:blip r:embed="rId3" cstate="print"/>
          <a:stretch>
            <a:fillRect/>
          </a:stretch>
        </p:blipFill>
        <p:spPr>
          <a:xfrm>
            <a:off x="228600" y="2133600"/>
            <a:ext cx="3996531" cy="3962400"/>
          </a:xfrm>
          <a:prstGeom prst="rect">
            <a:avLst/>
          </a:prstGeom>
        </p:spPr>
      </p:pic>
    </p:spTree>
    <p:extLst>
      <p:ext uri="{BB962C8B-B14F-4D97-AF65-F5344CB8AC3E}">
        <p14:creationId xmlns:p14="http://schemas.microsoft.com/office/powerpoint/2010/main" val="466586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3465513" cy="1447800"/>
          </a:xfrm>
          <a:ln cmpd="sng">
            <a:solidFill>
              <a:schemeClr val="tx1"/>
            </a:solidFill>
          </a:ln>
        </p:spPr>
        <p:txBody>
          <a:bodyPr anchor="ctr">
            <a:noAutofit/>
          </a:bodyPr>
          <a:lstStyle/>
          <a:p>
            <a:pPr algn="ctr"/>
            <a:r>
              <a:rPr lang="en-GB" sz="2400" dirty="0"/>
              <a:t>Proportion of Suppliers and Non-Suppliers with ZABS requirements</a:t>
            </a:r>
          </a:p>
        </p:txBody>
      </p:sp>
      <p:sp>
        <p:nvSpPr>
          <p:cNvPr id="4" name="Text Placeholder 3"/>
          <p:cNvSpPr>
            <a:spLocks noGrp="1"/>
          </p:cNvSpPr>
          <p:nvPr>
            <p:ph type="body" sz="half" idx="2"/>
          </p:nvPr>
        </p:nvSpPr>
        <p:spPr>
          <a:xfrm>
            <a:off x="0" y="1676400"/>
            <a:ext cx="3581400" cy="4648200"/>
          </a:xfrm>
          <a:ln w="3175" cmpd="sng">
            <a:solidFill>
              <a:schemeClr val="tx1"/>
            </a:solidFill>
          </a:ln>
        </p:spPr>
        <p:txBody>
          <a:bodyPr>
            <a:normAutofit fontScale="92500" lnSpcReduction="20000"/>
          </a:bodyPr>
          <a:lstStyle/>
          <a:p>
            <a:pPr marL="285750" indent="-285750">
              <a:lnSpc>
                <a:spcPct val="150000"/>
              </a:lnSpc>
              <a:buFont typeface="Wingdings" panose="05000000000000000000" pitchFamily="2" charset="2"/>
              <a:buChar char="q"/>
            </a:pPr>
            <a:r>
              <a:rPr lang="en-GB" dirty="0"/>
              <a:t>Under the Zambia Standards Act 1994 - mandatory requirement for all food and beverage suppliers to have a permit to supply </a:t>
            </a:r>
          </a:p>
          <a:p>
            <a:pPr marL="285750" indent="-285750">
              <a:lnSpc>
                <a:spcPct val="150000"/>
              </a:lnSpc>
              <a:buFont typeface="Wingdings" panose="05000000000000000000" pitchFamily="2" charset="2"/>
              <a:buChar char="q"/>
            </a:pPr>
            <a:r>
              <a:rPr lang="en-GB" dirty="0"/>
              <a:t>ZABS also provide certification for products -  voluntary requirement and it only assures the customer that the certified product is periodically inspected and tested and conforms to the required standards.</a:t>
            </a:r>
          </a:p>
          <a:p>
            <a:pPr>
              <a:lnSpc>
                <a:spcPct val="150000"/>
              </a:lnSpc>
            </a:pPr>
            <a:r>
              <a:rPr lang="en-GB" b="1" dirty="0"/>
              <a:t>Do ZABS standards influence participation?</a:t>
            </a:r>
          </a:p>
          <a:p>
            <a:pPr marL="285750" indent="-285750">
              <a:lnSpc>
                <a:spcPct val="150000"/>
              </a:lnSpc>
              <a:buFont typeface="Wingdings" panose="05000000000000000000" pitchFamily="2" charset="2"/>
              <a:buChar char="q"/>
            </a:pPr>
            <a:r>
              <a:rPr lang="en-GB" dirty="0"/>
              <a:t>For supermarket suppliers, 73% of those interviewed possessed both a permit to supply and a ZABS certification compared to the 48% among non-suppliers</a:t>
            </a:r>
          </a:p>
          <a:p>
            <a:pPr marL="285750" indent="-285750">
              <a:lnSpc>
                <a:spcPct val="150000"/>
              </a:lnSpc>
              <a:buFont typeface="Wingdings" panose="05000000000000000000" pitchFamily="2" charset="2"/>
              <a:buChar char="q"/>
            </a:pPr>
            <a:r>
              <a:rPr lang="en-GB" dirty="0"/>
              <a:t>This could indicate that a permit to supply increases the chances for participation in the supermarket value chain</a:t>
            </a:r>
          </a:p>
        </p:txBody>
      </p:sp>
      <p:sp>
        <p:nvSpPr>
          <p:cNvPr id="5" name="Footer Placeholder 4"/>
          <p:cNvSpPr>
            <a:spLocks noGrp="1"/>
          </p:cNvSpPr>
          <p:nvPr>
            <p:ph type="ftr" sz="quarter" idx="11"/>
          </p:nvPr>
        </p:nvSpPr>
        <p:spPr/>
        <p:txBody>
          <a:bodyPr/>
          <a:lstStyle/>
          <a:p>
            <a:r>
              <a:rPr lang="en-GB"/>
              <a:t>   “Working Towards the formulation of Sound Economic Policies”   </a:t>
            </a:r>
            <a:endParaRPr lang="en-US"/>
          </a:p>
        </p:txBody>
      </p:sp>
      <p:sp>
        <p:nvSpPr>
          <p:cNvPr id="6" name="Slide Number Placeholder 5"/>
          <p:cNvSpPr>
            <a:spLocks noGrp="1"/>
          </p:cNvSpPr>
          <p:nvPr>
            <p:ph type="sldNum" sz="quarter" idx="12"/>
          </p:nvPr>
        </p:nvSpPr>
        <p:spPr/>
        <p:txBody>
          <a:bodyPr/>
          <a:lstStyle/>
          <a:p>
            <a:fld id="{0D54FBB2-3A08-46DB-AD07-16871E203B57}" type="slidenum">
              <a:rPr lang="en-US" smtClean="0"/>
              <a:pPr/>
              <a:t>16</a:t>
            </a:fld>
            <a:endParaRPr lang="en-US"/>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4050330030"/>
              </p:ext>
            </p:extLst>
          </p:nvPr>
        </p:nvGraphicFramePr>
        <p:xfrm>
          <a:off x="3575050" y="273051"/>
          <a:ext cx="5416550" cy="475614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8061492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0D54FBB2-3A08-46DB-AD07-16871E203B57}" type="slidenum">
              <a:rPr lang="en-US" smtClean="0"/>
              <a:pPr/>
              <a:t>17</a:t>
            </a:fld>
            <a:endParaRPr lang="en-US"/>
          </a:p>
        </p:txBody>
      </p:sp>
      <p:pic>
        <p:nvPicPr>
          <p:cNvPr id="26" name="Picture 25" descr="zipar l_ head mast"/>
          <p:cNvPicPr/>
          <p:nvPr/>
        </p:nvPicPr>
        <p:blipFill>
          <a:blip r:embed="rId2" cstate="print"/>
          <a:srcRect r="52698"/>
          <a:stretch>
            <a:fillRect/>
          </a:stretch>
        </p:blipFill>
        <p:spPr bwMode="auto">
          <a:xfrm>
            <a:off x="152400" y="152400"/>
            <a:ext cx="2377440" cy="914400"/>
          </a:xfrm>
          <a:prstGeom prst="rect">
            <a:avLst/>
          </a:prstGeom>
          <a:noFill/>
          <a:ln w="9525">
            <a:noFill/>
            <a:miter lim="800000"/>
            <a:headEnd/>
            <a:tailEnd/>
          </a:ln>
        </p:spPr>
      </p:pic>
      <p:sp>
        <p:nvSpPr>
          <p:cNvPr id="11" name="Footer Placeholder 5"/>
          <p:cNvSpPr>
            <a:spLocks noGrp="1"/>
          </p:cNvSpPr>
          <p:nvPr>
            <p:ph type="ftr" sz="quarter" idx="11"/>
          </p:nvPr>
        </p:nvSpPr>
        <p:spPr>
          <a:xfrm>
            <a:off x="152400" y="6096000"/>
            <a:ext cx="8839200" cy="625475"/>
          </a:xfrm>
          <a:solidFill>
            <a:srgbClr val="D6A300"/>
          </a:solidFill>
        </p:spPr>
        <p:txBody>
          <a:bodyPr/>
          <a:lstStyle/>
          <a:p>
            <a:r>
              <a:rPr lang="en-US" i="1" dirty="0"/>
              <a:t> </a:t>
            </a:r>
            <a:endParaRPr lang="en-US" dirty="0"/>
          </a:p>
          <a:p>
            <a:endParaRPr lang="en-US" b="1" i="1" dirty="0">
              <a:solidFill>
                <a:schemeClr val="tx1"/>
              </a:solidFill>
            </a:endParaRPr>
          </a:p>
          <a:p>
            <a:r>
              <a:rPr lang="en-US" b="1" i="1" dirty="0">
                <a:solidFill>
                  <a:schemeClr val="tx1"/>
                </a:solidFill>
              </a:rPr>
              <a:t>“Working Towards the formulation of Sound Economic Policies”</a:t>
            </a:r>
            <a:endParaRPr lang="en-US" b="1" dirty="0">
              <a:solidFill>
                <a:schemeClr val="tx1"/>
              </a:solidFill>
            </a:endParaRPr>
          </a:p>
          <a:p>
            <a:r>
              <a:rPr lang="en-US" dirty="0">
                <a:solidFill>
                  <a:schemeClr val="tx1"/>
                </a:solidFill>
              </a:rPr>
              <a:t> </a:t>
            </a:r>
          </a:p>
          <a:p>
            <a:endParaRPr lang="en-US" dirty="0">
              <a:solidFill>
                <a:schemeClr val="tx1"/>
              </a:solidFill>
            </a:endParaRPr>
          </a:p>
        </p:txBody>
      </p:sp>
      <p:sp>
        <p:nvSpPr>
          <p:cNvPr id="2" name="TextBox 1"/>
          <p:cNvSpPr txBox="1"/>
          <p:nvPr/>
        </p:nvSpPr>
        <p:spPr>
          <a:xfrm>
            <a:off x="2819400" y="424934"/>
            <a:ext cx="6080760" cy="830997"/>
          </a:xfrm>
          <a:prstGeom prst="rect">
            <a:avLst/>
          </a:prstGeom>
          <a:noFill/>
        </p:spPr>
        <p:txBody>
          <a:bodyPr wrap="square" rtlCol="0">
            <a:spAutoFit/>
          </a:bodyPr>
          <a:lstStyle/>
          <a:p>
            <a:pPr algn="ctr">
              <a:defRPr sz="1800" b="1" i="0" u="none" strike="noStrike" kern="1200" baseline="0">
                <a:solidFill>
                  <a:prstClr val="black"/>
                </a:solidFill>
                <a:latin typeface="+mn-lt"/>
                <a:ea typeface="+mn-ea"/>
                <a:cs typeface="+mn-cs"/>
              </a:defRPr>
            </a:pPr>
            <a:r>
              <a:rPr lang="en-US" sz="2400" dirty="0"/>
              <a:t>Reasons for Not Supply Supermarkets -           (Non-Suppliers) </a:t>
            </a:r>
          </a:p>
        </p:txBody>
      </p:sp>
      <p:graphicFrame>
        <p:nvGraphicFramePr>
          <p:cNvPr id="9" name="Chart 8"/>
          <p:cNvGraphicFramePr/>
          <p:nvPr>
            <p:extLst>
              <p:ext uri="{D42A27DB-BD31-4B8C-83A1-F6EECF244321}">
                <p14:modId xmlns:p14="http://schemas.microsoft.com/office/powerpoint/2010/main" val="2788935449"/>
              </p:ext>
            </p:extLst>
          </p:nvPr>
        </p:nvGraphicFramePr>
        <p:xfrm>
          <a:off x="152400" y="1276952"/>
          <a:ext cx="8382000" cy="47244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5342537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152400"/>
            <a:ext cx="7391400" cy="609600"/>
          </a:xfrm>
        </p:spPr>
        <p:txBody>
          <a:bodyPr>
            <a:noAutofit/>
          </a:bodyPr>
          <a:lstStyle/>
          <a:p>
            <a:pPr algn="r"/>
            <a:r>
              <a:rPr lang="en-GB" sz="2400" b="1" dirty="0">
                <a:solidFill>
                  <a:srgbClr val="FF0000"/>
                </a:solidFill>
              </a:rPr>
              <a:t>Other Constraints or costs associated with </a:t>
            </a:r>
            <a:br>
              <a:rPr lang="en-GB" sz="2400" b="1" dirty="0">
                <a:solidFill>
                  <a:srgbClr val="FF0000"/>
                </a:solidFill>
              </a:rPr>
            </a:br>
            <a:r>
              <a:rPr lang="en-GB" sz="2400" b="1" dirty="0">
                <a:solidFill>
                  <a:srgbClr val="FF0000"/>
                </a:solidFill>
              </a:rPr>
              <a:t>supplying supermarkets</a:t>
            </a:r>
          </a:p>
        </p:txBody>
      </p:sp>
      <p:sp>
        <p:nvSpPr>
          <p:cNvPr id="3" name="Content Placeholder 2"/>
          <p:cNvSpPr>
            <a:spLocks noGrp="1"/>
          </p:cNvSpPr>
          <p:nvPr>
            <p:ph idx="1"/>
          </p:nvPr>
        </p:nvSpPr>
        <p:spPr>
          <a:xfrm>
            <a:off x="132122" y="902045"/>
            <a:ext cx="8786884" cy="2895600"/>
          </a:xfrm>
        </p:spPr>
        <p:style>
          <a:lnRef idx="1">
            <a:schemeClr val="dk1"/>
          </a:lnRef>
          <a:fillRef idx="2">
            <a:schemeClr val="dk1"/>
          </a:fillRef>
          <a:effectRef idx="1">
            <a:schemeClr val="dk1"/>
          </a:effectRef>
          <a:fontRef idx="minor">
            <a:schemeClr val="dk1"/>
          </a:fontRef>
        </p:style>
        <p:txBody>
          <a:bodyPr>
            <a:noAutofit/>
          </a:bodyPr>
          <a:lstStyle/>
          <a:p>
            <a:pPr algn="just">
              <a:spcBef>
                <a:spcPts val="0"/>
              </a:spcBef>
              <a:buFont typeface="Wingdings" panose="05000000000000000000" pitchFamily="2" charset="2"/>
              <a:buChar char="q"/>
            </a:pPr>
            <a:r>
              <a:rPr lang="en-GB" sz="1600" b="1" dirty="0"/>
              <a:t>In addition to the leg</a:t>
            </a:r>
            <a:r>
              <a:rPr lang="en-GB" sz="1600" dirty="0"/>
              <a:t>al and regulatory requirements, firms cited the following as additional private standards demanded by supermarkets:</a:t>
            </a:r>
          </a:p>
          <a:p>
            <a:pPr marL="0" indent="0" algn="just">
              <a:spcBef>
                <a:spcPts val="0"/>
              </a:spcBef>
              <a:buNone/>
            </a:pPr>
            <a:r>
              <a:rPr lang="en-GB" sz="1600" dirty="0"/>
              <a:t>- Barcodes</a:t>
            </a:r>
          </a:p>
          <a:p>
            <a:pPr marL="0" indent="0" algn="just">
              <a:spcBef>
                <a:spcPts val="0"/>
              </a:spcBef>
              <a:buNone/>
            </a:pPr>
            <a:r>
              <a:rPr lang="en-GB" sz="1600" dirty="0"/>
              <a:t>- high quality packaging </a:t>
            </a:r>
          </a:p>
          <a:p>
            <a:pPr marL="0" indent="0" algn="just">
              <a:spcBef>
                <a:spcPts val="0"/>
              </a:spcBef>
              <a:buNone/>
            </a:pPr>
            <a:r>
              <a:rPr lang="en-GB" sz="1600" dirty="0"/>
              <a:t>- merchandisers</a:t>
            </a:r>
          </a:p>
          <a:p>
            <a:pPr marL="0" indent="0" algn="just">
              <a:spcBef>
                <a:spcPts val="0"/>
              </a:spcBef>
              <a:buNone/>
            </a:pPr>
            <a:r>
              <a:rPr lang="en-GB" sz="1600" dirty="0"/>
              <a:t>- supplying all stores country-wide</a:t>
            </a:r>
          </a:p>
          <a:p>
            <a:pPr marL="0" indent="0">
              <a:spcBef>
                <a:spcPts val="0"/>
              </a:spcBef>
              <a:buNone/>
            </a:pPr>
            <a:r>
              <a:rPr lang="en-GB" sz="1600" dirty="0"/>
              <a:t>- using own distribution transportation</a:t>
            </a:r>
            <a:endParaRPr lang="en-GB" sz="1600" b="1" dirty="0"/>
          </a:p>
          <a:p>
            <a:pPr>
              <a:spcBef>
                <a:spcPts val="0"/>
              </a:spcBef>
              <a:buFont typeface="Wingdings" panose="05000000000000000000" pitchFamily="2" charset="2"/>
              <a:buChar char="q"/>
            </a:pPr>
            <a:r>
              <a:rPr lang="en-GB" sz="1600" b="1" dirty="0"/>
              <a:t>49% of the firms said they incur additional costs in trying to meet these standards which is</a:t>
            </a:r>
          </a:p>
          <a:p>
            <a:pPr marL="0" indent="0">
              <a:spcBef>
                <a:spcPts val="0"/>
              </a:spcBef>
              <a:buNone/>
            </a:pPr>
            <a:endParaRPr lang="en-GB" sz="1600" b="1" dirty="0"/>
          </a:p>
          <a:p>
            <a:pPr>
              <a:spcBef>
                <a:spcPts val="0"/>
              </a:spcBef>
              <a:buFont typeface="Wingdings" panose="05000000000000000000" pitchFamily="2" charset="2"/>
              <a:buChar char="q"/>
            </a:pPr>
            <a:r>
              <a:rPr lang="en-GB" sz="1600" b="1" dirty="0"/>
              <a:t>32% of firms both suppliers and non-suppliers felt having merchandisers was a constraint as this added to their overall wage bill</a:t>
            </a:r>
          </a:p>
          <a:p>
            <a:pPr>
              <a:spcBef>
                <a:spcPts val="0"/>
              </a:spcBef>
              <a:buFont typeface="Wingdings" panose="05000000000000000000" pitchFamily="2" charset="2"/>
              <a:buChar char="q"/>
            </a:pPr>
            <a:endParaRPr lang="en-GB" sz="1600" b="1" dirty="0"/>
          </a:p>
          <a:p>
            <a:pPr>
              <a:spcBef>
                <a:spcPts val="0"/>
              </a:spcBef>
              <a:buFont typeface="Wingdings" panose="05000000000000000000" pitchFamily="2" charset="2"/>
              <a:buChar char="q"/>
            </a:pPr>
            <a:endParaRPr lang="en-GB" sz="1600" b="1" dirty="0"/>
          </a:p>
        </p:txBody>
      </p:sp>
      <p:sp>
        <p:nvSpPr>
          <p:cNvPr id="5" name="Slide Number Placeholder 4"/>
          <p:cNvSpPr>
            <a:spLocks noGrp="1"/>
          </p:cNvSpPr>
          <p:nvPr>
            <p:ph type="sldNum" sz="quarter" idx="12"/>
          </p:nvPr>
        </p:nvSpPr>
        <p:spPr/>
        <p:txBody>
          <a:bodyPr/>
          <a:lstStyle/>
          <a:p>
            <a:fld id="{0D54FBB2-3A08-46DB-AD07-16871E203B57}" type="slidenum">
              <a:rPr lang="en-US" smtClean="0"/>
              <a:pPr/>
              <a:t>18</a:t>
            </a:fld>
            <a:endParaRPr lang="en-US"/>
          </a:p>
        </p:txBody>
      </p:sp>
      <p:sp>
        <p:nvSpPr>
          <p:cNvPr id="6" name="Footer Placeholder 5"/>
          <p:cNvSpPr>
            <a:spLocks noGrp="1"/>
          </p:cNvSpPr>
          <p:nvPr>
            <p:ph type="ftr" sz="quarter" idx="11"/>
          </p:nvPr>
        </p:nvSpPr>
        <p:spPr>
          <a:xfrm>
            <a:off x="152400" y="6324600"/>
            <a:ext cx="8839200" cy="396875"/>
          </a:xfrm>
          <a:solidFill>
            <a:srgbClr val="D6A300"/>
          </a:solidFill>
        </p:spPr>
        <p:txBody>
          <a:bodyPr/>
          <a:lstStyle/>
          <a:p>
            <a:r>
              <a:rPr lang="en-US" i="1" dirty="0"/>
              <a:t> </a:t>
            </a:r>
            <a:endParaRPr lang="en-US" dirty="0"/>
          </a:p>
          <a:p>
            <a:endParaRPr lang="en-US" b="1" i="1" dirty="0">
              <a:solidFill>
                <a:schemeClr val="tx1"/>
              </a:solidFill>
            </a:endParaRPr>
          </a:p>
          <a:p>
            <a:r>
              <a:rPr lang="en-US" b="1" i="1" dirty="0">
                <a:solidFill>
                  <a:schemeClr val="tx1"/>
                </a:solidFill>
              </a:rPr>
              <a:t>“Working Towards the formulation of Sound Economic Policies”</a:t>
            </a:r>
            <a:endParaRPr lang="en-US" b="1" dirty="0">
              <a:solidFill>
                <a:schemeClr val="tx1"/>
              </a:solidFill>
            </a:endParaRPr>
          </a:p>
          <a:p>
            <a:r>
              <a:rPr lang="en-US" dirty="0">
                <a:solidFill>
                  <a:schemeClr val="tx1"/>
                </a:solidFill>
              </a:rPr>
              <a:t> </a:t>
            </a:r>
          </a:p>
          <a:p>
            <a:endParaRPr lang="en-US" dirty="0">
              <a:solidFill>
                <a:schemeClr val="tx1"/>
              </a:solidFill>
            </a:endParaRPr>
          </a:p>
        </p:txBody>
      </p:sp>
      <p:pic>
        <p:nvPicPr>
          <p:cNvPr id="7" name="Picture 6" descr="zipar l_ head mast"/>
          <p:cNvPicPr/>
          <p:nvPr/>
        </p:nvPicPr>
        <p:blipFill>
          <a:blip r:embed="rId2" cstate="print"/>
          <a:srcRect r="52698"/>
          <a:stretch>
            <a:fillRect/>
          </a:stretch>
        </p:blipFill>
        <p:spPr bwMode="auto">
          <a:xfrm>
            <a:off x="146538" y="1"/>
            <a:ext cx="2063262" cy="914400"/>
          </a:xfrm>
          <a:prstGeom prst="rect">
            <a:avLst/>
          </a:prstGeom>
          <a:noFill/>
          <a:ln w="9525">
            <a:noFill/>
            <a:miter lim="800000"/>
            <a:headEnd/>
            <a:tailEnd/>
          </a:ln>
        </p:spPr>
      </p:pic>
      <p:sp>
        <p:nvSpPr>
          <p:cNvPr id="8" name="Title 1"/>
          <p:cNvSpPr txBox="1">
            <a:spLocks/>
          </p:cNvSpPr>
          <p:nvPr/>
        </p:nvSpPr>
        <p:spPr>
          <a:xfrm>
            <a:off x="4085967" y="3886200"/>
            <a:ext cx="4953000" cy="503237"/>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1800" b="1" dirty="0">
                <a:solidFill>
                  <a:srgbClr val="FF0000"/>
                </a:solidFill>
              </a:rPr>
              <a:t>Barcodes as an Exclusion Restriction?</a:t>
            </a:r>
            <a:endParaRPr lang="en-GB" sz="1800" dirty="0">
              <a:solidFill>
                <a:srgbClr val="FF0000"/>
              </a:solidFill>
            </a:endParaRPr>
          </a:p>
        </p:txBody>
      </p:sp>
      <p:graphicFrame>
        <p:nvGraphicFramePr>
          <p:cNvPr id="9" name="Table 8"/>
          <p:cNvGraphicFramePr>
            <a:graphicFrameLocks noGrp="1"/>
          </p:cNvGraphicFramePr>
          <p:nvPr>
            <p:extLst>
              <p:ext uri="{D42A27DB-BD31-4B8C-83A1-F6EECF244321}">
                <p14:modId xmlns:p14="http://schemas.microsoft.com/office/powerpoint/2010/main" val="565079703"/>
              </p:ext>
            </p:extLst>
          </p:nvPr>
        </p:nvGraphicFramePr>
        <p:xfrm>
          <a:off x="304801" y="4340057"/>
          <a:ext cx="8686799" cy="1713860"/>
        </p:xfrm>
        <a:graphic>
          <a:graphicData uri="http://schemas.openxmlformats.org/drawingml/2006/table">
            <a:tbl>
              <a:tblPr>
                <a:tableStyleId>{16D9F66E-5EB9-4882-86FB-DCBF35E3C3E4}</a:tableStyleId>
              </a:tblPr>
              <a:tblGrid>
                <a:gridCol w="4627869">
                  <a:extLst>
                    <a:ext uri="{9D8B030D-6E8A-4147-A177-3AD203B41FA5}">
                      <a16:colId xmlns:a16="http://schemas.microsoft.com/office/drawing/2014/main" val="20000"/>
                    </a:ext>
                  </a:extLst>
                </a:gridCol>
                <a:gridCol w="1676264">
                  <a:extLst>
                    <a:ext uri="{9D8B030D-6E8A-4147-A177-3AD203B41FA5}">
                      <a16:colId xmlns:a16="http://schemas.microsoft.com/office/drawing/2014/main" val="20001"/>
                    </a:ext>
                  </a:extLst>
                </a:gridCol>
                <a:gridCol w="1191333">
                  <a:extLst>
                    <a:ext uri="{9D8B030D-6E8A-4147-A177-3AD203B41FA5}">
                      <a16:colId xmlns:a16="http://schemas.microsoft.com/office/drawing/2014/main" val="20002"/>
                    </a:ext>
                  </a:extLst>
                </a:gridCol>
                <a:gridCol w="1191333">
                  <a:extLst>
                    <a:ext uri="{9D8B030D-6E8A-4147-A177-3AD203B41FA5}">
                      <a16:colId xmlns:a16="http://schemas.microsoft.com/office/drawing/2014/main" val="20003"/>
                    </a:ext>
                  </a:extLst>
                </a:gridCol>
              </a:tblGrid>
              <a:tr h="492477">
                <a:tc rowSpan="2">
                  <a:txBody>
                    <a:bodyPr/>
                    <a:lstStyle/>
                    <a:p>
                      <a:pPr algn="l" fontAlgn="b"/>
                      <a:r>
                        <a:rPr lang="en-GB" sz="1600" u="none" strike="noStrike" dirty="0">
                          <a:effectLst/>
                        </a:rPr>
                        <a:t>d. Does your firm have barcodes for all main products supplied to supermarkets or that you would like to supply to supermarkets?</a:t>
                      </a:r>
                      <a:endParaRPr lang="en-GB" sz="1600" b="0" i="0" u="none" strike="noStrike" dirty="0">
                        <a:solidFill>
                          <a:srgbClr val="000000"/>
                        </a:solidFill>
                        <a:effectLst/>
                        <a:latin typeface="Calibri"/>
                      </a:endParaRPr>
                    </a:p>
                  </a:txBody>
                  <a:tcPr marL="9525" marR="9525" marT="9525" marB="0" anchor="ctr"/>
                </a:tc>
                <a:tc gridSpan="2">
                  <a:txBody>
                    <a:bodyPr/>
                    <a:lstStyle/>
                    <a:p>
                      <a:pPr algn="l" fontAlgn="ctr"/>
                      <a:r>
                        <a:rPr lang="en-GB" sz="1600" u="none" strike="noStrike" dirty="0">
                          <a:effectLst/>
                        </a:rPr>
                        <a:t>a. Do you supply supermarkets?</a:t>
                      </a:r>
                      <a:endParaRPr lang="en-GB" sz="1600" b="0" i="0" u="none" strike="noStrike" dirty="0">
                        <a:solidFill>
                          <a:srgbClr val="000000"/>
                        </a:solidFill>
                        <a:effectLst/>
                        <a:latin typeface="Calibri"/>
                      </a:endParaRPr>
                    </a:p>
                  </a:txBody>
                  <a:tcPr marL="9525" marR="9525" marT="9525" marB="0" anchor="ctr"/>
                </a:tc>
                <a:tc hMerge="1">
                  <a:txBody>
                    <a:bodyPr/>
                    <a:lstStyle/>
                    <a:p>
                      <a:endParaRPr lang="en-GB"/>
                    </a:p>
                  </a:txBody>
                  <a:tcPr/>
                </a:tc>
                <a:tc>
                  <a:txBody>
                    <a:bodyPr/>
                    <a:lstStyle/>
                    <a:p>
                      <a:pPr algn="ctr" fontAlgn="ctr"/>
                      <a:r>
                        <a:rPr lang="en-GB" sz="1600" u="none" strike="noStrike" dirty="0">
                          <a:effectLst/>
                        </a:rPr>
                        <a:t>Total</a:t>
                      </a:r>
                      <a:endParaRPr lang="en-GB" sz="1600" b="0"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000"/>
                  </a:ext>
                </a:extLst>
              </a:tr>
              <a:tr h="459902">
                <a:tc vMerge="1">
                  <a:txBody>
                    <a:bodyPr/>
                    <a:lstStyle/>
                    <a:p>
                      <a:endParaRPr lang="en-GB"/>
                    </a:p>
                  </a:txBody>
                  <a:tcPr/>
                </a:tc>
                <a:tc>
                  <a:txBody>
                    <a:bodyPr/>
                    <a:lstStyle/>
                    <a:p>
                      <a:pPr algn="ctr" fontAlgn="b"/>
                      <a:r>
                        <a:rPr lang="en-GB" sz="1600" u="none" strike="noStrike" dirty="0">
                          <a:effectLst/>
                        </a:rPr>
                        <a:t>Yes</a:t>
                      </a:r>
                      <a:endParaRPr lang="en-GB" sz="1600" b="0" i="0" u="none" strike="noStrike" dirty="0">
                        <a:solidFill>
                          <a:srgbClr val="000000"/>
                        </a:solidFill>
                        <a:effectLst/>
                        <a:latin typeface="Calibri"/>
                      </a:endParaRPr>
                    </a:p>
                  </a:txBody>
                  <a:tcPr marL="9525" marR="9525" marT="9525" marB="0" anchor="ctr"/>
                </a:tc>
                <a:tc>
                  <a:txBody>
                    <a:bodyPr/>
                    <a:lstStyle/>
                    <a:p>
                      <a:pPr algn="ctr" fontAlgn="b"/>
                      <a:r>
                        <a:rPr lang="en-GB" sz="1600" u="none" strike="noStrike" dirty="0">
                          <a:effectLst/>
                        </a:rPr>
                        <a:t>No</a:t>
                      </a:r>
                      <a:endParaRPr lang="en-GB" sz="1600" b="0" i="0" u="none" strike="noStrike" dirty="0">
                        <a:solidFill>
                          <a:srgbClr val="000000"/>
                        </a:solidFill>
                        <a:effectLst/>
                        <a:latin typeface="Calibri"/>
                      </a:endParaRPr>
                    </a:p>
                  </a:txBody>
                  <a:tcPr marL="9525" marR="9525" marT="9525" marB="0" anchor="ctr"/>
                </a:tc>
                <a:tc>
                  <a:txBody>
                    <a:bodyPr/>
                    <a:lstStyle/>
                    <a:p>
                      <a:pPr algn="ctr" fontAlgn="ctr"/>
                      <a:r>
                        <a:rPr lang="en-GB" sz="1600" u="none" strike="noStrike" dirty="0">
                          <a:effectLst/>
                        </a:rPr>
                        <a:t> </a:t>
                      </a:r>
                      <a:endParaRPr lang="en-GB" sz="1600" b="0"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001"/>
                  </a:ext>
                </a:extLst>
              </a:tr>
              <a:tr h="253827">
                <a:tc>
                  <a:txBody>
                    <a:bodyPr/>
                    <a:lstStyle/>
                    <a:p>
                      <a:pPr algn="ctr" fontAlgn="b"/>
                      <a:r>
                        <a:rPr lang="en-GB" sz="1600" u="none" strike="noStrike" dirty="0">
                          <a:effectLst/>
                        </a:rPr>
                        <a:t>Yes</a:t>
                      </a:r>
                      <a:endParaRPr lang="en-GB" sz="1600" b="0" i="0" u="none" strike="noStrike" dirty="0">
                        <a:solidFill>
                          <a:srgbClr val="000000"/>
                        </a:solidFill>
                        <a:effectLst/>
                        <a:latin typeface="Calibri"/>
                      </a:endParaRPr>
                    </a:p>
                  </a:txBody>
                  <a:tcPr marL="9525" marR="9525" marT="9525" marB="0" anchor="ctr"/>
                </a:tc>
                <a:tc>
                  <a:txBody>
                    <a:bodyPr/>
                    <a:lstStyle/>
                    <a:p>
                      <a:pPr algn="ctr" fontAlgn="b"/>
                      <a:r>
                        <a:rPr lang="en-GB" sz="1600" b="0" i="0" u="none" strike="noStrike" dirty="0">
                          <a:solidFill>
                            <a:schemeClr val="dk1"/>
                          </a:solidFill>
                          <a:effectLst/>
                          <a:latin typeface="+mn-lt"/>
                        </a:rPr>
                        <a:t>37</a:t>
                      </a:r>
                      <a:endParaRPr lang="en-GB" sz="1600" b="0" i="0" u="none" strike="noStrike" dirty="0">
                        <a:solidFill>
                          <a:srgbClr val="000000"/>
                        </a:solidFill>
                        <a:effectLst/>
                        <a:latin typeface="Calibri"/>
                      </a:endParaRPr>
                    </a:p>
                  </a:txBody>
                  <a:tcPr marL="9525" marR="9525" marT="9525" marB="0" anchor="ctr"/>
                </a:tc>
                <a:tc>
                  <a:txBody>
                    <a:bodyPr/>
                    <a:lstStyle/>
                    <a:p>
                      <a:pPr algn="ctr" fontAlgn="b"/>
                      <a:r>
                        <a:rPr lang="en-GB" sz="1600" b="0" i="0" u="none" strike="noStrike" dirty="0">
                          <a:solidFill>
                            <a:schemeClr val="dk1"/>
                          </a:solidFill>
                          <a:effectLst/>
                          <a:latin typeface="+mn-lt"/>
                        </a:rPr>
                        <a:t>13</a:t>
                      </a:r>
                      <a:endParaRPr lang="en-GB" sz="1600" b="0" i="0" u="none" strike="noStrike" dirty="0">
                        <a:solidFill>
                          <a:srgbClr val="000000"/>
                        </a:solidFill>
                        <a:effectLst/>
                        <a:latin typeface="Calibri"/>
                      </a:endParaRPr>
                    </a:p>
                  </a:txBody>
                  <a:tcPr marL="9525" marR="9525" marT="9525" marB="0" anchor="ctr"/>
                </a:tc>
                <a:tc>
                  <a:txBody>
                    <a:bodyPr/>
                    <a:lstStyle/>
                    <a:p>
                      <a:pPr algn="ctr" fontAlgn="b"/>
                      <a:r>
                        <a:rPr lang="en-GB" sz="1600" b="0" i="0" u="none" strike="noStrike" dirty="0">
                          <a:solidFill>
                            <a:schemeClr val="dk1"/>
                          </a:solidFill>
                          <a:effectLst/>
                          <a:latin typeface="+mn-lt"/>
                        </a:rPr>
                        <a:t>50</a:t>
                      </a:r>
                      <a:endParaRPr lang="en-GB" sz="1600" b="0"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002"/>
                  </a:ext>
                </a:extLst>
              </a:tr>
              <a:tr h="253827">
                <a:tc>
                  <a:txBody>
                    <a:bodyPr/>
                    <a:lstStyle/>
                    <a:p>
                      <a:pPr algn="ctr" fontAlgn="b"/>
                      <a:r>
                        <a:rPr lang="en-GB" sz="1600" u="none" strike="noStrike" dirty="0">
                          <a:effectLst/>
                        </a:rPr>
                        <a:t>No</a:t>
                      </a:r>
                      <a:endParaRPr lang="en-GB" sz="1600" b="0" i="0" u="none" strike="noStrike" dirty="0">
                        <a:solidFill>
                          <a:srgbClr val="000000"/>
                        </a:solidFill>
                        <a:effectLst/>
                        <a:latin typeface="Calibri"/>
                      </a:endParaRPr>
                    </a:p>
                  </a:txBody>
                  <a:tcPr marL="9525" marR="9525" marT="9525" marB="0" anchor="ctr"/>
                </a:tc>
                <a:tc>
                  <a:txBody>
                    <a:bodyPr/>
                    <a:lstStyle/>
                    <a:p>
                      <a:pPr algn="ctr" fontAlgn="b"/>
                      <a:r>
                        <a:rPr lang="en-GB" sz="1600" b="0" i="0" u="none" strike="noStrike" dirty="0">
                          <a:solidFill>
                            <a:schemeClr val="dk1"/>
                          </a:solidFill>
                          <a:effectLst/>
                          <a:latin typeface="+mn-lt"/>
                        </a:rPr>
                        <a:t>10</a:t>
                      </a:r>
                      <a:endParaRPr lang="en-GB" sz="1600" b="0" i="0" u="none" strike="noStrike" dirty="0">
                        <a:solidFill>
                          <a:srgbClr val="000000"/>
                        </a:solidFill>
                        <a:effectLst/>
                        <a:latin typeface="Calibri"/>
                      </a:endParaRPr>
                    </a:p>
                  </a:txBody>
                  <a:tcPr marL="9525" marR="9525" marT="9525" marB="0" anchor="ctr"/>
                </a:tc>
                <a:tc>
                  <a:txBody>
                    <a:bodyPr/>
                    <a:lstStyle/>
                    <a:p>
                      <a:pPr algn="ctr" fontAlgn="b"/>
                      <a:r>
                        <a:rPr lang="en-GB" sz="1600" b="0" i="0" u="none" strike="noStrike" dirty="0">
                          <a:solidFill>
                            <a:schemeClr val="dk1"/>
                          </a:solidFill>
                          <a:effectLst/>
                          <a:latin typeface="+mn-lt"/>
                        </a:rPr>
                        <a:t>33</a:t>
                      </a:r>
                      <a:endParaRPr lang="en-GB" sz="1600" b="0" i="0" u="none" strike="noStrike" dirty="0">
                        <a:solidFill>
                          <a:srgbClr val="000000"/>
                        </a:solidFill>
                        <a:effectLst/>
                        <a:latin typeface="Calibri"/>
                      </a:endParaRPr>
                    </a:p>
                  </a:txBody>
                  <a:tcPr marL="9525" marR="9525" marT="9525" marB="0" anchor="ctr"/>
                </a:tc>
                <a:tc>
                  <a:txBody>
                    <a:bodyPr/>
                    <a:lstStyle/>
                    <a:p>
                      <a:pPr algn="ctr" fontAlgn="b"/>
                      <a:r>
                        <a:rPr lang="en-GB" sz="1600" b="0" i="0" u="none" strike="noStrike" dirty="0">
                          <a:solidFill>
                            <a:schemeClr val="dk1"/>
                          </a:solidFill>
                          <a:effectLst/>
                          <a:latin typeface="+mn-lt"/>
                        </a:rPr>
                        <a:t>43</a:t>
                      </a:r>
                      <a:endParaRPr lang="en-GB" sz="1600" b="0"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003"/>
                  </a:ext>
                </a:extLst>
              </a:tr>
              <a:tr h="253827">
                <a:tc>
                  <a:txBody>
                    <a:bodyPr/>
                    <a:lstStyle/>
                    <a:p>
                      <a:pPr algn="ctr" fontAlgn="b"/>
                      <a:r>
                        <a:rPr lang="en-GB" sz="1600" u="none" strike="noStrike" dirty="0">
                          <a:effectLst/>
                        </a:rPr>
                        <a:t>Total</a:t>
                      </a:r>
                      <a:endParaRPr lang="en-GB" sz="1600" b="0" i="0" u="none" strike="noStrike" dirty="0">
                        <a:solidFill>
                          <a:srgbClr val="000000"/>
                        </a:solidFill>
                        <a:effectLst/>
                        <a:latin typeface="Calibri"/>
                      </a:endParaRPr>
                    </a:p>
                  </a:txBody>
                  <a:tcPr marL="9525" marR="9525" marT="9525" marB="0" anchor="ctr"/>
                </a:tc>
                <a:tc>
                  <a:txBody>
                    <a:bodyPr/>
                    <a:lstStyle/>
                    <a:p>
                      <a:pPr algn="ctr" fontAlgn="b"/>
                      <a:r>
                        <a:rPr lang="en-GB" sz="1600" b="0" i="0" u="none" strike="noStrike" dirty="0">
                          <a:solidFill>
                            <a:schemeClr val="dk1"/>
                          </a:solidFill>
                          <a:effectLst/>
                          <a:latin typeface="+mn-lt"/>
                        </a:rPr>
                        <a:t>48</a:t>
                      </a:r>
                      <a:endParaRPr lang="en-GB" sz="1600" b="0" i="0" u="none" strike="noStrike" dirty="0">
                        <a:solidFill>
                          <a:srgbClr val="000000"/>
                        </a:solidFill>
                        <a:effectLst/>
                        <a:latin typeface="Calibri"/>
                      </a:endParaRPr>
                    </a:p>
                  </a:txBody>
                  <a:tcPr marL="9525" marR="9525" marT="9525" marB="0" anchor="ctr"/>
                </a:tc>
                <a:tc>
                  <a:txBody>
                    <a:bodyPr/>
                    <a:lstStyle/>
                    <a:p>
                      <a:pPr algn="ctr" fontAlgn="b"/>
                      <a:r>
                        <a:rPr lang="en-GB" sz="1600" b="0" i="0" u="none" strike="noStrike" dirty="0">
                          <a:solidFill>
                            <a:schemeClr val="dk1"/>
                          </a:solidFill>
                          <a:effectLst/>
                          <a:latin typeface="+mn-lt"/>
                        </a:rPr>
                        <a:t>46</a:t>
                      </a:r>
                      <a:endParaRPr lang="en-GB" sz="1600" b="0" i="0" u="none" strike="noStrike" dirty="0">
                        <a:solidFill>
                          <a:srgbClr val="000000"/>
                        </a:solidFill>
                        <a:effectLst/>
                        <a:latin typeface="Calibri"/>
                      </a:endParaRPr>
                    </a:p>
                  </a:txBody>
                  <a:tcPr marL="9525" marR="9525" marT="9525" marB="0" anchor="ctr"/>
                </a:tc>
                <a:tc>
                  <a:txBody>
                    <a:bodyPr/>
                    <a:lstStyle/>
                    <a:p>
                      <a:pPr algn="ctr" fontAlgn="b"/>
                      <a:r>
                        <a:rPr lang="en-GB" sz="1600" b="0" i="0" u="none" strike="noStrike" dirty="0">
                          <a:solidFill>
                            <a:schemeClr val="dk1"/>
                          </a:solidFill>
                          <a:effectLst/>
                          <a:latin typeface="+mn-lt"/>
                        </a:rPr>
                        <a:t>93</a:t>
                      </a:r>
                      <a:endParaRPr lang="en-GB" sz="1600" b="0"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8699234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0D54FBB2-3A08-46DB-AD07-16871E203B57}" type="slidenum">
              <a:rPr lang="en-US" smtClean="0"/>
              <a:pPr/>
              <a:t>19</a:t>
            </a:fld>
            <a:endParaRPr lang="en-US"/>
          </a:p>
        </p:txBody>
      </p:sp>
      <p:sp>
        <p:nvSpPr>
          <p:cNvPr id="6" name="Footer Placeholder 5"/>
          <p:cNvSpPr>
            <a:spLocks noGrp="1"/>
          </p:cNvSpPr>
          <p:nvPr>
            <p:ph type="ftr" sz="quarter" idx="11"/>
          </p:nvPr>
        </p:nvSpPr>
        <p:spPr>
          <a:xfrm>
            <a:off x="152400" y="6324600"/>
            <a:ext cx="8839200" cy="396875"/>
          </a:xfrm>
          <a:solidFill>
            <a:srgbClr val="D6A300"/>
          </a:solidFill>
        </p:spPr>
        <p:txBody>
          <a:bodyPr/>
          <a:lstStyle/>
          <a:p>
            <a:r>
              <a:rPr lang="en-US" i="1" dirty="0"/>
              <a:t> </a:t>
            </a:r>
            <a:endParaRPr lang="en-US" dirty="0"/>
          </a:p>
          <a:p>
            <a:endParaRPr lang="en-US" b="1" i="1" dirty="0">
              <a:solidFill>
                <a:schemeClr val="tx1"/>
              </a:solidFill>
            </a:endParaRPr>
          </a:p>
          <a:p>
            <a:r>
              <a:rPr lang="en-US" b="1" i="1" dirty="0">
                <a:solidFill>
                  <a:schemeClr val="tx1"/>
                </a:solidFill>
              </a:rPr>
              <a:t>“Working Towards the formulation of Sound Economic Policies”</a:t>
            </a:r>
            <a:endParaRPr lang="en-US" b="1" dirty="0">
              <a:solidFill>
                <a:schemeClr val="tx1"/>
              </a:solidFill>
            </a:endParaRPr>
          </a:p>
          <a:p>
            <a:r>
              <a:rPr lang="en-US" dirty="0">
                <a:solidFill>
                  <a:schemeClr val="tx1"/>
                </a:solidFill>
              </a:rPr>
              <a:t> </a:t>
            </a:r>
          </a:p>
          <a:p>
            <a:endParaRPr lang="en-US" dirty="0">
              <a:solidFill>
                <a:schemeClr val="tx1"/>
              </a:solidFill>
            </a:endParaRPr>
          </a:p>
        </p:txBody>
      </p:sp>
      <p:pic>
        <p:nvPicPr>
          <p:cNvPr id="7" name="Picture 6" descr="zipar l_ head mast"/>
          <p:cNvPicPr/>
          <p:nvPr/>
        </p:nvPicPr>
        <p:blipFill>
          <a:blip r:embed="rId2" cstate="print"/>
          <a:srcRect r="52698"/>
          <a:stretch>
            <a:fillRect/>
          </a:stretch>
        </p:blipFill>
        <p:spPr bwMode="auto">
          <a:xfrm>
            <a:off x="146538" y="152400"/>
            <a:ext cx="2063262" cy="914400"/>
          </a:xfrm>
          <a:prstGeom prst="rect">
            <a:avLst/>
          </a:prstGeom>
          <a:noFill/>
          <a:ln w="9525">
            <a:noFill/>
            <a:miter lim="800000"/>
            <a:headEnd/>
            <a:tailEnd/>
          </a:ln>
        </p:spPr>
      </p:pic>
      <p:sp>
        <p:nvSpPr>
          <p:cNvPr id="11" name="TextBox 10"/>
          <p:cNvSpPr txBox="1"/>
          <p:nvPr/>
        </p:nvSpPr>
        <p:spPr>
          <a:xfrm>
            <a:off x="121824" y="1066800"/>
            <a:ext cx="8921262" cy="3378104"/>
          </a:xfrm>
          <a:prstGeom prst="rect">
            <a:avLst/>
          </a:prstGeom>
          <a:noFill/>
        </p:spPr>
        <p:txBody>
          <a:bodyPr wrap="square" rtlCol="0">
            <a:spAutoFit/>
          </a:bodyPr>
          <a:lstStyle/>
          <a:p>
            <a:pPr marL="285750" indent="-285750" algn="just">
              <a:lnSpc>
                <a:spcPct val="150000"/>
              </a:lnSpc>
              <a:buFont typeface="Wingdings" panose="05000000000000000000" pitchFamily="2" charset="2"/>
              <a:buChar char="q"/>
            </a:pPr>
            <a:r>
              <a:rPr lang="en-GB" sz="1600" dirty="0"/>
              <a:t>Although many firms cited barcodes as one of the private standards required by supermarket, 17% of supermarket suppliers did not have barcodes for the products supplied to supermarkets.</a:t>
            </a:r>
          </a:p>
          <a:p>
            <a:pPr marL="285750" indent="-285750" algn="just">
              <a:lnSpc>
                <a:spcPct val="150000"/>
              </a:lnSpc>
              <a:buFont typeface="Wingdings" panose="05000000000000000000" pitchFamily="2" charset="2"/>
              <a:buChar char="q"/>
            </a:pPr>
            <a:endParaRPr lang="en-GB" sz="1600" dirty="0"/>
          </a:p>
          <a:p>
            <a:pPr marL="285750" indent="-285750" algn="just">
              <a:lnSpc>
                <a:spcPct val="150000"/>
              </a:lnSpc>
              <a:buFont typeface="Wingdings" panose="05000000000000000000" pitchFamily="2" charset="2"/>
              <a:buChar char="q"/>
            </a:pPr>
            <a:r>
              <a:rPr lang="en-GB" sz="1600" dirty="0"/>
              <a:t>The possession of a barcode may therefore not be appropriate as an exclusion restriction for the simple reason that firms without barcodes are still able to supply supermarkets.</a:t>
            </a:r>
          </a:p>
          <a:p>
            <a:pPr marL="285750" indent="-285750" algn="just">
              <a:lnSpc>
                <a:spcPct val="150000"/>
              </a:lnSpc>
              <a:buFont typeface="Wingdings" panose="05000000000000000000" pitchFamily="2" charset="2"/>
              <a:buChar char="q"/>
            </a:pPr>
            <a:endParaRPr lang="en-GB" sz="1600" dirty="0"/>
          </a:p>
          <a:p>
            <a:pPr marL="285750" indent="-285750" algn="just">
              <a:lnSpc>
                <a:spcPct val="150000"/>
              </a:lnSpc>
              <a:buFont typeface="Wingdings" panose="05000000000000000000" pitchFamily="2" charset="2"/>
              <a:buChar char="q"/>
            </a:pPr>
            <a:r>
              <a:rPr lang="en-GB" sz="1600" dirty="0"/>
              <a:t>However, it is noted that the majority of firms, about 66.7% not supplying supermarkets do not have barcodes which suggests that barcodes could be a determinant of participation for certain product lines</a:t>
            </a:r>
          </a:p>
        </p:txBody>
      </p:sp>
    </p:spTree>
    <p:extLst>
      <p:ext uri="{BB962C8B-B14F-4D97-AF65-F5344CB8AC3E}">
        <p14:creationId xmlns:p14="http://schemas.microsoft.com/office/powerpoint/2010/main" val="42354747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429000" y="123092"/>
            <a:ext cx="5562600" cy="1143000"/>
          </a:xfrm>
        </p:spPr>
        <p:txBody>
          <a:bodyPr/>
          <a:lstStyle/>
          <a:p>
            <a:pPr algn="r"/>
            <a:r>
              <a:rPr lang="en-US" b="1" dirty="0"/>
              <a:t>Outline</a:t>
            </a:r>
          </a:p>
        </p:txBody>
      </p:sp>
      <p:sp>
        <p:nvSpPr>
          <p:cNvPr id="8" name="Content Placeholder 7"/>
          <p:cNvSpPr>
            <a:spLocks noGrp="1"/>
          </p:cNvSpPr>
          <p:nvPr>
            <p:ph idx="1"/>
          </p:nvPr>
        </p:nvSpPr>
        <p:spPr>
          <a:xfrm>
            <a:off x="228600" y="1219200"/>
            <a:ext cx="8610600" cy="4906963"/>
          </a:xfrm>
        </p:spPr>
        <p:txBody>
          <a:bodyPr>
            <a:normAutofit/>
          </a:bodyPr>
          <a:lstStyle/>
          <a:p>
            <a:r>
              <a:rPr lang="en-GB" sz="2800" dirty="0"/>
              <a:t>Introduction</a:t>
            </a:r>
          </a:p>
          <a:p>
            <a:pPr lvl="1">
              <a:buFontTx/>
              <a:buChar char="-"/>
            </a:pPr>
            <a:r>
              <a:rPr lang="en-GB" sz="2400" dirty="0"/>
              <a:t>Stimulating Industrialisation &amp; Regional Trade</a:t>
            </a:r>
          </a:p>
          <a:p>
            <a:pPr lvl="1">
              <a:buFontTx/>
              <a:buChar char="-"/>
            </a:pPr>
            <a:r>
              <a:rPr lang="en-GB" sz="2400" dirty="0"/>
              <a:t>Study Objectives</a:t>
            </a:r>
          </a:p>
          <a:p>
            <a:r>
              <a:rPr lang="en-GB" sz="2800" dirty="0"/>
              <a:t>Retail Modernisation in Zambia</a:t>
            </a:r>
          </a:p>
          <a:p>
            <a:pPr lvl="1">
              <a:buFontTx/>
              <a:buChar char="-"/>
            </a:pPr>
            <a:r>
              <a:rPr lang="en-GB" sz="2400" dirty="0"/>
              <a:t>Determinants of the Supermarket Wave in Zambia</a:t>
            </a:r>
          </a:p>
          <a:p>
            <a:pPr lvl="1">
              <a:buFontTx/>
              <a:buChar char="-"/>
            </a:pPr>
            <a:r>
              <a:rPr lang="en-GB" sz="2400" dirty="0"/>
              <a:t>Supermarket Landscape in Zambia</a:t>
            </a:r>
          </a:p>
          <a:p>
            <a:r>
              <a:rPr lang="en-GB" sz="2800" dirty="0"/>
              <a:t>Traditional Markets versus Supermarkets</a:t>
            </a:r>
          </a:p>
          <a:p>
            <a:r>
              <a:rPr lang="en-GB" sz="2800" dirty="0"/>
              <a:t>Methodology</a:t>
            </a:r>
          </a:p>
          <a:p>
            <a:r>
              <a:rPr lang="en-GB" sz="2800" dirty="0"/>
              <a:t>Findings and Discussion</a:t>
            </a:r>
          </a:p>
          <a:p>
            <a:pPr marL="0" indent="0">
              <a:buNone/>
            </a:pPr>
            <a:endParaRPr lang="en-GB" dirty="0"/>
          </a:p>
        </p:txBody>
      </p:sp>
      <p:sp>
        <p:nvSpPr>
          <p:cNvPr id="5" name="Slide Number Placeholder 4"/>
          <p:cNvSpPr>
            <a:spLocks noGrp="1"/>
          </p:cNvSpPr>
          <p:nvPr>
            <p:ph type="sldNum" sz="quarter" idx="12"/>
          </p:nvPr>
        </p:nvSpPr>
        <p:spPr/>
        <p:txBody>
          <a:bodyPr/>
          <a:lstStyle/>
          <a:p>
            <a:fld id="{0D54FBB2-3A08-46DB-AD07-16871E203B57}" type="slidenum">
              <a:rPr lang="en-US" smtClean="0"/>
              <a:pPr/>
              <a:t>2</a:t>
            </a:fld>
            <a:endParaRPr lang="en-US"/>
          </a:p>
        </p:txBody>
      </p:sp>
      <p:pic>
        <p:nvPicPr>
          <p:cNvPr id="26" name="Picture 25" descr="zipar l_ head mast"/>
          <p:cNvPicPr/>
          <p:nvPr/>
        </p:nvPicPr>
        <p:blipFill>
          <a:blip r:embed="rId2" cstate="print"/>
          <a:srcRect r="52698"/>
          <a:stretch>
            <a:fillRect/>
          </a:stretch>
        </p:blipFill>
        <p:spPr bwMode="auto">
          <a:xfrm>
            <a:off x="162636" y="152400"/>
            <a:ext cx="2377440" cy="914400"/>
          </a:xfrm>
          <a:prstGeom prst="rect">
            <a:avLst/>
          </a:prstGeom>
          <a:noFill/>
          <a:ln w="9525">
            <a:noFill/>
            <a:miter lim="800000"/>
            <a:headEnd/>
            <a:tailEnd/>
          </a:ln>
        </p:spPr>
      </p:pic>
      <p:sp>
        <p:nvSpPr>
          <p:cNvPr id="11" name="Footer Placeholder 5"/>
          <p:cNvSpPr>
            <a:spLocks noGrp="1"/>
          </p:cNvSpPr>
          <p:nvPr>
            <p:ph type="ftr" sz="quarter" idx="11"/>
          </p:nvPr>
        </p:nvSpPr>
        <p:spPr>
          <a:xfrm>
            <a:off x="152400" y="6324600"/>
            <a:ext cx="8839200" cy="396875"/>
          </a:xfrm>
          <a:solidFill>
            <a:srgbClr val="D6A300"/>
          </a:solidFill>
        </p:spPr>
        <p:txBody>
          <a:bodyPr/>
          <a:lstStyle/>
          <a:p>
            <a:r>
              <a:rPr lang="en-US" i="1" dirty="0"/>
              <a:t> </a:t>
            </a:r>
            <a:endParaRPr lang="en-US" dirty="0"/>
          </a:p>
          <a:p>
            <a:endParaRPr lang="en-US" b="1" i="1" dirty="0">
              <a:solidFill>
                <a:schemeClr val="tx1"/>
              </a:solidFill>
            </a:endParaRPr>
          </a:p>
          <a:p>
            <a:r>
              <a:rPr lang="en-US" b="1" i="1" dirty="0">
                <a:solidFill>
                  <a:schemeClr val="tx1"/>
                </a:solidFill>
              </a:rPr>
              <a:t>“Working Towards the formulation of Sound Economic Policies”</a:t>
            </a:r>
            <a:endParaRPr lang="en-US" b="1" dirty="0">
              <a:solidFill>
                <a:schemeClr val="tx1"/>
              </a:solidFill>
            </a:endParaRPr>
          </a:p>
          <a:p>
            <a:r>
              <a:rPr lang="en-US" dirty="0">
                <a:solidFill>
                  <a:schemeClr val="tx1"/>
                </a:solidFill>
              </a:rPr>
              <a:t> </a:t>
            </a:r>
          </a:p>
          <a:p>
            <a:endParaRPr lang="en-US" dirty="0">
              <a:solidFill>
                <a:schemeClr val="tx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cmpd="sng">
            <a:solidFill>
              <a:schemeClr val="tx1"/>
            </a:solidFill>
          </a:ln>
        </p:spPr>
        <p:txBody>
          <a:bodyPr>
            <a:normAutofit fontScale="90000"/>
          </a:bodyPr>
          <a:lstStyle/>
          <a:p>
            <a:r>
              <a:rPr lang="en-GB" dirty="0"/>
              <a:t>Export Capabilities for Local Suppliers</a:t>
            </a:r>
          </a:p>
        </p:txBody>
      </p:sp>
      <p:sp>
        <p:nvSpPr>
          <p:cNvPr id="5" name="Footer Placeholder 4"/>
          <p:cNvSpPr>
            <a:spLocks noGrp="1"/>
          </p:cNvSpPr>
          <p:nvPr>
            <p:ph type="ftr" sz="quarter" idx="11"/>
          </p:nvPr>
        </p:nvSpPr>
        <p:spPr/>
        <p:txBody>
          <a:bodyPr/>
          <a:lstStyle/>
          <a:p>
            <a:r>
              <a:rPr lang="en-GB"/>
              <a:t>   “Working Towards the formulation of Sound Economic Policies”   </a:t>
            </a:r>
            <a:endParaRPr lang="en-US"/>
          </a:p>
        </p:txBody>
      </p:sp>
      <p:sp>
        <p:nvSpPr>
          <p:cNvPr id="6" name="Slide Number Placeholder 5"/>
          <p:cNvSpPr>
            <a:spLocks noGrp="1"/>
          </p:cNvSpPr>
          <p:nvPr>
            <p:ph type="sldNum" sz="quarter" idx="12"/>
          </p:nvPr>
        </p:nvSpPr>
        <p:spPr/>
        <p:txBody>
          <a:bodyPr/>
          <a:lstStyle/>
          <a:p>
            <a:fld id="{0D54FBB2-3A08-46DB-AD07-16871E203B57}" type="slidenum">
              <a:rPr lang="en-US" smtClean="0"/>
              <a:pPr/>
              <a:t>20</a:t>
            </a:fld>
            <a:endParaRPr lang="en-US"/>
          </a:p>
        </p:txBody>
      </p:sp>
      <p:pic>
        <p:nvPicPr>
          <p:cNvPr id="7" name="Content Placeholder 6"/>
          <p:cNvPicPr>
            <a:picLocks noGrp="1"/>
          </p:cNvPicPr>
          <p:nvPr>
            <p:ph sz="half" idx="1"/>
          </p:nvPr>
        </p:nvPicPr>
        <p:blipFill>
          <a:blip r:embed="rId2"/>
          <a:stretch>
            <a:fillRect/>
          </a:stretch>
        </p:blipFill>
        <p:spPr>
          <a:xfrm>
            <a:off x="152400" y="2057400"/>
            <a:ext cx="4206240" cy="3440430"/>
          </a:xfrm>
          <a:prstGeom prst="rect">
            <a:avLst/>
          </a:prstGeom>
          <a:ln cmpd="sng">
            <a:solidFill>
              <a:schemeClr val="tx1"/>
            </a:solidFill>
          </a:ln>
        </p:spPr>
      </p:pic>
      <p:pic>
        <p:nvPicPr>
          <p:cNvPr id="8" name="Content Placeholder 7"/>
          <p:cNvPicPr>
            <a:picLocks noGrp="1"/>
          </p:cNvPicPr>
          <p:nvPr>
            <p:ph sz="half" idx="2"/>
          </p:nvPr>
        </p:nvPicPr>
        <p:blipFill>
          <a:blip r:embed="rId3"/>
          <a:stretch>
            <a:fillRect/>
          </a:stretch>
        </p:blipFill>
        <p:spPr>
          <a:xfrm>
            <a:off x="4343400" y="2057400"/>
            <a:ext cx="4480560" cy="3451860"/>
          </a:xfrm>
          <a:prstGeom prst="rect">
            <a:avLst/>
          </a:prstGeom>
          <a:ln cmpd="sng">
            <a:solidFill>
              <a:schemeClr val="tx1"/>
            </a:solidFill>
          </a:ln>
        </p:spPr>
      </p:pic>
    </p:spTree>
    <p:extLst>
      <p:ext uri="{BB962C8B-B14F-4D97-AF65-F5344CB8AC3E}">
        <p14:creationId xmlns:p14="http://schemas.microsoft.com/office/powerpoint/2010/main" val="29220732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a:ln cmpd="sng">
            <a:solidFill>
              <a:schemeClr val="tx1"/>
            </a:solidFill>
          </a:ln>
        </p:spPr>
        <p:txBody>
          <a:bodyPr/>
          <a:lstStyle/>
          <a:p>
            <a:r>
              <a:rPr lang="en-GB" dirty="0"/>
              <a:t>Export Capabilities </a:t>
            </a:r>
            <a:r>
              <a:rPr lang="en-GB" dirty="0" err="1"/>
              <a:t>Contd</a:t>
            </a:r>
            <a:r>
              <a:rPr lang="en-GB" dirty="0"/>
              <a:t>….</a:t>
            </a:r>
          </a:p>
        </p:txBody>
      </p:sp>
      <p:sp>
        <p:nvSpPr>
          <p:cNvPr id="3" name="Content Placeholder 2"/>
          <p:cNvSpPr>
            <a:spLocks noGrp="1"/>
          </p:cNvSpPr>
          <p:nvPr>
            <p:ph idx="1"/>
          </p:nvPr>
        </p:nvSpPr>
        <p:spPr>
          <a:xfrm>
            <a:off x="0" y="1143000"/>
            <a:ext cx="9144000" cy="5257800"/>
          </a:xfrm>
          <a:ln cmpd="sng">
            <a:solidFill>
              <a:schemeClr val="tx1"/>
            </a:solidFill>
          </a:ln>
        </p:spPr>
        <p:txBody>
          <a:bodyPr/>
          <a:lstStyle/>
          <a:p>
            <a:pPr>
              <a:buFont typeface="Wingdings" panose="05000000000000000000" pitchFamily="2" charset="2"/>
              <a:buChar char="q"/>
            </a:pPr>
            <a:r>
              <a:rPr lang="en-GB" dirty="0"/>
              <a:t> In our Survey, 32% of supermarket suppliers and 16% of non-suppliers have integrated themselves into export market.</a:t>
            </a:r>
          </a:p>
          <a:p>
            <a:pPr>
              <a:buFont typeface="Wingdings" panose="05000000000000000000" pitchFamily="2" charset="2"/>
              <a:buChar char="q"/>
            </a:pPr>
            <a:r>
              <a:rPr lang="en-GB" dirty="0"/>
              <a:t> The figure also shows potential export markets albeit “cumbersome” border procedures</a:t>
            </a:r>
          </a:p>
          <a:p>
            <a:pPr>
              <a:buFont typeface="Wingdings" panose="05000000000000000000" pitchFamily="2" charset="2"/>
              <a:buChar char="q"/>
            </a:pPr>
            <a:r>
              <a:rPr lang="en-GB" dirty="0"/>
              <a:t> The Congolese effect – Congo seem to provide an attractive informal market for non-suppliers</a:t>
            </a:r>
          </a:p>
          <a:p>
            <a:pPr>
              <a:buFont typeface="Wingdings" panose="05000000000000000000" pitchFamily="2" charset="2"/>
              <a:buChar char="q"/>
            </a:pPr>
            <a:r>
              <a:rPr lang="en-GB" dirty="0"/>
              <a:t> Recent trade agreements could offer opportunities for local suppliers to enter into regional markets.</a:t>
            </a:r>
          </a:p>
          <a:p>
            <a:pPr>
              <a:buFont typeface="Wingdings" panose="05000000000000000000" pitchFamily="2" charset="2"/>
              <a:buChar char="q"/>
            </a:pPr>
            <a:endParaRPr lang="en-GB" dirty="0"/>
          </a:p>
        </p:txBody>
      </p:sp>
      <p:sp>
        <p:nvSpPr>
          <p:cNvPr id="4" name="Footer Placeholder 3"/>
          <p:cNvSpPr>
            <a:spLocks noGrp="1"/>
          </p:cNvSpPr>
          <p:nvPr>
            <p:ph type="ftr" sz="quarter" idx="11"/>
          </p:nvPr>
        </p:nvSpPr>
        <p:spPr/>
        <p:txBody>
          <a:bodyPr/>
          <a:lstStyle/>
          <a:p>
            <a:r>
              <a:rPr lang="en-GB"/>
              <a:t>   “Working Towards the formulation of Sound Economic Policies”   </a:t>
            </a:r>
            <a:endParaRPr lang="en-US"/>
          </a:p>
        </p:txBody>
      </p:sp>
      <p:sp>
        <p:nvSpPr>
          <p:cNvPr id="5" name="Slide Number Placeholder 4"/>
          <p:cNvSpPr>
            <a:spLocks noGrp="1"/>
          </p:cNvSpPr>
          <p:nvPr>
            <p:ph type="sldNum" sz="quarter" idx="12"/>
          </p:nvPr>
        </p:nvSpPr>
        <p:spPr/>
        <p:txBody>
          <a:bodyPr/>
          <a:lstStyle/>
          <a:p>
            <a:fld id="{0D54FBB2-3A08-46DB-AD07-16871E203B57}" type="slidenum">
              <a:rPr lang="en-US" smtClean="0"/>
              <a:pPr/>
              <a:t>21</a:t>
            </a:fld>
            <a:endParaRPr lang="en-US"/>
          </a:p>
        </p:txBody>
      </p:sp>
    </p:spTree>
    <p:extLst>
      <p:ext uri="{BB962C8B-B14F-4D97-AF65-F5344CB8AC3E}">
        <p14:creationId xmlns:p14="http://schemas.microsoft.com/office/powerpoint/2010/main" val="37419229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0D54FBB2-3A08-46DB-AD07-16871E203B57}" type="slidenum">
              <a:rPr lang="en-US" smtClean="0"/>
              <a:pPr/>
              <a:t>22</a:t>
            </a:fld>
            <a:endParaRPr lang="en-US"/>
          </a:p>
        </p:txBody>
      </p:sp>
      <p:sp>
        <p:nvSpPr>
          <p:cNvPr id="6" name="Footer Placeholder 5"/>
          <p:cNvSpPr>
            <a:spLocks noGrp="1"/>
          </p:cNvSpPr>
          <p:nvPr>
            <p:ph type="ftr" sz="quarter" idx="11"/>
          </p:nvPr>
        </p:nvSpPr>
        <p:spPr>
          <a:xfrm>
            <a:off x="152400" y="6324600"/>
            <a:ext cx="8839200" cy="396875"/>
          </a:xfrm>
          <a:solidFill>
            <a:srgbClr val="D6A300"/>
          </a:solidFill>
        </p:spPr>
        <p:txBody>
          <a:bodyPr/>
          <a:lstStyle/>
          <a:p>
            <a:r>
              <a:rPr lang="en-US" i="1" dirty="0"/>
              <a:t> </a:t>
            </a:r>
            <a:endParaRPr lang="en-US" dirty="0"/>
          </a:p>
          <a:p>
            <a:endParaRPr lang="en-US" b="1" i="1" dirty="0">
              <a:solidFill>
                <a:schemeClr val="tx1"/>
              </a:solidFill>
            </a:endParaRPr>
          </a:p>
          <a:p>
            <a:r>
              <a:rPr lang="en-US" b="1" i="1" dirty="0">
                <a:solidFill>
                  <a:schemeClr val="tx1"/>
                </a:solidFill>
              </a:rPr>
              <a:t>“Working Towards the formulation of Sound Economic Policies”</a:t>
            </a:r>
            <a:endParaRPr lang="en-US" b="1" dirty="0">
              <a:solidFill>
                <a:schemeClr val="tx1"/>
              </a:solidFill>
            </a:endParaRPr>
          </a:p>
          <a:p>
            <a:r>
              <a:rPr lang="en-US" dirty="0">
                <a:solidFill>
                  <a:schemeClr val="tx1"/>
                </a:solidFill>
              </a:rPr>
              <a:t> </a:t>
            </a:r>
          </a:p>
          <a:p>
            <a:endParaRPr lang="en-US" dirty="0">
              <a:solidFill>
                <a:schemeClr val="tx1"/>
              </a:solidFill>
            </a:endParaRPr>
          </a:p>
        </p:txBody>
      </p:sp>
      <p:pic>
        <p:nvPicPr>
          <p:cNvPr id="7" name="Picture 6" descr="zipar l_ head mast"/>
          <p:cNvPicPr/>
          <p:nvPr/>
        </p:nvPicPr>
        <p:blipFill>
          <a:blip r:embed="rId2" cstate="print"/>
          <a:srcRect r="52698"/>
          <a:stretch>
            <a:fillRect/>
          </a:stretch>
        </p:blipFill>
        <p:spPr bwMode="auto">
          <a:xfrm>
            <a:off x="146538" y="152400"/>
            <a:ext cx="2063262" cy="914400"/>
          </a:xfrm>
          <a:prstGeom prst="rect">
            <a:avLst/>
          </a:prstGeom>
          <a:noFill/>
          <a:ln w="9525">
            <a:noFill/>
            <a:miter lim="800000"/>
            <a:headEnd/>
            <a:tailEnd/>
          </a:ln>
        </p:spPr>
      </p:pic>
      <p:sp>
        <p:nvSpPr>
          <p:cNvPr id="11" name="TextBox 10"/>
          <p:cNvSpPr txBox="1"/>
          <p:nvPr/>
        </p:nvSpPr>
        <p:spPr>
          <a:xfrm>
            <a:off x="121824" y="1066800"/>
            <a:ext cx="8921262" cy="2462213"/>
          </a:xfrm>
          <a:prstGeom prst="rect">
            <a:avLst/>
          </a:prstGeom>
          <a:noFill/>
        </p:spPr>
        <p:txBody>
          <a:bodyPr wrap="square" rtlCol="0">
            <a:spAutoFit/>
          </a:bodyPr>
          <a:lstStyle/>
          <a:p>
            <a:pPr>
              <a:buFont typeface="Arial" pitchFamily="34" charset="0"/>
              <a:buChar char="•"/>
            </a:pPr>
            <a:r>
              <a:rPr lang="en-GB" sz="2200" b="1" dirty="0"/>
              <a:t> </a:t>
            </a:r>
            <a:r>
              <a:rPr lang="en-GB" sz="2200" dirty="0"/>
              <a:t>Dynamic products sold by supermarkets measured by the volume of sales include: fresh milk, Maize meal, corned meat, cooking oil and detergent paste</a:t>
            </a:r>
          </a:p>
          <a:p>
            <a:pPr>
              <a:buFont typeface="Arial" pitchFamily="34" charset="0"/>
              <a:buChar char="•"/>
            </a:pPr>
            <a:r>
              <a:rPr lang="en-GB" sz="2200" dirty="0"/>
              <a:t> Canned products purportedly offer domestic firms most opportunities for increased local production due to low local production</a:t>
            </a:r>
          </a:p>
          <a:p>
            <a:pPr>
              <a:buFont typeface="Arial" pitchFamily="34" charset="0"/>
              <a:buChar char="•"/>
            </a:pPr>
            <a:r>
              <a:rPr lang="en-GB" sz="2200" dirty="0"/>
              <a:t>Opportunities still abound  in household consumables such as detergents, bathing soaps and other cleaning agents. </a:t>
            </a:r>
            <a:endParaRPr lang="en-US" sz="2200" b="1" dirty="0"/>
          </a:p>
        </p:txBody>
      </p:sp>
      <p:graphicFrame>
        <p:nvGraphicFramePr>
          <p:cNvPr id="10" name="Table 9"/>
          <p:cNvGraphicFramePr>
            <a:graphicFrameLocks noGrp="1"/>
          </p:cNvGraphicFramePr>
          <p:nvPr>
            <p:extLst>
              <p:ext uri="{D42A27DB-BD31-4B8C-83A1-F6EECF244321}">
                <p14:modId xmlns:p14="http://schemas.microsoft.com/office/powerpoint/2010/main" val="3300331026"/>
              </p:ext>
            </p:extLst>
          </p:nvPr>
        </p:nvGraphicFramePr>
        <p:xfrm>
          <a:off x="304800" y="4267201"/>
          <a:ext cx="8610600" cy="2013312"/>
        </p:xfrm>
        <a:graphic>
          <a:graphicData uri="http://schemas.openxmlformats.org/drawingml/2006/table">
            <a:tbl>
              <a:tblPr/>
              <a:tblGrid>
                <a:gridCol w="1722120">
                  <a:extLst>
                    <a:ext uri="{9D8B030D-6E8A-4147-A177-3AD203B41FA5}">
                      <a16:colId xmlns:a16="http://schemas.microsoft.com/office/drawing/2014/main" val="20000"/>
                    </a:ext>
                  </a:extLst>
                </a:gridCol>
                <a:gridCol w="1722120">
                  <a:extLst>
                    <a:ext uri="{9D8B030D-6E8A-4147-A177-3AD203B41FA5}">
                      <a16:colId xmlns:a16="http://schemas.microsoft.com/office/drawing/2014/main" val="20001"/>
                    </a:ext>
                  </a:extLst>
                </a:gridCol>
                <a:gridCol w="1722120">
                  <a:extLst>
                    <a:ext uri="{9D8B030D-6E8A-4147-A177-3AD203B41FA5}">
                      <a16:colId xmlns:a16="http://schemas.microsoft.com/office/drawing/2014/main" val="20002"/>
                    </a:ext>
                  </a:extLst>
                </a:gridCol>
                <a:gridCol w="1722120">
                  <a:extLst>
                    <a:ext uri="{9D8B030D-6E8A-4147-A177-3AD203B41FA5}">
                      <a16:colId xmlns:a16="http://schemas.microsoft.com/office/drawing/2014/main" val="20003"/>
                    </a:ext>
                  </a:extLst>
                </a:gridCol>
                <a:gridCol w="1722120">
                  <a:extLst>
                    <a:ext uri="{9D8B030D-6E8A-4147-A177-3AD203B41FA5}">
                      <a16:colId xmlns:a16="http://schemas.microsoft.com/office/drawing/2014/main" val="20004"/>
                    </a:ext>
                  </a:extLst>
                </a:gridCol>
              </a:tblGrid>
              <a:tr h="691736">
                <a:tc>
                  <a:txBody>
                    <a:bodyPr/>
                    <a:lstStyle/>
                    <a:p>
                      <a:pPr marL="0" marR="0">
                        <a:lnSpc>
                          <a:spcPct val="115000"/>
                        </a:lnSpc>
                        <a:spcBef>
                          <a:spcPts val="0"/>
                        </a:spcBef>
                        <a:spcAft>
                          <a:spcPts val="0"/>
                        </a:spcAft>
                      </a:pPr>
                      <a:r>
                        <a:rPr lang="en-GB" sz="1600" b="1" dirty="0">
                          <a:solidFill>
                            <a:schemeClr val="tx1"/>
                          </a:solidFill>
                          <a:latin typeface="Calibri"/>
                          <a:ea typeface="Calibri"/>
                          <a:cs typeface="Times New Roman"/>
                        </a:rPr>
                        <a:t>Dairy</a:t>
                      </a:r>
                      <a:endParaRPr lang="en-US" sz="1600" dirty="0">
                        <a:solidFill>
                          <a:schemeClr val="tx1"/>
                        </a:solidFill>
                        <a:latin typeface="Calibri"/>
                        <a:ea typeface="Calibri"/>
                        <a:cs typeface="Times New Roman"/>
                      </a:endParaRPr>
                    </a:p>
                  </a:txBody>
                  <a:tcPr marL="68580" marR="68580" marT="0" marB="0">
                    <a:lnL>
                      <a:noFill/>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a:txBody>
                    <a:bodyPr/>
                    <a:lstStyle/>
                    <a:p>
                      <a:pPr marL="0" marR="0">
                        <a:lnSpc>
                          <a:spcPct val="115000"/>
                        </a:lnSpc>
                        <a:spcBef>
                          <a:spcPts val="0"/>
                        </a:spcBef>
                        <a:spcAft>
                          <a:spcPts val="0"/>
                        </a:spcAft>
                      </a:pPr>
                      <a:r>
                        <a:rPr lang="en-GB" sz="1600" b="1">
                          <a:solidFill>
                            <a:schemeClr val="tx1"/>
                          </a:solidFill>
                          <a:latin typeface="Calibri"/>
                          <a:ea typeface="Calibri"/>
                          <a:cs typeface="Times New Roman"/>
                        </a:rPr>
                        <a:t>Processed Grains</a:t>
                      </a:r>
                      <a:endParaRPr lang="en-US" sz="1600">
                        <a:solidFill>
                          <a:schemeClr val="tx1"/>
                        </a:solidFill>
                        <a:latin typeface="Calibri"/>
                        <a:ea typeface="Calibri"/>
                        <a:cs typeface="Times New Roman"/>
                      </a:endParaRPr>
                    </a:p>
                  </a:txBody>
                  <a:tcPr marL="68580" marR="68580" marT="0" marB="0">
                    <a:lnL>
                      <a:noFill/>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a:txBody>
                    <a:bodyPr/>
                    <a:lstStyle/>
                    <a:p>
                      <a:pPr marL="0" marR="0">
                        <a:lnSpc>
                          <a:spcPct val="115000"/>
                        </a:lnSpc>
                        <a:spcBef>
                          <a:spcPts val="0"/>
                        </a:spcBef>
                        <a:spcAft>
                          <a:spcPts val="0"/>
                        </a:spcAft>
                      </a:pPr>
                      <a:r>
                        <a:rPr lang="en-GB" sz="1600" b="1">
                          <a:solidFill>
                            <a:schemeClr val="tx1"/>
                          </a:solidFill>
                          <a:latin typeface="Calibri"/>
                          <a:ea typeface="Calibri"/>
                          <a:cs typeface="Times New Roman"/>
                        </a:rPr>
                        <a:t>Processed Foods</a:t>
                      </a:r>
                      <a:endParaRPr lang="en-US" sz="1600">
                        <a:solidFill>
                          <a:schemeClr val="tx1"/>
                        </a:solidFill>
                        <a:latin typeface="Calibri"/>
                        <a:ea typeface="Calibri"/>
                        <a:cs typeface="Times New Roman"/>
                      </a:endParaRPr>
                    </a:p>
                  </a:txBody>
                  <a:tcPr marL="68580" marR="68580" marT="0" marB="0">
                    <a:lnL>
                      <a:noFill/>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a:txBody>
                    <a:bodyPr/>
                    <a:lstStyle/>
                    <a:p>
                      <a:pPr marL="0" marR="0">
                        <a:lnSpc>
                          <a:spcPct val="115000"/>
                        </a:lnSpc>
                        <a:spcBef>
                          <a:spcPts val="0"/>
                        </a:spcBef>
                        <a:spcAft>
                          <a:spcPts val="0"/>
                        </a:spcAft>
                      </a:pPr>
                      <a:r>
                        <a:rPr lang="en-GB" sz="1600" b="1">
                          <a:solidFill>
                            <a:schemeClr val="tx1"/>
                          </a:solidFill>
                          <a:latin typeface="Calibri"/>
                          <a:ea typeface="Calibri"/>
                          <a:cs typeface="Times New Roman"/>
                        </a:rPr>
                        <a:t>Edible Oils</a:t>
                      </a:r>
                      <a:endParaRPr lang="en-US" sz="1600">
                        <a:solidFill>
                          <a:schemeClr val="tx1"/>
                        </a:solidFill>
                        <a:latin typeface="Calibri"/>
                        <a:ea typeface="Calibri"/>
                        <a:cs typeface="Times New Roman"/>
                      </a:endParaRPr>
                    </a:p>
                  </a:txBody>
                  <a:tcPr marL="68580" marR="68580" marT="0" marB="0">
                    <a:lnL>
                      <a:noFill/>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a:txBody>
                    <a:bodyPr/>
                    <a:lstStyle/>
                    <a:p>
                      <a:pPr marL="0" marR="0">
                        <a:lnSpc>
                          <a:spcPct val="115000"/>
                        </a:lnSpc>
                        <a:spcBef>
                          <a:spcPts val="0"/>
                        </a:spcBef>
                        <a:spcAft>
                          <a:spcPts val="0"/>
                        </a:spcAft>
                      </a:pPr>
                      <a:r>
                        <a:rPr lang="en-GB" sz="1600" b="1">
                          <a:solidFill>
                            <a:schemeClr val="tx1"/>
                          </a:solidFill>
                          <a:latin typeface="Calibri"/>
                          <a:ea typeface="Calibri"/>
                          <a:cs typeface="Times New Roman"/>
                        </a:rPr>
                        <a:t>Household Products</a:t>
                      </a:r>
                      <a:endParaRPr lang="en-US" sz="1600">
                        <a:solidFill>
                          <a:schemeClr val="tx1"/>
                        </a:solidFill>
                        <a:latin typeface="Calibri"/>
                        <a:ea typeface="Calibri"/>
                        <a:cs typeface="Times New Roman"/>
                      </a:endParaRPr>
                    </a:p>
                  </a:txBody>
                  <a:tcPr marL="68580" marR="68580" marT="0" marB="0">
                    <a:lnL>
                      <a:noFill/>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extLst>
                  <a:ext uri="{0D108BD9-81ED-4DB2-BD59-A6C34878D82A}">
                    <a16:rowId xmlns:a16="http://schemas.microsoft.com/office/drawing/2014/main" val="10000"/>
                  </a:ext>
                </a:extLst>
              </a:tr>
              <a:tr h="345868">
                <a:tc>
                  <a:txBody>
                    <a:bodyPr/>
                    <a:lstStyle/>
                    <a:p>
                      <a:pPr marL="0" marR="0">
                        <a:lnSpc>
                          <a:spcPct val="115000"/>
                        </a:lnSpc>
                        <a:spcBef>
                          <a:spcPts val="0"/>
                        </a:spcBef>
                        <a:spcAft>
                          <a:spcPts val="0"/>
                        </a:spcAft>
                      </a:pPr>
                      <a:r>
                        <a:rPr lang="en-GB" sz="1600" dirty="0">
                          <a:solidFill>
                            <a:schemeClr val="tx1"/>
                          </a:solidFill>
                          <a:latin typeface="Calibri"/>
                          <a:ea typeface="Calibri"/>
                          <a:cs typeface="Times New Roman"/>
                        </a:rPr>
                        <a:t>Fresh Milk</a:t>
                      </a:r>
                      <a:endParaRPr lang="en-US" sz="1600" dirty="0">
                        <a:solidFill>
                          <a:schemeClr val="tx1"/>
                        </a:solidFill>
                        <a:latin typeface="Calibri"/>
                        <a:ea typeface="Calibri"/>
                        <a:cs typeface="Times New Roman"/>
                      </a:endParaRPr>
                    </a:p>
                  </a:txBody>
                  <a:tcPr marL="68580" marR="68580" marT="0" marB="0">
                    <a:lnL>
                      <a:noFill/>
                    </a:lnL>
                    <a:lnR>
                      <a:noFill/>
                    </a:lnR>
                    <a:lnT w="12700" cap="flat" cmpd="sng" algn="ctr">
                      <a:solidFill>
                        <a:srgbClr val="C0504D"/>
                      </a:solidFill>
                      <a:prstDash val="solid"/>
                      <a:round/>
                      <a:headEnd type="none" w="med" len="med"/>
                      <a:tailEnd type="none" w="med" len="med"/>
                    </a:lnT>
                    <a:lnB>
                      <a:noFill/>
                    </a:lnB>
                    <a:solidFill>
                      <a:srgbClr val="EFD3D2"/>
                    </a:solidFill>
                  </a:tcPr>
                </a:tc>
                <a:tc>
                  <a:txBody>
                    <a:bodyPr/>
                    <a:lstStyle/>
                    <a:p>
                      <a:pPr marL="0" marR="0">
                        <a:lnSpc>
                          <a:spcPct val="115000"/>
                        </a:lnSpc>
                        <a:spcBef>
                          <a:spcPts val="0"/>
                        </a:spcBef>
                        <a:spcAft>
                          <a:spcPts val="0"/>
                        </a:spcAft>
                      </a:pPr>
                      <a:r>
                        <a:rPr lang="en-GB" sz="1600">
                          <a:solidFill>
                            <a:schemeClr val="tx1"/>
                          </a:solidFill>
                          <a:latin typeface="Calibri"/>
                          <a:ea typeface="Calibri"/>
                          <a:cs typeface="Times New Roman"/>
                        </a:rPr>
                        <a:t>Maize Meal</a:t>
                      </a:r>
                      <a:endParaRPr lang="en-US" sz="1600">
                        <a:solidFill>
                          <a:schemeClr val="tx1"/>
                        </a:solidFill>
                        <a:latin typeface="Calibri"/>
                        <a:ea typeface="Calibri"/>
                        <a:cs typeface="Times New Roman"/>
                      </a:endParaRPr>
                    </a:p>
                  </a:txBody>
                  <a:tcPr marL="68580" marR="68580" marT="0" marB="0">
                    <a:lnL>
                      <a:noFill/>
                    </a:lnL>
                    <a:lnR>
                      <a:noFill/>
                    </a:lnR>
                    <a:lnT w="12700" cap="flat" cmpd="sng" algn="ctr">
                      <a:solidFill>
                        <a:srgbClr val="C0504D"/>
                      </a:solidFill>
                      <a:prstDash val="solid"/>
                      <a:round/>
                      <a:headEnd type="none" w="med" len="med"/>
                      <a:tailEnd type="none" w="med" len="med"/>
                    </a:lnT>
                    <a:lnB>
                      <a:noFill/>
                    </a:lnB>
                    <a:solidFill>
                      <a:srgbClr val="EFD3D2"/>
                    </a:solidFill>
                  </a:tcPr>
                </a:tc>
                <a:tc>
                  <a:txBody>
                    <a:bodyPr/>
                    <a:lstStyle/>
                    <a:p>
                      <a:pPr marL="0" marR="0">
                        <a:lnSpc>
                          <a:spcPct val="115000"/>
                        </a:lnSpc>
                        <a:spcBef>
                          <a:spcPts val="0"/>
                        </a:spcBef>
                        <a:spcAft>
                          <a:spcPts val="0"/>
                        </a:spcAft>
                      </a:pPr>
                      <a:r>
                        <a:rPr lang="en-GB" sz="1600">
                          <a:solidFill>
                            <a:schemeClr val="tx1"/>
                          </a:solidFill>
                          <a:latin typeface="Calibri"/>
                          <a:ea typeface="Calibri"/>
                          <a:cs typeface="Times New Roman"/>
                        </a:rPr>
                        <a:t>Baked Beans</a:t>
                      </a:r>
                      <a:endParaRPr lang="en-US" sz="1600">
                        <a:solidFill>
                          <a:schemeClr val="tx1"/>
                        </a:solidFill>
                        <a:latin typeface="Calibri"/>
                        <a:ea typeface="Calibri"/>
                        <a:cs typeface="Times New Roman"/>
                      </a:endParaRPr>
                    </a:p>
                  </a:txBody>
                  <a:tcPr marL="68580" marR="68580" marT="0" marB="0">
                    <a:lnL>
                      <a:noFill/>
                    </a:lnL>
                    <a:lnR>
                      <a:noFill/>
                    </a:lnR>
                    <a:lnT w="12700" cap="flat" cmpd="sng" algn="ctr">
                      <a:solidFill>
                        <a:srgbClr val="C0504D"/>
                      </a:solidFill>
                      <a:prstDash val="solid"/>
                      <a:round/>
                      <a:headEnd type="none" w="med" len="med"/>
                      <a:tailEnd type="none" w="med" len="med"/>
                    </a:lnT>
                    <a:lnB>
                      <a:noFill/>
                    </a:lnB>
                    <a:solidFill>
                      <a:srgbClr val="EFD3D2"/>
                    </a:solidFill>
                  </a:tcPr>
                </a:tc>
                <a:tc>
                  <a:txBody>
                    <a:bodyPr/>
                    <a:lstStyle/>
                    <a:p>
                      <a:pPr marL="0" marR="0">
                        <a:lnSpc>
                          <a:spcPct val="115000"/>
                        </a:lnSpc>
                        <a:spcBef>
                          <a:spcPts val="0"/>
                        </a:spcBef>
                        <a:spcAft>
                          <a:spcPts val="0"/>
                        </a:spcAft>
                      </a:pPr>
                      <a:r>
                        <a:rPr lang="en-GB" sz="1600">
                          <a:solidFill>
                            <a:schemeClr val="tx1"/>
                          </a:solidFill>
                          <a:latin typeface="Calibri"/>
                          <a:ea typeface="Calibri"/>
                          <a:cs typeface="Times New Roman"/>
                        </a:rPr>
                        <a:t>Cooking Oil</a:t>
                      </a:r>
                      <a:endParaRPr lang="en-US" sz="1600">
                        <a:solidFill>
                          <a:schemeClr val="tx1"/>
                        </a:solidFill>
                        <a:latin typeface="Calibri"/>
                        <a:ea typeface="Calibri"/>
                        <a:cs typeface="Times New Roman"/>
                      </a:endParaRPr>
                    </a:p>
                  </a:txBody>
                  <a:tcPr marL="68580" marR="68580" marT="0" marB="0">
                    <a:lnL>
                      <a:noFill/>
                    </a:lnL>
                    <a:lnR>
                      <a:noFill/>
                    </a:lnR>
                    <a:lnT w="12700" cap="flat" cmpd="sng" algn="ctr">
                      <a:solidFill>
                        <a:srgbClr val="C0504D"/>
                      </a:solidFill>
                      <a:prstDash val="solid"/>
                      <a:round/>
                      <a:headEnd type="none" w="med" len="med"/>
                      <a:tailEnd type="none" w="med" len="med"/>
                    </a:lnT>
                    <a:lnB>
                      <a:noFill/>
                    </a:lnB>
                    <a:solidFill>
                      <a:srgbClr val="EFD3D2"/>
                    </a:solidFill>
                  </a:tcPr>
                </a:tc>
                <a:tc>
                  <a:txBody>
                    <a:bodyPr/>
                    <a:lstStyle/>
                    <a:p>
                      <a:pPr marL="0" marR="0">
                        <a:lnSpc>
                          <a:spcPct val="115000"/>
                        </a:lnSpc>
                        <a:spcBef>
                          <a:spcPts val="0"/>
                        </a:spcBef>
                        <a:spcAft>
                          <a:spcPts val="0"/>
                        </a:spcAft>
                      </a:pPr>
                      <a:r>
                        <a:rPr lang="en-GB" sz="1600">
                          <a:solidFill>
                            <a:schemeClr val="tx1"/>
                          </a:solidFill>
                          <a:latin typeface="Calibri"/>
                          <a:ea typeface="Calibri"/>
                          <a:cs typeface="Times New Roman"/>
                        </a:rPr>
                        <a:t>Detergent Paste</a:t>
                      </a:r>
                      <a:endParaRPr lang="en-US" sz="1600">
                        <a:solidFill>
                          <a:schemeClr val="tx1"/>
                        </a:solidFill>
                        <a:latin typeface="Calibri"/>
                        <a:ea typeface="Calibri"/>
                        <a:cs typeface="Times New Roman"/>
                      </a:endParaRPr>
                    </a:p>
                  </a:txBody>
                  <a:tcPr marL="68580" marR="68580" marT="0" marB="0">
                    <a:lnL>
                      <a:noFill/>
                    </a:lnL>
                    <a:lnR>
                      <a:noFill/>
                    </a:lnR>
                    <a:lnT w="12700" cap="flat" cmpd="sng" algn="ctr">
                      <a:solidFill>
                        <a:srgbClr val="C0504D"/>
                      </a:solidFill>
                      <a:prstDash val="solid"/>
                      <a:round/>
                      <a:headEnd type="none" w="med" len="med"/>
                      <a:tailEnd type="none" w="med" len="med"/>
                    </a:lnT>
                    <a:lnB>
                      <a:noFill/>
                    </a:lnB>
                    <a:solidFill>
                      <a:srgbClr val="EFD3D2"/>
                    </a:solidFill>
                  </a:tcPr>
                </a:tc>
                <a:extLst>
                  <a:ext uri="{0D108BD9-81ED-4DB2-BD59-A6C34878D82A}">
                    <a16:rowId xmlns:a16="http://schemas.microsoft.com/office/drawing/2014/main" val="10001"/>
                  </a:ext>
                </a:extLst>
              </a:tr>
              <a:tr h="629840">
                <a:tc>
                  <a:txBody>
                    <a:bodyPr/>
                    <a:lstStyle/>
                    <a:p>
                      <a:pPr marL="0" marR="0">
                        <a:lnSpc>
                          <a:spcPct val="115000"/>
                        </a:lnSpc>
                        <a:spcBef>
                          <a:spcPts val="0"/>
                        </a:spcBef>
                        <a:spcAft>
                          <a:spcPts val="0"/>
                        </a:spcAft>
                      </a:pPr>
                      <a:r>
                        <a:rPr lang="en-GB" sz="1600" dirty="0">
                          <a:solidFill>
                            <a:schemeClr val="tx1"/>
                          </a:solidFill>
                          <a:latin typeface="Calibri"/>
                          <a:ea typeface="Calibri"/>
                          <a:cs typeface="Times New Roman"/>
                        </a:rPr>
                        <a:t>Lacto</a:t>
                      </a:r>
                      <a:endParaRPr lang="en-US" sz="1600" dirty="0">
                        <a:solidFill>
                          <a:schemeClr val="tx1"/>
                        </a:solidFill>
                        <a:latin typeface="Calibri"/>
                        <a:ea typeface="Calibri"/>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GB" sz="1600" dirty="0">
                          <a:solidFill>
                            <a:schemeClr val="tx1"/>
                          </a:solidFill>
                          <a:latin typeface="Calibri"/>
                          <a:ea typeface="Calibri"/>
                          <a:cs typeface="Times New Roman"/>
                        </a:rPr>
                        <a:t>Bread </a:t>
                      </a:r>
                      <a:endParaRPr lang="en-US" sz="1600" dirty="0">
                        <a:solidFill>
                          <a:schemeClr val="tx1"/>
                        </a:solidFill>
                        <a:latin typeface="Calibri"/>
                        <a:ea typeface="Calibri"/>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GB" sz="1600" dirty="0">
                          <a:solidFill>
                            <a:schemeClr val="tx1"/>
                          </a:solidFill>
                          <a:latin typeface="Calibri"/>
                          <a:ea typeface="Calibri"/>
                          <a:cs typeface="Times New Roman"/>
                        </a:rPr>
                        <a:t>Corned Meat</a:t>
                      </a:r>
                      <a:endParaRPr lang="en-US" sz="1600" dirty="0">
                        <a:solidFill>
                          <a:schemeClr val="tx1"/>
                        </a:solidFill>
                        <a:latin typeface="Calibri"/>
                        <a:ea typeface="Calibri"/>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GB" sz="1600" dirty="0">
                          <a:solidFill>
                            <a:schemeClr val="tx1"/>
                          </a:solidFill>
                          <a:latin typeface="Calibri"/>
                          <a:ea typeface="Calibri"/>
                          <a:cs typeface="Times New Roman"/>
                        </a:rPr>
                        <a:t>Margarine Butter</a:t>
                      </a:r>
                      <a:endParaRPr lang="en-US" sz="1600" dirty="0">
                        <a:solidFill>
                          <a:schemeClr val="tx1"/>
                        </a:solidFill>
                        <a:latin typeface="Calibri"/>
                        <a:ea typeface="Calibri"/>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GB" sz="1600" dirty="0">
                          <a:solidFill>
                            <a:schemeClr val="tx1"/>
                          </a:solidFill>
                          <a:latin typeface="Calibri"/>
                          <a:ea typeface="Calibri"/>
                          <a:cs typeface="Times New Roman"/>
                        </a:rPr>
                        <a:t>Bathing Soaps</a:t>
                      </a:r>
                      <a:endParaRPr lang="en-US" sz="1600" dirty="0">
                        <a:solidFill>
                          <a:schemeClr val="tx1"/>
                        </a:solidFill>
                        <a:latin typeface="Calibri"/>
                        <a:ea typeface="Calibri"/>
                        <a:cs typeface="Times New Roman"/>
                      </a:endParaRPr>
                    </a:p>
                  </a:txBody>
                  <a:tcPr marL="68580" marR="68580" marT="0" marB="0">
                    <a:lnL>
                      <a:noFill/>
                    </a:lnL>
                    <a:lnR>
                      <a:noFill/>
                    </a:lnR>
                    <a:lnT>
                      <a:noFill/>
                    </a:lnT>
                    <a:lnB>
                      <a:noFill/>
                    </a:lnB>
                  </a:tcPr>
                </a:tc>
                <a:extLst>
                  <a:ext uri="{0D108BD9-81ED-4DB2-BD59-A6C34878D82A}">
                    <a16:rowId xmlns:a16="http://schemas.microsoft.com/office/drawing/2014/main" val="10002"/>
                  </a:ext>
                </a:extLst>
              </a:tr>
              <a:tr h="345868">
                <a:tc>
                  <a:txBody>
                    <a:bodyPr/>
                    <a:lstStyle/>
                    <a:p>
                      <a:pPr marL="0" marR="0">
                        <a:lnSpc>
                          <a:spcPct val="115000"/>
                        </a:lnSpc>
                        <a:spcBef>
                          <a:spcPts val="0"/>
                        </a:spcBef>
                        <a:spcAft>
                          <a:spcPts val="0"/>
                        </a:spcAft>
                      </a:pPr>
                      <a:r>
                        <a:rPr lang="en-GB" sz="1600" dirty="0">
                          <a:solidFill>
                            <a:schemeClr val="tx1"/>
                          </a:solidFill>
                          <a:latin typeface="Calibri"/>
                          <a:ea typeface="Calibri"/>
                          <a:cs typeface="Times New Roman"/>
                        </a:rPr>
                        <a:t>Yoghurts</a:t>
                      </a:r>
                      <a:endParaRPr lang="en-US" sz="1600" dirty="0">
                        <a:solidFill>
                          <a:schemeClr val="tx1"/>
                        </a:solidFill>
                        <a:latin typeface="Calibri"/>
                        <a:ea typeface="Calibri"/>
                        <a:cs typeface="Times New Roman"/>
                      </a:endParaRPr>
                    </a:p>
                  </a:txBody>
                  <a:tcPr marL="68580" marR="68580" marT="0" marB="0">
                    <a:lnL>
                      <a:noFill/>
                    </a:lnL>
                    <a:lnR>
                      <a:noFill/>
                    </a:lnR>
                    <a:lnT>
                      <a:noFill/>
                    </a:lnT>
                    <a:lnB w="12700" cap="flat" cmpd="sng" algn="ctr">
                      <a:solidFill>
                        <a:srgbClr val="C0504D"/>
                      </a:solidFill>
                      <a:prstDash val="solid"/>
                      <a:round/>
                      <a:headEnd type="none" w="med" len="med"/>
                      <a:tailEnd type="none" w="med" len="med"/>
                    </a:lnB>
                    <a:solidFill>
                      <a:srgbClr val="EFD3D2"/>
                    </a:solidFill>
                  </a:tcPr>
                </a:tc>
                <a:tc>
                  <a:txBody>
                    <a:bodyPr/>
                    <a:lstStyle/>
                    <a:p>
                      <a:pPr marL="0" marR="0">
                        <a:lnSpc>
                          <a:spcPct val="115000"/>
                        </a:lnSpc>
                        <a:spcBef>
                          <a:spcPts val="0"/>
                        </a:spcBef>
                        <a:spcAft>
                          <a:spcPts val="0"/>
                        </a:spcAft>
                      </a:pPr>
                      <a:r>
                        <a:rPr lang="en-GB" sz="1600" dirty="0">
                          <a:solidFill>
                            <a:schemeClr val="tx1"/>
                          </a:solidFill>
                          <a:latin typeface="Calibri"/>
                          <a:ea typeface="Calibri"/>
                          <a:cs typeface="Times New Roman"/>
                        </a:rPr>
                        <a:t>Rice</a:t>
                      </a:r>
                      <a:endParaRPr lang="en-US" sz="1600" dirty="0">
                        <a:solidFill>
                          <a:schemeClr val="tx1"/>
                        </a:solidFill>
                        <a:latin typeface="Calibri"/>
                        <a:ea typeface="Calibri"/>
                        <a:cs typeface="Times New Roman"/>
                      </a:endParaRPr>
                    </a:p>
                  </a:txBody>
                  <a:tcPr marL="68580" marR="68580" marT="0" marB="0">
                    <a:lnL>
                      <a:noFill/>
                    </a:lnL>
                    <a:lnR>
                      <a:noFill/>
                    </a:lnR>
                    <a:lnT>
                      <a:noFill/>
                    </a:lnT>
                    <a:lnB w="12700" cap="flat" cmpd="sng" algn="ctr">
                      <a:solidFill>
                        <a:srgbClr val="C0504D"/>
                      </a:solidFill>
                      <a:prstDash val="solid"/>
                      <a:round/>
                      <a:headEnd type="none" w="med" len="med"/>
                      <a:tailEnd type="none" w="med" len="med"/>
                    </a:lnB>
                    <a:solidFill>
                      <a:srgbClr val="EFD3D2"/>
                    </a:solidFill>
                  </a:tcPr>
                </a:tc>
                <a:tc>
                  <a:txBody>
                    <a:bodyPr/>
                    <a:lstStyle/>
                    <a:p>
                      <a:pPr marL="0" marR="0">
                        <a:lnSpc>
                          <a:spcPct val="115000"/>
                        </a:lnSpc>
                        <a:spcBef>
                          <a:spcPts val="0"/>
                        </a:spcBef>
                        <a:spcAft>
                          <a:spcPts val="0"/>
                        </a:spcAft>
                      </a:pPr>
                      <a:r>
                        <a:rPr lang="en-GB" sz="1600" dirty="0">
                          <a:solidFill>
                            <a:schemeClr val="tx1"/>
                          </a:solidFill>
                          <a:latin typeface="Calibri"/>
                          <a:ea typeface="Calibri"/>
                          <a:cs typeface="Times New Roman"/>
                        </a:rPr>
                        <a:t>Honey</a:t>
                      </a:r>
                      <a:endParaRPr lang="en-US" sz="1600" dirty="0">
                        <a:solidFill>
                          <a:schemeClr val="tx1"/>
                        </a:solidFill>
                        <a:latin typeface="Calibri"/>
                        <a:ea typeface="Calibri"/>
                        <a:cs typeface="Times New Roman"/>
                      </a:endParaRPr>
                    </a:p>
                  </a:txBody>
                  <a:tcPr marL="68580" marR="68580" marT="0" marB="0">
                    <a:lnL>
                      <a:noFill/>
                    </a:lnL>
                    <a:lnR>
                      <a:noFill/>
                    </a:lnR>
                    <a:lnT>
                      <a:noFill/>
                    </a:lnT>
                    <a:lnB w="12700" cap="flat" cmpd="sng" algn="ctr">
                      <a:solidFill>
                        <a:srgbClr val="C0504D"/>
                      </a:solidFill>
                      <a:prstDash val="solid"/>
                      <a:round/>
                      <a:headEnd type="none" w="med" len="med"/>
                      <a:tailEnd type="none" w="med" len="med"/>
                    </a:lnB>
                    <a:solidFill>
                      <a:srgbClr val="EFD3D2"/>
                    </a:solidFill>
                  </a:tcPr>
                </a:tc>
                <a:tc>
                  <a:txBody>
                    <a:bodyPr/>
                    <a:lstStyle/>
                    <a:p>
                      <a:pPr marL="0" marR="0">
                        <a:lnSpc>
                          <a:spcPct val="115000"/>
                        </a:lnSpc>
                        <a:spcBef>
                          <a:spcPts val="0"/>
                        </a:spcBef>
                        <a:spcAft>
                          <a:spcPts val="0"/>
                        </a:spcAft>
                      </a:pPr>
                      <a:r>
                        <a:rPr lang="en-GB" sz="1600" dirty="0">
                          <a:solidFill>
                            <a:schemeClr val="tx1"/>
                          </a:solidFill>
                          <a:latin typeface="Calibri"/>
                          <a:ea typeface="Calibri"/>
                          <a:cs typeface="Times New Roman"/>
                        </a:rPr>
                        <a:t>Olive Oil</a:t>
                      </a:r>
                      <a:endParaRPr lang="en-US" sz="1600" dirty="0">
                        <a:solidFill>
                          <a:schemeClr val="tx1"/>
                        </a:solidFill>
                        <a:latin typeface="Calibri"/>
                        <a:ea typeface="Calibri"/>
                        <a:cs typeface="Times New Roman"/>
                      </a:endParaRPr>
                    </a:p>
                  </a:txBody>
                  <a:tcPr marL="68580" marR="68580" marT="0" marB="0">
                    <a:lnL>
                      <a:noFill/>
                    </a:lnL>
                    <a:lnR>
                      <a:noFill/>
                    </a:lnR>
                    <a:lnT>
                      <a:noFill/>
                    </a:lnT>
                    <a:lnB w="12700" cap="flat" cmpd="sng" algn="ctr">
                      <a:solidFill>
                        <a:srgbClr val="C0504D"/>
                      </a:solidFill>
                      <a:prstDash val="solid"/>
                      <a:round/>
                      <a:headEnd type="none" w="med" len="med"/>
                      <a:tailEnd type="none" w="med" len="med"/>
                    </a:lnB>
                    <a:solidFill>
                      <a:srgbClr val="EFD3D2"/>
                    </a:solidFill>
                  </a:tcPr>
                </a:tc>
                <a:tc>
                  <a:txBody>
                    <a:bodyPr/>
                    <a:lstStyle/>
                    <a:p>
                      <a:pPr marL="0" marR="0">
                        <a:lnSpc>
                          <a:spcPct val="115000"/>
                        </a:lnSpc>
                        <a:spcBef>
                          <a:spcPts val="0"/>
                        </a:spcBef>
                        <a:spcAft>
                          <a:spcPts val="0"/>
                        </a:spcAft>
                      </a:pPr>
                      <a:r>
                        <a:rPr lang="en-GB" sz="1600" dirty="0">
                          <a:solidFill>
                            <a:schemeClr val="tx1"/>
                          </a:solidFill>
                          <a:latin typeface="Calibri"/>
                          <a:ea typeface="Calibri"/>
                          <a:cs typeface="Times New Roman"/>
                        </a:rPr>
                        <a:t>Dish Washer</a:t>
                      </a:r>
                      <a:endParaRPr lang="en-US" sz="1600" dirty="0">
                        <a:solidFill>
                          <a:schemeClr val="tx1"/>
                        </a:solidFill>
                        <a:latin typeface="Calibri"/>
                        <a:ea typeface="Calibri"/>
                        <a:cs typeface="Times New Roman"/>
                      </a:endParaRPr>
                    </a:p>
                  </a:txBody>
                  <a:tcPr marL="68580" marR="68580" marT="0" marB="0">
                    <a:lnL>
                      <a:noFill/>
                    </a:lnL>
                    <a:lnR>
                      <a:noFill/>
                    </a:lnR>
                    <a:lnT>
                      <a:noFill/>
                    </a:lnT>
                    <a:lnB w="12700" cap="flat" cmpd="sng" algn="ctr">
                      <a:solidFill>
                        <a:srgbClr val="C0504D"/>
                      </a:solidFill>
                      <a:prstDash val="solid"/>
                      <a:round/>
                      <a:headEnd type="none" w="med" len="med"/>
                      <a:tailEnd type="none" w="med" len="med"/>
                    </a:lnB>
                    <a:solidFill>
                      <a:srgbClr val="EFD3D2"/>
                    </a:solidFill>
                  </a:tcPr>
                </a:tc>
                <a:extLst>
                  <a:ext uri="{0D108BD9-81ED-4DB2-BD59-A6C34878D82A}">
                    <a16:rowId xmlns:a16="http://schemas.microsoft.com/office/drawing/2014/main" val="10003"/>
                  </a:ext>
                </a:extLst>
              </a:tr>
            </a:tbl>
          </a:graphicData>
        </a:graphic>
      </p:graphicFrame>
      <p:sp>
        <p:nvSpPr>
          <p:cNvPr id="12" name="TextBox 11"/>
          <p:cNvSpPr txBox="1"/>
          <p:nvPr/>
        </p:nvSpPr>
        <p:spPr>
          <a:xfrm>
            <a:off x="457200" y="3821668"/>
            <a:ext cx="8229600" cy="369332"/>
          </a:xfrm>
          <a:prstGeom prst="rect">
            <a:avLst/>
          </a:prstGeom>
          <a:noFill/>
        </p:spPr>
        <p:txBody>
          <a:bodyPr wrap="square" rtlCol="0">
            <a:spAutoFit/>
          </a:bodyPr>
          <a:lstStyle/>
          <a:p>
            <a:r>
              <a:rPr lang="en-GB" b="1" dirty="0"/>
              <a:t>Top 3 Products Sold by Supermarket for each Product </a:t>
            </a:r>
            <a:r>
              <a:rPr lang="en-GB" sz="1600" b="1" dirty="0"/>
              <a:t>Category</a:t>
            </a:r>
            <a:r>
              <a:rPr lang="en-GB" b="1" dirty="0"/>
              <a:t> (by sales volumes)</a:t>
            </a:r>
            <a:endParaRPr lang="en-US" b="1" dirty="0"/>
          </a:p>
        </p:txBody>
      </p:sp>
      <p:sp>
        <p:nvSpPr>
          <p:cNvPr id="13" name="TextBox 12"/>
          <p:cNvSpPr txBox="1"/>
          <p:nvPr/>
        </p:nvSpPr>
        <p:spPr>
          <a:xfrm>
            <a:off x="2819401" y="228600"/>
            <a:ext cx="6172200" cy="923330"/>
          </a:xfrm>
          <a:prstGeom prst="rect">
            <a:avLst/>
          </a:prstGeom>
          <a:noFill/>
        </p:spPr>
        <p:txBody>
          <a:bodyPr wrap="square" rtlCol="0">
            <a:spAutoFit/>
          </a:bodyPr>
          <a:lstStyle/>
          <a:p>
            <a:pPr marL="0" lvl="2"/>
            <a:r>
              <a:rPr lang="en-GB" b="1" dirty="0"/>
              <a:t>Dynamic Processed Goods: What Products Offer Opportunities for Local Firms?</a:t>
            </a:r>
          </a:p>
          <a:p>
            <a:endParaRPr lang="en-US" dirty="0"/>
          </a:p>
        </p:txBody>
      </p:sp>
    </p:spTree>
    <p:extLst>
      <p:ext uri="{BB962C8B-B14F-4D97-AF65-F5344CB8AC3E}">
        <p14:creationId xmlns:p14="http://schemas.microsoft.com/office/powerpoint/2010/main" val="42354747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0D54FBB2-3A08-46DB-AD07-16871E203B57}" type="slidenum">
              <a:rPr lang="en-US" smtClean="0"/>
              <a:pPr/>
              <a:t>23</a:t>
            </a:fld>
            <a:endParaRPr lang="en-US"/>
          </a:p>
        </p:txBody>
      </p:sp>
      <p:sp>
        <p:nvSpPr>
          <p:cNvPr id="6" name="Footer Placeholder 5"/>
          <p:cNvSpPr>
            <a:spLocks noGrp="1"/>
          </p:cNvSpPr>
          <p:nvPr>
            <p:ph type="ftr" sz="quarter" idx="11"/>
          </p:nvPr>
        </p:nvSpPr>
        <p:spPr>
          <a:xfrm>
            <a:off x="152400" y="6324600"/>
            <a:ext cx="8839200" cy="396875"/>
          </a:xfrm>
          <a:solidFill>
            <a:srgbClr val="D6A300"/>
          </a:solidFill>
        </p:spPr>
        <p:txBody>
          <a:bodyPr/>
          <a:lstStyle/>
          <a:p>
            <a:r>
              <a:rPr lang="en-US" i="1" dirty="0"/>
              <a:t> </a:t>
            </a:r>
            <a:endParaRPr lang="en-US" dirty="0"/>
          </a:p>
          <a:p>
            <a:endParaRPr lang="en-US" b="1" i="1" dirty="0">
              <a:solidFill>
                <a:schemeClr val="tx1"/>
              </a:solidFill>
            </a:endParaRPr>
          </a:p>
          <a:p>
            <a:r>
              <a:rPr lang="en-US" b="1" i="1" dirty="0">
                <a:solidFill>
                  <a:schemeClr val="tx1"/>
                </a:solidFill>
              </a:rPr>
              <a:t>“Working Towards the formulation of Sound Economic Policies”</a:t>
            </a:r>
            <a:endParaRPr lang="en-US" b="1" dirty="0">
              <a:solidFill>
                <a:schemeClr val="tx1"/>
              </a:solidFill>
            </a:endParaRPr>
          </a:p>
          <a:p>
            <a:r>
              <a:rPr lang="en-US" dirty="0">
                <a:solidFill>
                  <a:schemeClr val="tx1"/>
                </a:solidFill>
              </a:rPr>
              <a:t> </a:t>
            </a:r>
          </a:p>
          <a:p>
            <a:endParaRPr lang="en-US" dirty="0">
              <a:solidFill>
                <a:schemeClr val="tx1"/>
              </a:solidFill>
            </a:endParaRPr>
          </a:p>
        </p:txBody>
      </p:sp>
      <p:pic>
        <p:nvPicPr>
          <p:cNvPr id="7" name="Picture 6" descr="zipar l_ head mast"/>
          <p:cNvPicPr/>
          <p:nvPr/>
        </p:nvPicPr>
        <p:blipFill>
          <a:blip r:embed="rId2" cstate="print"/>
          <a:srcRect r="52698"/>
          <a:stretch>
            <a:fillRect/>
          </a:stretch>
        </p:blipFill>
        <p:spPr bwMode="auto">
          <a:xfrm>
            <a:off x="146538" y="152400"/>
            <a:ext cx="2063262" cy="914400"/>
          </a:xfrm>
          <a:prstGeom prst="rect">
            <a:avLst/>
          </a:prstGeom>
          <a:noFill/>
          <a:ln w="9525">
            <a:noFill/>
            <a:miter lim="800000"/>
            <a:headEnd/>
            <a:tailEnd/>
          </a:ln>
        </p:spPr>
      </p:pic>
      <p:sp>
        <p:nvSpPr>
          <p:cNvPr id="9" name="TextBox 8"/>
          <p:cNvSpPr txBox="1"/>
          <p:nvPr/>
        </p:nvSpPr>
        <p:spPr>
          <a:xfrm>
            <a:off x="304800" y="1066800"/>
            <a:ext cx="8686800" cy="4801314"/>
          </a:xfrm>
          <a:prstGeom prst="rect">
            <a:avLst/>
          </a:prstGeom>
          <a:noFill/>
        </p:spPr>
        <p:txBody>
          <a:bodyPr wrap="square" rtlCol="0">
            <a:spAutoFit/>
          </a:bodyPr>
          <a:lstStyle/>
          <a:p>
            <a:pPr marL="0" lvl="2"/>
            <a:r>
              <a:rPr lang="en-GB" sz="2400" b="1" dirty="0"/>
              <a:t>Supermarkets’ Procurement Strategy: Strategic Barriers to Entry?</a:t>
            </a:r>
            <a:endParaRPr lang="en-US" sz="2400" b="1" dirty="0"/>
          </a:p>
          <a:p>
            <a:endParaRPr lang="en-US" sz="2200" dirty="0"/>
          </a:p>
          <a:p>
            <a:pPr>
              <a:buFont typeface="Arial" pitchFamily="34" charset="0"/>
              <a:buChar char="•"/>
            </a:pPr>
            <a:r>
              <a:rPr lang="en-GB" sz="2200" dirty="0"/>
              <a:t>The level at which procurement decisions are made presents challenges for local suppliers.</a:t>
            </a:r>
          </a:p>
          <a:p>
            <a:pPr>
              <a:buFont typeface="Arial" pitchFamily="34" charset="0"/>
              <a:buChar char="•"/>
            </a:pPr>
            <a:r>
              <a:rPr lang="en-GB" sz="2200" dirty="0"/>
              <a:t>Store managers do not have discretion in selecting local suppliers for corporate store - almost exclusively the decision of top management at head office and often with input from the group head office. </a:t>
            </a:r>
          </a:p>
          <a:p>
            <a:pPr>
              <a:buFont typeface="Arial" pitchFamily="34" charset="0"/>
              <a:buChar char="•"/>
            </a:pPr>
            <a:r>
              <a:rPr lang="en-GB" sz="2200" dirty="0"/>
              <a:t>Supermarkets operating as franchises have more flexibility with regard to making decisions on which firms should supply their store.</a:t>
            </a:r>
          </a:p>
          <a:p>
            <a:pPr>
              <a:buFont typeface="Arial" pitchFamily="34" charset="0"/>
              <a:buChar char="•"/>
            </a:pPr>
            <a:r>
              <a:rPr lang="en-GB" sz="2200" dirty="0"/>
              <a:t>While their decisions are sometimes influenced by the head office, they make their own decisions regarding which local firms will supply them. </a:t>
            </a:r>
          </a:p>
          <a:p>
            <a:pPr>
              <a:buFont typeface="Arial" pitchFamily="34" charset="0"/>
              <a:buChar char="•"/>
            </a:pPr>
            <a:r>
              <a:rPr lang="en-GB" sz="2200" dirty="0"/>
              <a:t>This suggests that it is relatively easier to enter supermarket value chains of franchise stores than corporate stores.</a:t>
            </a:r>
            <a:endParaRPr lang="en-US" sz="2200" dirty="0"/>
          </a:p>
          <a:p>
            <a:endParaRPr lang="en-US" dirty="0"/>
          </a:p>
        </p:txBody>
      </p:sp>
    </p:spTree>
    <p:extLst>
      <p:ext uri="{BB962C8B-B14F-4D97-AF65-F5344CB8AC3E}">
        <p14:creationId xmlns:p14="http://schemas.microsoft.com/office/powerpoint/2010/main" val="42354747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0D54FBB2-3A08-46DB-AD07-16871E203B57}" type="slidenum">
              <a:rPr lang="en-US" smtClean="0"/>
              <a:pPr/>
              <a:t>24</a:t>
            </a:fld>
            <a:endParaRPr lang="en-US"/>
          </a:p>
        </p:txBody>
      </p:sp>
      <p:sp>
        <p:nvSpPr>
          <p:cNvPr id="6" name="Footer Placeholder 5"/>
          <p:cNvSpPr>
            <a:spLocks noGrp="1"/>
          </p:cNvSpPr>
          <p:nvPr>
            <p:ph type="ftr" sz="quarter" idx="11"/>
          </p:nvPr>
        </p:nvSpPr>
        <p:spPr>
          <a:xfrm>
            <a:off x="152400" y="6324600"/>
            <a:ext cx="8839200" cy="396875"/>
          </a:xfrm>
          <a:solidFill>
            <a:srgbClr val="D6A300"/>
          </a:solidFill>
        </p:spPr>
        <p:txBody>
          <a:bodyPr/>
          <a:lstStyle/>
          <a:p>
            <a:r>
              <a:rPr lang="en-US" i="1" dirty="0"/>
              <a:t> </a:t>
            </a:r>
            <a:endParaRPr lang="en-US" dirty="0"/>
          </a:p>
          <a:p>
            <a:endParaRPr lang="en-US" b="1" i="1" dirty="0">
              <a:solidFill>
                <a:schemeClr val="tx1"/>
              </a:solidFill>
            </a:endParaRPr>
          </a:p>
          <a:p>
            <a:r>
              <a:rPr lang="en-US" b="1" i="1" dirty="0">
                <a:solidFill>
                  <a:schemeClr val="tx1"/>
                </a:solidFill>
              </a:rPr>
              <a:t>“Working Towards the formulation of Sound Economic Policies”</a:t>
            </a:r>
            <a:endParaRPr lang="en-US" b="1" dirty="0">
              <a:solidFill>
                <a:schemeClr val="tx1"/>
              </a:solidFill>
            </a:endParaRPr>
          </a:p>
          <a:p>
            <a:r>
              <a:rPr lang="en-US" dirty="0">
                <a:solidFill>
                  <a:schemeClr val="tx1"/>
                </a:solidFill>
              </a:rPr>
              <a:t> </a:t>
            </a:r>
          </a:p>
          <a:p>
            <a:endParaRPr lang="en-US" dirty="0">
              <a:solidFill>
                <a:schemeClr val="tx1"/>
              </a:solidFill>
            </a:endParaRPr>
          </a:p>
        </p:txBody>
      </p:sp>
      <p:pic>
        <p:nvPicPr>
          <p:cNvPr id="7" name="Picture 6" descr="zipar l_ head mast"/>
          <p:cNvPicPr/>
          <p:nvPr/>
        </p:nvPicPr>
        <p:blipFill>
          <a:blip r:embed="rId2" cstate="print"/>
          <a:srcRect r="52698"/>
          <a:stretch>
            <a:fillRect/>
          </a:stretch>
        </p:blipFill>
        <p:spPr bwMode="auto">
          <a:xfrm>
            <a:off x="146538" y="152400"/>
            <a:ext cx="2063262" cy="914400"/>
          </a:xfrm>
          <a:prstGeom prst="rect">
            <a:avLst/>
          </a:prstGeom>
          <a:noFill/>
          <a:ln w="9525">
            <a:noFill/>
            <a:miter lim="800000"/>
            <a:headEnd/>
            <a:tailEnd/>
          </a:ln>
        </p:spPr>
      </p:pic>
      <p:sp>
        <p:nvSpPr>
          <p:cNvPr id="17" name="TextBox 16"/>
          <p:cNvSpPr txBox="1"/>
          <p:nvPr/>
        </p:nvSpPr>
        <p:spPr>
          <a:xfrm>
            <a:off x="2514600" y="228601"/>
            <a:ext cx="6400800" cy="1107996"/>
          </a:xfrm>
          <a:prstGeom prst="rect">
            <a:avLst/>
          </a:prstGeom>
          <a:noFill/>
        </p:spPr>
        <p:txBody>
          <a:bodyPr wrap="square" rtlCol="0">
            <a:spAutoFit/>
          </a:bodyPr>
          <a:lstStyle/>
          <a:p>
            <a:r>
              <a:rPr lang="en-GB" sz="2400" b="1" dirty="0"/>
              <a:t>Supermarket Procurement Criteria: Exclusionary Barriers </a:t>
            </a:r>
            <a:endParaRPr lang="en-US" sz="2400" dirty="0"/>
          </a:p>
          <a:p>
            <a:endParaRPr lang="en-US" dirty="0"/>
          </a:p>
        </p:txBody>
      </p:sp>
      <p:sp>
        <p:nvSpPr>
          <p:cNvPr id="18" name="TextBox 17"/>
          <p:cNvSpPr txBox="1"/>
          <p:nvPr/>
        </p:nvSpPr>
        <p:spPr>
          <a:xfrm>
            <a:off x="228600" y="1066800"/>
            <a:ext cx="8534400" cy="5293757"/>
          </a:xfrm>
          <a:prstGeom prst="rect">
            <a:avLst/>
          </a:prstGeom>
          <a:noFill/>
        </p:spPr>
        <p:txBody>
          <a:bodyPr wrap="square" rtlCol="0">
            <a:spAutoFit/>
          </a:bodyPr>
          <a:lstStyle/>
          <a:p>
            <a:pPr>
              <a:buFont typeface="Arial" pitchFamily="34" charset="0"/>
              <a:buChar char="•"/>
            </a:pPr>
            <a:r>
              <a:rPr lang="en-GB" dirty="0"/>
              <a:t> </a:t>
            </a:r>
            <a:r>
              <a:rPr lang="en-GB" sz="2000" dirty="0"/>
              <a:t>Processed products, particularly food products need to meet the minimum food and safety standards to ensure public health protection such as those stipulated by the Zambia Bureau of Standards (ZABS), Zambia Environmental Management Agency (ZEMA), the Medicines Act and the Sale of Goods Act etc.</a:t>
            </a:r>
          </a:p>
          <a:p>
            <a:pPr>
              <a:buFont typeface="Arial" pitchFamily="34" charset="0"/>
              <a:buChar char="•"/>
            </a:pPr>
            <a:r>
              <a:rPr lang="en-GB" sz="2000" dirty="0"/>
              <a:t> These legal requirements in themselves present regulatory barriers to entry for local suppliers</a:t>
            </a:r>
          </a:p>
          <a:p>
            <a:pPr>
              <a:buFont typeface="Arial" pitchFamily="34" charset="0"/>
              <a:buChar char="•"/>
            </a:pPr>
            <a:r>
              <a:rPr lang="en-GB" sz="2000" dirty="0"/>
              <a:t> But in addition, additional supermarket private standards, not mandatory by law, may act to further exclude some domestic firms from supplying supermarket value chains.</a:t>
            </a:r>
          </a:p>
          <a:p>
            <a:pPr>
              <a:buFont typeface="Arial" pitchFamily="34" charset="0"/>
              <a:buChar char="•"/>
            </a:pPr>
            <a:r>
              <a:rPr lang="en-GB" sz="2000" dirty="0"/>
              <a:t> Supermarkets demand local firms to meet the following requirements: a marketing budget for the promotion of the firm’s goods; merchandisers to man the firm’s shelf space in the store; firm’s own transport logistics when supplying goods; and for some supermarkets, ability to supply a certain minimum number of stores with the exception of firms producing niche products.</a:t>
            </a:r>
          </a:p>
          <a:p>
            <a:pPr>
              <a:buFont typeface="Arial" pitchFamily="34" charset="0"/>
              <a:buChar char="•"/>
            </a:pPr>
            <a:r>
              <a:rPr lang="en-GB" sz="2000" dirty="0"/>
              <a:t> These demands impose additional costs on suppliers and thus require additional capital injections</a:t>
            </a:r>
            <a:endParaRPr lang="en-US" sz="2000" dirty="0"/>
          </a:p>
          <a:p>
            <a:endParaRPr lang="en-US" dirty="0"/>
          </a:p>
        </p:txBody>
      </p:sp>
    </p:spTree>
    <p:extLst>
      <p:ext uri="{BB962C8B-B14F-4D97-AF65-F5344CB8AC3E}">
        <p14:creationId xmlns:p14="http://schemas.microsoft.com/office/powerpoint/2010/main" val="42354747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0D54FBB2-3A08-46DB-AD07-16871E203B57}" type="slidenum">
              <a:rPr lang="en-US" smtClean="0"/>
              <a:pPr/>
              <a:t>25</a:t>
            </a:fld>
            <a:endParaRPr lang="en-US"/>
          </a:p>
        </p:txBody>
      </p:sp>
      <p:sp>
        <p:nvSpPr>
          <p:cNvPr id="6" name="Footer Placeholder 5"/>
          <p:cNvSpPr>
            <a:spLocks noGrp="1"/>
          </p:cNvSpPr>
          <p:nvPr>
            <p:ph type="ftr" sz="quarter" idx="11"/>
          </p:nvPr>
        </p:nvSpPr>
        <p:spPr>
          <a:xfrm>
            <a:off x="152400" y="6324600"/>
            <a:ext cx="8839200" cy="396875"/>
          </a:xfrm>
          <a:solidFill>
            <a:srgbClr val="D6A300"/>
          </a:solidFill>
        </p:spPr>
        <p:txBody>
          <a:bodyPr/>
          <a:lstStyle/>
          <a:p>
            <a:r>
              <a:rPr lang="en-US" i="1" dirty="0"/>
              <a:t> </a:t>
            </a:r>
            <a:endParaRPr lang="en-US" dirty="0"/>
          </a:p>
          <a:p>
            <a:endParaRPr lang="en-US" b="1" i="1" dirty="0">
              <a:solidFill>
                <a:schemeClr val="tx1"/>
              </a:solidFill>
            </a:endParaRPr>
          </a:p>
          <a:p>
            <a:r>
              <a:rPr lang="en-US" b="1" i="1" dirty="0">
                <a:solidFill>
                  <a:schemeClr val="tx1"/>
                </a:solidFill>
              </a:rPr>
              <a:t>“Working Towards the formulation of Sound Economic Policies”</a:t>
            </a:r>
            <a:endParaRPr lang="en-US" b="1" dirty="0">
              <a:solidFill>
                <a:schemeClr val="tx1"/>
              </a:solidFill>
            </a:endParaRPr>
          </a:p>
          <a:p>
            <a:r>
              <a:rPr lang="en-US" dirty="0">
                <a:solidFill>
                  <a:schemeClr val="tx1"/>
                </a:solidFill>
              </a:rPr>
              <a:t> </a:t>
            </a:r>
          </a:p>
          <a:p>
            <a:endParaRPr lang="en-US" dirty="0">
              <a:solidFill>
                <a:schemeClr val="tx1"/>
              </a:solidFill>
            </a:endParaRPr>
          </a:p>
        </p:txBody>
      </p:sp>
      <p:pic>
        <p:nvPicPr>
          <p:cNvPr id="7" name="Picture 6" descr="zipar l_ head mast"/>
          <p:cNvPicPr/>
          <p:nvPr/>
        </p:nvPicPr>
        <p:blipFill>
          <a:blip r:embed="rId2" cstate="print"/>
          <a:srcRect r="52698"/>
          <a:stretch>
            <a:fillRect/>
          </a:stretch>
        </p:blipFill>
        <p:spPr bwMode="auto">
          <a:xfrm>
            <a:off x="146538" y="152400"/>
            <a:ext cx="2063262" cy="914400"/>
          </a:xfrm>
          <a:prstGeom prst="rect">
            <a:avLst/>
          </a:prstGeom>
          <a:noFill/>
          <a:ln w="9525">
            <a:noFill/>
            <a:miter lim="800000"/>
            <a:headEnd/>
            <a:tailEnd/>
          </a:ln>
        </p:spPr>
      </p:pic>
      <p:sp>
        <p:nvSpPr>
          <p:cNvPr id="10" name="TextBox 9"/>
          <p:cNvSpPr txBox="1"/>
          <p:nvPr/>
        </p:nvSpPr>
        <p:spPr>
          <a:xfrm>
            <a:off x="304800" y="1295400"/>
            <a:ext cx="8686800" cy="4401205"/>
          </a:xfrm>
          <a:prstGeom prst="rect">
            <a:avLst/>
          </a:prstGeom>
          <a:noFill/>
        </p:spPr>
        <p:txBody>
          <a:bodyPr wrap="square" rtlCol="0">
            <a:spAutoFit/>
          </a:bodyPr>
          <a:lstStyle/>
          <a:p>
            <a:pPr>
              <a:buFont typeface="Arial" pitchFamily="34" charset="0"/>
              <a:buChar char="•"/>
            </a:pPr>
            <a:r>
              <a:rPr lang="en-GB" sz="2000" dirty="0"/>
              <a:t> A divergence exists between the importance supermarkets attach to a number of factors that determine their procurement decisions and their perception of the capabilities of local suppliers to meet these factors (see figures below)</a:t>
            </a:r>
          </a:p>
          <a:p>
            <a:pPr>
              <a:buFont typeface="Arial" pitchFamily="34" charset="0"/>
              <a:buChar char="•"/>
            </a:pPr>
            <a:r>
              <a:rPr lang="en-GB" sz="2000" dirty="0"/>
              <a:t> Supermarkets demand higher standards than that met by local suppliers</a:t>
            </a:r>
          </a:p>
          <a:p>
            <a:pPr>
              <a:buFont typeface="Arial" pitchFamily="34" charset="0"/>
              <a:buChar char="•"/>
            </a:pPr>
            <a:r>
              <a:rPr lang="en-GB" sz="2000" dirty="0"/>
              <a:t> Using a scale of 1 to 5, supermarkets self-ranked the importance of price, quality, volumes, lead times, distance to supermarkets, conditions of processing plants, consistency, packaging and innovation in influencing their decision to procure dairy, processed grains and foods, edible oils and household products</a:t>
            </a:r>
          </a:p>
          <a:p>
            <a:pPr>
              <a:buFont typeface="Arial" pitchFamily="34" charset="0"/>
              <a:buChar char="•"/>
            </a:pPr>
            <a:r>
              <a:rPr lang="en-GB" sz="2000" dirty="0"/>
              <a:t> On average, utmost importance is attached to the quality, volume supplied, lead times, packaging and condition of the processing plant for dairy, processed grains and foods, edible oils and household consumables.</a:t>
            </a:r>
          </a:p>
          <a:p>
            <a:pPr>
              <a:buFont typeface="Arial" pitchFamily="34" charset="0"/>
              <a:buChar char="•"/>
            </a:pPr>
            <a:r>
              <a:rPr lang="en-GB" sz="2000" dirty="0"/>
              <a:t> Consistent and pricing of goods supplied is also a decisive factor albeit to a lesser extent</a:t>
            </a:r>
          </a:p>
          <a:p>
            <a:endParaRPr lang="en-US" sz="2000" dirty="0"/>
          </a:p>
        </p:txBody>
      </p:sp>
      <p:sp>
        <p:nvSpPr>
          <p:cNvPr id="11" name="TextBox 10"/>
          <p:cNvSpPr txBox="1"/>
          <p:nvPr/>
        </p:nvSpPr>
        <p:spPr>
          <a:xfrm>
            <a:off x="2514600" y="228601"/>
            <a:ext cx="6477000" cy="830997"/>
          </a:xfrm>
          <a:prstGeom prst="rect">
            <a:avLst/>
          </a:prstGeom>
          <a:noFill/>
        </p:spPr>
        <p:txBody>
          <a:bodyPr wrap="square" rtlCol="0">
            <a:spAutoFit/>
          </a:bodyPr>
          <a:lstStyle/>
          <a:p>
            <a:r>
              <a:rPr lang="en-GB" sz="2400" b="1" dirty="0"/>
              <a:t>Supermarket Procurement Criteria: Exclusionary Barriers</a:t>
            </a:r>
            <a:endParaRPr lang="en-US" dirty="0"/>
          </a:p>
        </p:txBody>
      </p:sp>
    </p:spTree>
    <p:extLst>
      <p:ext uri="{BB962C8B-B14F-4D97-AF65-F5344CB8AC3E}">
        <p14:creationId xmlns:p14="http://schemas.microsoft.com/office/powerpoint/2010/main" val="42354747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0D54FBB2-3A08-46DB-AD07-16871E203B57}" type="slidenum">
              <a:rPr lang="en-US" smtClean="0"/>
              <a:pPr/>
              <a:t>26</a:t>
            </a:fld>
            <a:endParaRPr lang="en-US"/>
          </a:p>
        </p:txBody>
      </p:sp>
      <p:sp>
        <p:nvSpPr>
          <p:cNvPr id="6" name="Footer Placeholder 5"/>
          <p:cNvSpPr>
            <a:spLocks noGrp="1"/>
          </p:cNvSpPr>
          <p:nvPr>
            <p:ph type="ftr" sz="quarter" idx="11"/>
          </p:nvPr>
        </p:nvSpPr>
        <p:spPr>
          <a:xfrm>
            <a:off x="152400" y="6324600"/>
            <a:ext cx="8839200" cy="396875"/>
          </a:xfrm>
          <a:solidFill>
            <a:srgbClr val="D6A300"/>
          </a:solidFill>
        </p:spPr>
        <p:txBody>
          <a:bodyPr/>
          <a:lstStyle/>
          <a:p>
            <a:r>
              <a:rPr lang="en-US" i="1" dirty="0"/>
              <a:t> </a:t>
            </a:r>
            <a:endParaRPr lang="en-US" dirty="0"/>
          </a:p>
          <a:p>
            <a:endParaRPr lang="en-US" b="1" i="1" dirty="0">
              <a:solidFill>
                <a:schemeClr val="tx1"/>
              </a:solidFill>
            </a:endParaRPr>
          </a:p>
          <a:p>
            <a:r>
              <a:rPr lang="en-US" b="1" i="1" dirty="0">
                <a:solidFill>
                  <a:schemeClr val="tx1"/>
                </a:solidFill>
              </a:rPr>
              <a:t>“Working Towards the formulation of Sound Economic Policies”</a:t>
            </a:r>
            <a:endParaRPr lang="en-US" b="1" dirty="0">
              <a:solidFill>
                <a:schemeClr val="tx1"/>
              </a:solidFill>
            </a:endParaRPr>
          </a:p>
          <a:p>
            <a:r>
              <a:rPr lang="en-US" dirty="0">
                <a:solidFill>
                  <a:schemeClr val="tx1"/>
                </a:solidFill>
              </a:rPr>
              <a:t> </a:t>
            </a:r>
          </a:p>
          <a:p>
            <a:endParaRPr lang="en-US" dirty="0">
              <a:solidFill>
                <a:schemeClr val="tx1"/>
              </a:solidFill>
            </a:endParaRPr>
          </a:p>
        </p:txBody>
      </p:sp>
      <p:pic>
        <p:nvPicPr>
          <p:cNvPr id="7" name="Picture 6" descr="zipar l_ head mast"/>
          <p:cNvPicPr/>
          <p:nvPr/>
        </p:nvPicPr>
        <p:blipFill>
          <a:blip r:embed="rId2" cstate="print"/>
          <a:srcRect r="52698"/>
          <a:stretch>
            <a:fillRect/>
          </a:stretch>
        </p:blipFill>
        <p:spPr bwMode="auto">
          <a:xfrm>
            <a:off x="146538" y="152400"/>
            <a:ext cx="2063262" cy="914400"/>
          </a:xfrm>
          <a:prstGeom prst="rect">
            <a:avLst/>
          </a:prstGeom>
          <a:noFill/>
          <a:ln w="9525">
            <a:noFill/>
            <a:miter lim="800000"/>
            <a:headEnd/>
            <a:tailEnd/>
          </a:ln>
        </p:spPr>
      </p:pic>
      <p:graphicFrame>
        <p:nvGraphicFramePr>
          <p:cNvPr id="9" name="Chart 8"/>
          <p:cNvGraphicFramePr/>
          <p:nvPr/>
        </p:nvGraphicFramePr>
        <p:xfrm>
          <a:off x="228600" y="1835422"/>
          <a:ext cx="4724400" cy="433677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4" name="Chart 13"/>
          <p:cNvGraphicFramePr/>
          <p:nvPr/>
        </p:nvGraphicFramePr>
        <p:xfrm>
          <a:off x="4495800" y="1609927"/>
          <a:ext cx="4495800" cy="4638473"/>
        </p:xfrm>
        <a:graphic>
          <a:graphicData uri="http://schemas.openxmlformats.org/drawingml/2006/chart">
            <c:chart xmlns:c="http://schemas.openxmlformats.org/drawingml/2006/chart" xmlns:r="http://schemas.openxmlformats.org/officeDocument/2006/relationships" r:id="rId4"/>
          </a:graphicData>
        </a:graphic>
      </p:graphicFrame>
      <p:sp>
        <p:nvSpPr>
          <p:cNvPr id="15" name="TextBox 14"/>
          <p:cNvSpPr txBox="1"/>
          <p:nvPr/>
        </p:nvSpPr>
        <p:spPr>
          <a:xfrm>
            <a:off x="5029200" y="1143000"/>
            <a:ext cx="3886200" cy="646331"/>
          </a:xfrm>
          <a:prstGeom prst="rect">
            <a:avLst/>
          </a:prstGeom>
          <a:noFill/>
        </p:spPr>
        <p:txBody>
          <a:bodyPr wrap="square" rtlCol="0">
            <a:spAutoFit/>
          </a:bodyPr>
          <a:lstStyle/>
          <a:p>
            <a:r>
              <a:rPr lang="en-GB" dirty="0"/>
              <a:t>Supermarkets' Perception of Local Suppliers' Capabilities</a:t>
            </a:r>
            <a:endParaRPr lang="en-US" dirty="0"/>
          </a:p>
        </p:txBody>
      </p:sp>
      <p:sp>
        <p:nvSpPr>
          <p:cNvPr id="16" name="TextBox 15"/>
          <p:cNvSpPr txBox="1"/>
          <p:nvPr/>
        </p:nvSpPr>
        <p:spPr>
          <a:xfrm>
            <a:off x="381000" y="1219200"/>
            <a:ext cx="3352800" cy="646331"/>
          </a:xfrm>
          <a:prstGeom prst="rect">
            <a:avLst/>
          </a:prstGeom>
          <a:noFill/>
        </p:spPr>
        <p:txBody>
          <a:bodyPr wrap="square" rtlCol="0">
            <a:spAutoFit/>
          </a:bodyPr>
          <a:lstStyle/>
          <a:p>
            <a:r>
              <a:rPr lang="en-GB" dirty="0"/>
              <a:t>Supermarkets’ Procurement Criteria</a:t>
            </a:r>
            <a:endParaRPr lang="en-US" dirty="0"/>
          </a:p>
        </p:txBody>
      </p:sp>
    </p:spTree>
    <p:extLst>
      <p:ext uri="{BB962C8B-B14F-4D97-AF65-F5344CB8AC3E}">
        <p14:creationId xmlns:p14="http://schemas.microsoft.com/office/powerpoint/2010/main" val="423547473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0D54FBB2-3A08-46DB-AD07-16871E203B57}" type="slidenum">
              <a:rPr lang="en-US" smtClean="0"/>
              <a:pPr/>
              <a:t>27</a:t>
            </a:fld>
            <a:endParaRPr lang="en-US"/>
          </a:p>
        </p:txBody>
      </p:sp>
      <p:sp>
        <p:nvSpPr>
          <p:cNvPr id="6" name="Footer Placeholder 5"/>
          <p:cNvSpPr>
            <a:spLocks noGrp="1"/>
          </p:cNvSpPr>
          <p:nvPr>
            <p:ph type="ftr" sz="quarter" idx="11"/>
          </p:nvPr>
        </p:nvSpPr>
        <p:spPr>
          <a:xfrm>
            <a:off x="152400" y="6324600"/>
            <a:ext cx="8839200" cy="396875"/>
          </a:xfrm>
          <a:solidFill>
            <a:srgbClr val="D6A300"/>
          </a:solidFill>
        </p:spPr>
        <p:txBody>
          <a:bodyPr/>
          <a:lstStyle/>
          <a:p>
            <a:r>
              <a:rPr lang="en-US" i="1" dirty="0"/>
              <a:t> </a:t>
            </a:r>
            <a:endParaRPr lang="en-US" dirty="0"/>
          </a:p>
          <a:p>
            <a:endParaRPr lang="en-US" b="1" i="1" dirty="0">
              <a:solidFill>
                <a:schemeClr val="tx1"/>
              </a:solidFill>
            </a:endParaRPr>
          </a:p>
          <a:p>
            <a:r>
              <a:rPr lang="en-US" b="1" i="1" dirty="0">
                <a:solidFill>
                  <a:schemeClr val="tx1"/>
                </a:solidFill>
              </a:rPr>
              <a:t>“Working Towards the formulation of Sound Economic Policies”</a:t>
            </a:r>
            <a:endParaRPr lang="en-US" b="1" dirty="0">
              <a:solidFill>
                <a:schemeClr val="tx1"/>
              </a:solidFill>
            </a:endParaRPr>
          </a:p>
          <a:p>
            <a:r>
              <a:rPr lang="en-US" dirty="0">
                <a:solidFill>
                  <a:schemeClr val="tx1"/>
                </a:solidFill>
              </a:rPr>
              <a:t> </a:t>
            </a:r>
          </a:p>
          <a:p>
            <a:endParaRPr lang="en-US" dirty="0">
              <a:solidFill>
                <a:schemeClr val="tx1"/>
              </a:solidFill>
            </a:endParaRPr>
          </a:p>
        </p:txBody>
      </p:sp>
      <p:pic>
        <p:nvPicPr>
          <p:cNvPr id="7" name="Picture 6" descr="zipar l_ head mast"/>
          <p:cNvPicPr/>
          <p:nvPr/>
        </p:nvPicPr>
        <p:blipFill>
          <a:blip r:embed="rId2" cstate="print"/>
          <a:srcRect r="52698"/>
          <a:stretch>
            <a:fillRect/>
          </a:stretch>
        </p:blipFill>
        <p:spPr bwMode="auto">
          <a:xfrm>
            <a:off x="146538" y="152400"/>
            <a:ext cx="2063262" cy="914400"/>
          </a:xfrm>
          <a:prstGeom prst="rect">
            <a:avLst/>
          </a:prstGeom>
          <a:noFill/>
          <a:ln w="9525">
            <a:noFill/>
            <a:miter lim="800000"/>
            <a:headEnd/>
            <a:tailEnd/>
          </a:ln>
        </p:spPr>
      </p:pic>
      <p:sp>
        <p:nvSpPr>
          <p:cNvPr id="10" name="TextBox 9"/>
          <p:cNvSpPr txBox="1"/>
          <p:nvPr/>
        </p:nvSpPr>
        <p:spPr>
          <a:xfrm>
            <a:off x="304800" y="1143000"/>
            <a:ext cx="8686800" cy="5262979"/>
          </a:xfrm>
          <a:prstGeom prst="rect">
            <a:avLst/>
          </a:prstGeom>
          <a:noFill/>
        </p:spPr>
        <p:txBody>
          <a:bodyPr wrap="square" rtlCol="0">
            <a:spAutoFit/>
          </a:bodyPr>
          <a:lstStyle/>
          <a:p>
            <a:pPr>
              <a:buFont typeface="Arial" pitchFamily="34" charset="0"/>
              <a:buChar char="•"/>
            </a:pPr>
            <a:r>
              <a:rPr lang="en-GB" dirty="0"/>
              <a:t> </a:t>
            </a:r>
            <a:r>
              <a:rPr lang="en-GB" sz="2400" dirty="0"/>
              <a:t>To a large extent, supermarkets relaxed their strict standards for processed goods in order to grant more local suppliers access to supermarket stores</a:t>
            </a:r>
          </a:p>
          <a:p>
            <a:pPr>
              <a:buFont typeface="Arial" pitchFamily="34" charset="0"/>
              <a:buChar char="•"/>
            </a:pPr>
            <a:r>
              <a:rPr lang="en-GB" sz="2400" dirty="0"/>
              <a:t> To facilitate procurement, supermarkets further developed a system for ordering and supply that incorporates local suppliers</a:t>
            </a:r>
          </a:p>
          <a:p>
            <a:pPr>
              <a:buFont typeface="Arial" pitchFamily="34" charset="0"/>
              <a:buChar char="•"/>
            </a:pPr>
            <a:r>
              <a:rPr lang="en-GB" sz="2400" dirty="0"/>
              <a:t> Other support comes in the form of the provision of:</a:t>
            </a:r>
          </a:p>
          <a:p>
            <a:pPr>
              <a:buFontTx/>
              <a:buChar char="-"/>
            </a:pPr>
            <a:r>
              <a:rPr lang="en-GB" sz="2400" dirty="0"/>
              <a:t>information to local suppliers on the standards required to supply supermarkets</a:t>
            </a:r>
          </a:p>
          <a:p>
            <a:pPr>
              <a:buFontTx/>
              <a:buChar char="-"/>
            </a:pPr>
            <a:r>
              <a:rPr lang="en-GB" sz="2400" dirty="0"/>
              <a:t>Providing local suppliers contacts for institutions that certify products in Zambia</a:t>
            </a:r>
          </a:p>
          <a:p>
            <a:pPr>
              <a:buFontTx/>
              <a:buChar char="-"/>
            </a:pPr>
            <a:r>
              <a:rPr lang="en-GB" sz="2400" dirty="0"/>
              <a:t>Highlight success stories of the growth of local suppliers supplying supermarkets through the media to encourage more local suppliers to supply supermarkets.</a:t>
            </a:r>
          </a:p>
          <a:p>
            <a:pPr>
              <a:buFont typeface="Arial" pitchFamily="34" charset="0"/>
              <a:buChar char="•"/>
            </a:pPr>
            <a:r>
              <a:rPr lang="en-GB" sz="2400" dirty="0"/>
              <a:t>These measures suggest a lowering of barriers to entry. </a:t>
            </a:r>
            <a:endParaRPr lang="en-US" sz="2400" dirty="0"/>
          </a:p>
        </p:txBody>
      </p:sp>
      <p:sp>
        <p:nvSpPr>
          <p:cNvPr id="51201" name="Rectangle 1"/>
          <p:cNvSpPr>
            <a:spLocks noChangeArrowheads="1"/>
          </p:cNvSpPr>
          <p:nvPr/>
        </p:nvSpPr>
        <p:spPr bwMode="auto">
          <a:xfrm>
            <a:off x="2362200" y="169902"/>
            <a:ext cx="6324600" cy="1107996"/>
          </a:xfrm>
          <a:prstGeom prst="rect">
            <a:avLst/>
          </a:prstGeom>
          <a:noFill/>
          <a:ln w="9525">
            <a:noFill/>
            <a:miter lim="800000"/>
            <a:headEnd/>
            <a:tailEnd/>
          </a:ln>
          <a:effectLst/>
        </p:spPr>
        <p:txBody>
          <a:bodyPr vert="horz" wrap="square" lIns="685584" tIns="0" rIns="0" bIns="0" numCol="1" anchor="ctr" anchorCtr="0" compatLnSpc="1">
            <a:prstTxWarp prst="textNoShape">
              <a:avLst/>
            </a:prstTxWarp>
            <a:spAutoFit/>
          </a:bodyPr>
          <a:lstStyle/>
          <a:p>
            <a:pPr marL="914400" marR="0" lvl="2" indent="0" defTabSz="914400" rtl="0" eaLnBrk="1" fontAlgn="base" latinLnBrk="0" hangingPunct="1">
              <a:lnSpc>
                <a:spcPct val="100000"/>
              </a:lnSpc>
              <a:spcBef>
                <a:spcPct val="0"/>
              </a:spcBef>
              <a:spcAft>
                <a:spcPct val="0"/>
              </a:spcAft>
              <a:buClrTx/>
              <a:buSzTx/>
              <a:tabLst/>
            </a:pPr>
            <a:r>
              <a:rPr kumimoji="0" lang="en-GB" sz="2400" b="1" i="0" u="none" strike="noStrike" cap="none" normalizeH="0" baseline="0" dirty="0">
                <a:ln>
                  <a:noFill/>
                </a:ln>
                <a:effectLst/>
                <a:latin typeface="Bookman Old Style" pitchFamily="18" charset="0"/>
                <a:ea typeface="Times New Roman" pitchFamily="18" charset="0"/>
                <a:cs typeface="Times New Roman" pitchFamily="18" charset="0"/>
              </a:rPr>
              <a:t>S</a:t>
            </a:r>
            <a:r>
              <a:rPr kumimoji="0" lang="en-GB" sz="2400" b="1" i="0" u="none" strike="noStrike" cap="none" normalizeH="0" baseline="0" dirty="0" bmk="">
                <a:ln>
                  <a:noFill/>
                </a:ln>
                <a:effectLst/>
                <a:latin typeface="Bookman Old Style" pitchFamily="18" charset="0"/>
                <a:ea typeface="Times New Roman" pitchFamily="18" charset="0"/>
                <a:cs typeface="Times New Roman" pitchFamily="18" charset="0"/>
              </a:rPr>
              <a:t>upport Rendered to Local Suppliers</a:t>
            </a:r>
            <a:endParaRPr kumimoji="0" lang="en-GB" sz="2400" b="1" i="0" u="none" strike="noStrike" cap="none" normalizeH="0" baseline="0" dirty="0">
              <a:ln>
                <a:noFill/>
              </a:ln>
              <a:effectLst/>
              <a:latin typeface="Bookman Old Style" pitchFamily="18" charset="0"/>
              <a:ea typeface="Times New Roman" pitchFamily="18" charset="0"/>
              <a:cs typeface="Times New Roman" pitchFamily="18" charset="0"/>
            </a:endParaRPr>
          </a:p>
          <a:p>
            <a:pPr marL="914400" marR="0" lvl="2" indent="0" algn="l" defTabSz="914400" rtl="0" eaLnBrk="0" fontAlgn="base" latinLnBrk="0" hangingPunct="0">
              <a:lnSpc>
                <a:spcPct val="100000"/>
              </a:lnSpc>
              <a:spcBef>
                <a:spcPct val="0"/>
              </a:spcBef>
              <a:spcAft>
                <a:spcPct val="0"/>
              </a:spcAft>
              <a:buClrTx/>
              <a:buSzTx/>
              <a:buFontTx/>
              <a:buAutoNum type="arabicPeriod"/>
              <a:tabLst/>
            </a:pPr>
            <a:endParaRPr kumimoji="0" lang="en-GB" sz="2400" b="0" i="0" u="none" strike="noStrike" cap="none" normalizeH="0" baseline="0" dirty="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42354747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0D54FBB2-3A08-46DB-AD07-16871E203B57}" type="slidenum">
              <a:rPr lang="en-US" smtClean="0"/>
              <a:pPr/>
              <a:t>28</a:t>
            </a:fld>
            <a:endParaRPr lang="en-US"/>
          </a:p>
        </p:txBody>
      </p:sp>
      <p:sp>
        <p:nvSpPr>
          <p:cNvPr id="6" name="Footer Placeholder 5"/>
          <p:cNvSpPr>
            <a:spLocks noGrp="1"/>
          </p:cNvSpPr>
          <p:nvPr>
            <p:ph type="ftr" sz="quarter" idx="11"/>
          </p:nvPr>
        </p:nvSpPr>
        <p:spPr>
          <a:xfrm>
            <a:off x="152400" y="6324600"/>
            <a:ext cx="8839200" cy="396875"/>
          </a:xfrm>
          <a:solidFill>
            <a:srgbClr val="D6A300"/>
          </a:solidFill>
        </p:spPr>
        <p:txBody>
          <a:bodyPr/>
          <a:lstStyle/>
          <a:p>
            <a:r>
              <a:rPr lang="en-US" i="1" dirty="0"/>
              <a:t> </a:t>
            </a:r>
            <a:endParaRPr lang="en-US" dirty="0"/>
          </a:p>
          <a:p>
            <a:endParaRPr lang="en-US" b="1" i="1" dirty="0">
              <a:solidFill>
                <a:schemeClr val="tx1"/>
              </a:solidFill>
            </a:endParaRPr>
          </a:p>
          <a:p>
            <a:r>
              <a:rPr lang="en-US" b="1" i="1" dirty="0">
                <a:solidFill>
                  <a:schemeClr val="tx1"/>
                </a:solidFill>
              </a:rPr>
              <a:t>“Working Towards the formulation of Sound Economic Policies”</a:t>
            </a:r>
            <a:endParaRPr lang="en-US" b="1" dirty="0">
              <a:solidFill>
                <a:schemeClr val="tx1"/>
              </a:solidFill>
            </a:endParaRPr>
          </a:p>
          <a:p>
            <a:r>
              <a:rPr lang="en-US" dirty="0">
                <a:solidFill>
                  <a:schemeClr val="tx1"/>
                </a:solidFill>
              </a:rPr>
              <a:t> </a:t>
            </a:r>
          </a:p>
          <a:p>
            <a:endParaRPr lang="en-US" dirty="0">
              <a:solidFill>
                <a:schemeClr val="tx1"/>
              </a:solidFill>
            </a:endParaRPr>
          </a:p>
        </p:txBody>
      </p:sp>
      <p:pic>
        <p:nvPicPr>
          <p:cNvPr id="7" name="Picture 6" descr="zipar l_ head mast"/>
          <p:cNvPicPr/>
          <p:nvPr/>
        </p:nvPicPr>
        <p:blipFill>
          <a:blip r:embed="rId2" cstate="print"/>
          <a:srcRect r="52698"/>
          <a:stretch>
            <a:fillRect/>
          </a:stretch>
        </p:blipFill>
        <p:spPr bwMode="auto">
          <a:xfrm>
            <a:off x="146538" y="152400"/>
            <a:ext cx="2063262" cy="914400"/>
          </a:xfrm>
          <a:prstGeom prst="rect">
            <a:avLst/>
          </a:prstGeom>
          <a:noFill/>
          <a:ln w="9525">
            <a:noFill/>
            <a:miter lim="800000"/>
            <a:headEnd/>
            <a:tailEnd/>
          </a:ln>
        </p:spPr>
      </p:pic>
      <p:sp>
        <p:nvSpPr>
          <p:cNvPr id="10" name="TextBox 9"/>
          <p:cNvSpPr txBox="1"/>
          <p:nvPr/>
        </p:nvSpPr>
        <p:spPr>
          <a:xfrm>
            <a:off x="304800" y="1143000"/>
            <a:ext cx="8686800" cy="5078313"/>
          </a:xfrm>
          <a:prstGeom prst="rect">
            <a:avLst/>
          </a:prstGeom>
          <a:noFill/>
        </p:spPr>
        <p:txBody>
          <a:bodyPr wrap="square" rtlCol="0">
            <a:spAutoFit/>
          </a:bodyPr>
          <a:lstStyle/>
          <a:p>
            <a:pPr>
              <a:buFont typeface="Arial" pitchFamily="34" charset="0"/>
              <a:buChar char="•"/>
            </a:pPr>
            <a:r>
              <a:rPr lang="en-GB" dirty="0"/>
              <a:t>Growing production of supermarket’s own private label brands provides rivalry to locally produced goods</a:t>
            </a:r>
          </a:p>
          <a:p>
            <a:pPr>
              <a:buFont typeface="Arial" pitchFamily="34" charset="0"/>
              <a:buChar char="•"/>
            </a:pPr>
            <a:r>
              <a:rPr lang="en-GB" dirty="0"/>
              <a:t> Over the years, supermarkets have ventured into the production, distribution and retail of various products such as processed foods and household products under their supermarket brand</a:t>
            </a:r>
          </a:p>
          <a:p>
            <a:pPr>
              <a:buFont typeface="Arial" pitchFamily="34" charset="0"/>
              <a:buChar char="•"/>
            </a:pPr>
            <a:r>
              <a:rPr lang="en-GB" dirty="0"/>
              <a:t> Some products are manufactured by locally but the bulk is made in South Africa and other countries</a:t>
            </a:r>
          </a:p>
          <a:p>
            <a:pPr>
              <a:buFont typeface="Arial" pitchFamily="34" charset="0"/>
              <a:buChar char="•"/>
            </a:pPr>
            <a:r>
              <a:rPr lang="en-GB" dirty="0"/>
              <a:t> Extension of the operations of supermarkets to include production, distribution and marketing creates vertical integration linkages which have the potential to exclude goods produced by domestic firms</a:t>
            </a:r>
          </a:p>
          <a:p>
            <a:pPr>
              <a:buFont typeface="Arial" pitchFamily="34" charset="0"/>
              <a:buChar char="•"/>
            </a:pPr>
            <a:r>
              <a:rPr lang="en-GB" dirty="0"/>
              <a:t> Market access to supermarket stores is guaranteed for supermarket private brands</a:t>
            </a:r>
          </a:p>
          <a:p>
            <a:pPr>
              <a:buFont typeface="Arial" pitchFamily="34" charset="0"/>
              <a:buChar char="•"/>
            </a:pPr>
            <a:r>
              <a:rPr lang="en-GB" dirty="0"/>
              <a:t> In order to promote their own manufactured products, supermarkets could raise barriers to entry for locally produced goods by imposing more stringent requirements of supply and thus the exclusion of local firms</a:t>
            </a:r>
            <a:endParaRPr lang="en-US" dirty="0"/>
          </a:p>
          <a:p>
            <a:pPr>
              <a:buFont typeface="Arial" pitchFamily="34" charset="0"/>
              <a:buChar char="•"/>
            </a:pPr>
            <a:r>
              <a:rPr lang="en-US" dirty="0"/>
              <a:t> </a:t>
            </a:r>
            <a:r>
              <a:rPr lang="en-GB" dirty="0"/>
              <a:t>Conversely, the development of supermarket private brands presents opportunities for the manufacture of these products domestically</a:t>
            </a:r>
          </a:p>
          <a:p>
            <a:pPr>
              <a:buFont typeface="Arial" pitchFamily="34" charset="0"/>
              <a:buChar char="•"/>
            </a:pPr>
            <a:r>
              <a:rPr lang="en-GB" dirty="0"/>
              <a:t>Domestic firms can be contracted by supermarkets to produce private branded goods for supermarkets. </a:t>
            </a:r>
            <a:endParaRPr lang="en-US" dirty="0"/>
          </a:p>
        </p:txBody>
      </p:sp>
      <p:sp>
        <p:nvSpPr>
          <p:cNvPr id="51201" name="Rectangle 1"/>
          <p:cNvSpPr>
            <a:spLocks noChangeArrowheads="1"/>
          </p:cNvSpPr>
          <p:nvPr/>
        </p:nvSpPr>
        <p:spPr bwMode="auto">
          <a:xfrm>
            <a:off x="2286000" y="359033"/>
            <a:ext cx="6705600" cy="738664"/>
          </a:xfrm>
          <a:prstGeom prst="rect">
            <a:avLst/>
          </a:prstGeom>
          <a:noFill/>
          <a:ln w="9525">
            <a:noFill/>
            <a:miter lim="800000"/>
            <a:headEnd/>
            <a:tailEnd/>
          </a:ln>
          <a:effectLst/>
        </p:spPr>
        <p:txBody>
          <a:bodyPr vert="horz" wrap="square" lIns="685584" tIns="0" rIns="0" bIns="0" numCol="1" anchor="ctr" anchorCtr="0" compatLnSpc="1">
            <a:prstTxWarp prst="textNoShape">
              <a:avLst/>
            </a:prstTxWarp>
            <a:spAutoFit/>
          </a:bodyPr>
          <a:lstStyle/>
          <a:p>
            <a:pPr lvl="2" algn="r"/>
            <a:r>
              <a:rPr lang="en-GB" sz="2400" b="1" dirty="0"/>
              <a:t>Competition from Growing Vertical Integration</a:t>
            </a:r>
            <a:endParaRPr lang="en-US" sz="2400" b="1" dirty="0"/>
          </a:p>
        </p:txBody>
      </p:sp>
    </p:spTree>
    <p:extLst>
      <p:ext uri="{BB962C8B-B14F-4D97-AF65-F5344CB8AC3E}">
        <p14:creationId xmlns:p14="http://schemas.microsoft.com/office/powerpoint/2010/main" val="42354747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0D54FBB2-3A08-46DB-AD07-16871E203B57}" type="slidenum">
              <a:rPr lang="en-US" smtClean="0"/>
              <a:pPr/>
              <a:t>29</a:t>
            </a:fld>
            <a:endParaRPr lang="en-US"/>
          </a:p>
        </p:txBody>
      </p:sp>
      <p:sp>
        <p:nvSpPr>
          <p:cNvPr id="6" name="Footer Placeholder 5"/>
          <p:cNvSpPr>
            <a:spLocks noGrp="1"/>
          </p:cNvSpPr>
          <p:nvPr>
            <p:ph type="ftr" sz="quarter" idx="11"/>
          </p:nvPr>
        </p:nvSpPr>
        <p:spPr>
          <a:xfrm>
            <a:off x="152400" y="6324600"/>
            <a:ext cx="8839200" cy="396875"/>
          </a:xfrm>
          <a:solidFill>
            <a:srgbClr val="D6A300"/>
          </a:solidFill>
        </p:spPr>
        <p:txBody>
          <a:bodyPr/>
          <a:lstStyle/>
          <a:p>
            <a:r>
              <a:rPr lang="en-US" i="1" dirty="0"/>
              <a:t> </a:t>
            </a:r>
            <a:endParaRPr lang="en-US" dirty="0"/>
          </a:p>
          <a:p>
            <a:endParaRPr lang="en-US" b="1" i="1" dirty="0">
              <a:solidFill>
                <a:schemeClr val="tx1"/>
              </a:solidFill>
            </a:endParaRPr>
          </a:p>
          <a:p>
            <a:r>
              <a:rPr lang="en-US" b="1" i="1" dirty="0">
                <a:solidFill>
                  <a:schemeClr val="tx1"/>
                </a:solidFill>
              </a:rPr>
              <a:t>“Working Towards the formulation of Sound Economic Policies”</a:t>
            </a:r>
            <a:endParaRPr lang="en-US" b="1" dirty="0">
              <a:solidFill>
                <a:schemeClr val="tx1"/>
              </a:solidFill>
            </a:endParaRPr>
          </a:p>
          <a:p>
            <a:r>
              <a:rPr lang="en-US" dirty="0">
                <a:solidFill>
                  <a:schemeClr val="tx1"/>
                </a:solidFill>
              </a:rPr>
              <a:t> </a:t>
            </a:r>
          </a:p>
          <a:p>
            <a:endParaRPr lang="en-US" dirty="0">
              <a:solidFill>
                <a:schemeClr val="tx1"/>
              </a:solidFill>
            </a:endParaRPr>
          </a:p>
        </p:txBody>
      </p:sp>
      <p:pic>
        <p:nvPicPr>
          <p:cNvPr id="7" name="Picture 6" descr="zipar l_ head mast"/>
          <p:cNvPicPr/>
          <p:nvPr/>
        </p:nvPicPr>
        <p:blipFill>
          <a:blip r:embed="rId2" cstate="print"/>
          <a:srcRect r="52698"/>
          <a:stretch>
            <a:fillRect/>
          </a:stretch>
        </p:blipFill>
        <p:spPr bwMode="auto">
          <a:xfrm>
            <a:off x="146538" y="152400"/>
            <a:ext cx="2063262" cy="914400"/>
          </a:xfrm>
          <a:prstGeom prst="rect">
            <a:avLst/>
          </a:prstGeom>
          <a:noFill/>
          <a:ln w="9525">
            <a:noFill/>
            <a:miter lim="800000"/>
            <a:headEnd/>
            <a:tailEnd/>
          </a:ln>
        </p:spPr>
      </p:pic>
      <p:sp>
        <p:nvSpPr>
          <p:cNvPr id="10" name="TextBox 9"/>
          <p:cNvSpPr txBox="1"/>
          <p:nvPr/>
        </p:nvSpPr>
        <p:spPr>
          <a:xfrm>
            <a:off x="304800" y="1143000"/>
            <a:ext cx="8686800" cy="5016758"/>
          </a:xfrm>
          <a:prstGeom prst="rect">
            <a:avLst/>
          </a:prstGeom>
          <a:noFill/>
        </p:spPr>
        <p:txBody>
          <a:bodyPr wrap="square" rtlCol="0">
            <a:spAutoFit/>
          </a:bodyPr>
          <a:lstStyle/>
          <a:p>
            <a:pPr>
              <a:buFont typeface="Arial" pitchFamily="34" charset="0"/>
              <a:buChar char="•"/>
            </a:pPr>
            <a:r>
              <a:rPr lang="en-GB" sz="2000" dirty="0"/>
              <a:t> Entry of more supermarkets in Zambia has prompted incumbent supermarkets to tighten their price strategy and their marketing expenditure in response to the new competition</a:t>
            </a:r>
          </a:p>
          <a:p>
            <a:pPr>
              <a:buFont typeface="Arial" pitchFamily="34" charset="0"/>
              <a:buChar char="•"/>
            </a:pPr>
            <a:r>
              <a:rPr lang="en-GB" sz="2000" dirty="0"/>
              <a:t> Some supermarkets use exclusive leases with shopping centres to curtail competition.</a:t>
            </a:r>
          </a:p>
          <a:p>
            <a:pPr>
              <a:buFont typeface="Arial" pitchFamily="34" charset="0"/>
              <a:buChar char="•"/>
            </a:pPr>
            <a:r>
              <a:rPr lang="en-GB" sz="2000" dirty="0"/>
              <a:t> One supermarket attested to having an exclusive lease with the shopping mall for the purpose of being an anchor tenant and the main attraction of customers</a:t>
            </a:r>
          </a:p>
          <a:p>
            <a:pPr>
              <a:buFont typeface="Arial" pitchFamily="34" charset="0"/>
              <a:buChar char="•"/>
            </a:pPr>
            <a:r>
              <a:rPr lang="en-GB" sz="2000" dirty="0"/>
              <a:t> Duration of this exclusive lease was said to be 5 years.</a:t>
            </a:r>
          </a:p>
          <a:p>
            <a:pPr>
              <a:buFont typeface="Arial" pitchFamily="34" charset="0"/>
              <a:buChar char="•"/>
            </a:pPr>
            <a:r>
              <a:rPr lang="en-GB" sz="2000" dirty="0"/>
              <a:t> In contrast, another supermarket denied having an exclusive lease agreement with shopping malls but admitted to their existence previously</a:t>
            </a:r>
          </a:p>
          <a:p>
            <a:pPr>
              <a:buFont typeface="Arial" pitchFamily="34" charset="0"/>
              <a:buChar char="•"/>
            </a:pPr>
            <a:r>
              <a:rPr lang="en-GB" sz="2000" dirty="0"/>
              <a:t> Such leases were traditionally long term of 25 to 30 years but were no longer in effect as a result of the Consumer Protection Commission (CCPC) Act which discouraged exclusivity clauses.</a:t>
            </a:r>
          </a:p>
          <a:p>
            <a:pPr>
              <a:buFont typeface="Arial" pitchFamily="34" charset="0"/>
              <a:buChar char="•"/>
            </a:pPr>
            <a:r>
              <a:rPr lang="en-GB" sz="2000" dirty="0"/>
              <a:t> Notably, none of the supermarkets reported to have been denied access to a shopping mall as a result of an exclusive lease in place between a major incumbent supermarket and the shopping mall.</a:t>
            </a:r>
            <a:endParaRPr lang="en-US" sz="2000" dirty="0"/>
          </a:p>
        </p:txBody>
      </p:sp>
      <p:sp>
        <p:nvSpPr>
          <p:cNvPr id="51201" name="Rectangle 1"/>
          <p:cNvSpPr>
            <a:spLocks noChangeArrowheads="1"/>
          </p:cNvSpPr>
          <p:nvPr/>
        </p:nvSpPr>
        <p:spPr bwMode="auto">
          <a:xfrm>
            <a:off x="2286000" y="359033"/>
            <a:ext cx="6705600" cy="738664"/>
          </a:xfrm>
          <a:prstGeom prst="rect">
            <a:avLst/>
          </a:prstGeom>
          <a:noFill/>
          <a:ln w="9525">
            <a:noFill/>
            <a:miter lim="800000"/>
            <a:headEnd/>
            <a:tailEnd/>
          </a:ln>
          <a:effectLst/>
        </p:spPr>
        <p:txBody>
          <a:bodyPr vert="horz" wrap="square" lIns="685584" tIns="0" rIns="0" bIns="0" numCol="1" anchor="ctr" anchorCtr="0" compatLnSpc="1">
            <a:prstTxWarp prst="textNoShape">
              <a:avLst/>
            </a:prstTxWarp>
            <a:spAutoFit/>
          </a:bodyPr>
          <a:lstStyle/>
          <a:p>
            <a:pPr lvl="2" algn="r"/>
            <a:r>
              <a:rPr lang="en-GB" sz="2400" b="1" dirty="0"/>
              <a:t>Competitive dynamics: Supermarkets versus Supermarkets</a:t>
            </a:r>
            <a:endParaRPr lang="en-US" sz="2400" b="1" dirty="0"/>
          </a:p>
        </p:txBody>
      </p:sp>
    </p:spTree>
    <p:extLst>
      <p:ext uri="{BB962C8B-B14F-4D97-AF65-F5344CB8AC3E}">
        <p14:creationId xmlns:p14="http://schemas.microsoft.com/office/powerpoint/2010/main" val="42354747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00400" y="0"/>
            <a:ext cx="5638800" cy="838200"/>
          </a:xfrm>
        </p:spPr>
        <p:txBody>
          <a:bodyPr>
            <a:normAutofit/>
          </a:bodyPr>
          <a:lstStyle/>
          <a:p>
            <a:pPr algn="r"/>
            <a:r>
              <a:rPr lang="en-GB" b="1" dirty="0"/>
              <a:t>Introduction</a:t>
            </a:r>
          </a:p>
        </p:txBody>
      </p:sp>
      <p:sp>
        <p:nvSpPr>
          <p:cNvPr id="3" name="Content Placeholder 2"/>
          <p:cNvSpPr>
            <a:spLocks noGrp="1"/>
          </p:cNvSpPr>
          <p:nvPr>
            <p:ph idx="1"/>
          </p:nvPr>
        </p:nvSpPr>
        <p:spPr>
          <a:xfrm>
            <a:off x="152400" y="1219200"/>
            <a:ext cx="8839200" cy="5410200"/>
          </a:xfrm>
        </p:spPr>
        <p:txBody>
          <a:bodyPr>
            <a:normAutofit lnSpcReduction="10000"/>
          </a:bodyPr>
          <a:lstStyle/>
          <a:p>
            <a:r>
              <a:rPr lang="en-GB" sz="2800" dirty="0"/>
              <a:t>Liberalisation of Zambian economy in the 1990s – precipitated structural economic changes which attracted and ushered in an influx of Foreign Direct Investments (FDI). </a:t>
            </a:r>
          </a:p>
          <a:p>
            <a:r>
              <a:rPr lang="en-GB" sz="2800" dirty="0"/>
              <a:t>As a result, the past 20 years have seen a sharp increase in the number of supermarkets chain stores across Zambia.</a:t>
            </a:r>
          </a:p>
          <a:p>
            <a:r>
              <a:rPr lang="en-GB" sz="2800" dirty="0"/>
              <a:t>Zambia has experienced rapid economic growth as evidenced by strong GDP growth rates of more than 7% in the last decade</a:t>
            </a:r>
          </a:p>
          <a:p>
            <a:r>
              <a:rPr lang="en-GB" sz="2800" dirty="0"/>
              <a:t>Growth not translated into significant poverty reduction for over 60% of the population.</a:t>
            </a:r>
          </a:p>
        </p:txBody>
      </p:sp>
      <p:sp>
        <p:nvSpPr>
          <p:cNvPr id="5" name="Slide Number Placeholder 4"/>
          <p:cNvSpPr>
            <a:spLocks noGrp="1"/>
          </p:cNvSpPr>
          <p:nvPr>
            <p:ph type="sldNum" sz="quarter" idx="12"/>
          </p:nvPr>
        </p:nvSpPr>
        <p:spPr/>
        <p:txBody>
          <a:bodyPr/>
          <a:lstStyle/>
          <a:p>
            <a:fld id="{0D54FBB2-3A08-46DB-AD07-16871E203B57}" type="slidenum">
              <a:rPr lang="en-US" smtClean="0"/>
              <a:pPr/>
              <a:t>3</a:t>
            </a:fld>
            <a:endParaRPr lang="en-US"/>
          </a:p>
        </p:txBody>
      </p:sp>
      <p:sp>
        <p:nvSpPr>
          <p:cNvPr id="6" name="Footer Placeholder 5"/>
          <p:cNvSpPr>
            <a:spLocks noGrp="1"/>
          </p:cNvSpPr>
          <p:nvPr>
            <p:ph type="ftr" sz="quarter" idx="11"/>
          </p:nvPr>
        </p:nvSpPr>
        <p:spPr>
          <a:xfrm>
            <a:off x="152400" y="6324600"/>
            <a:ext cx="8839200" cy="396875"/>
          </a:xfrm>
          <a:solidFill>
            <a:srgbClr val="D6A300"/>
          </a:solidFill>
        </p:spPr>
        <p:txBody>
          <a:bodyPr/>
          <a:lstStyle/>
          <a:p>
            <a:r>
              <a:rPr lang="en-US" i="1" dirty="0"/>
              <a:t> </a:t>
            </a:r>
            <a:endParaRPr lang="en-US" dirty="0"/>
          </a:p>
          <a:p>
            <a:endParaRPr lang="en-US" b="1" i="1" dirty="0">
              <a:solidFill>
                <a:schemeClr val="tx1"/>
              </a:solidFill>
            </a:endParaRPr>
          </a:p>
          <a:p>
            <a:r>
              <a:rPr lang="en-US" b="1" i="1" dirty="0">
                <a:solidFill>
                  <a:schemeClr val="tx1"/>
                </a:solidFill>
              </a:rPr>
              <a:t>“Working Towards the formulation of Sound Economic Policies”</a:t>
            </a:r>
            <a:endParaRPr lang="en-US" b="1" dirty="0">
              <a:solidFill>
                <a:schemeClr val="tx1"/>
              </a:solidFill>
            </a:endParaRPr>
          </a:p>
          <a:p>
            <a:r>
              <a:rPr lang="en-US" dirty="0">
                <a:solidFill>
                  <a:schemeClr val="tx1"/>
                </a:solidFill>
              </a:rPr>
              <a:t> </a:t>
            </a:r>
          </a:p>
          <a:p>
            <a:endParaRPr lang="en-US" dirty="0">
              <a:solidFill>
                <a:schemeClr val="tx1"/>
              </a:solidFill>
            </a:endParaRPr>
          </a:p>
        </p:txBody>
      </p:sp>
      <p:pic>
        <p:nvPicPr>
          <p:cNvPr id="7" name="Picture 6" descr="zipar l_ head mast"/>
          <p:cNvPicPr/>
          <p:nvPr/>
        </p:nvPicPr>
        <p:blipFill>
          <a:blip r:embed="rId3" cstate="print"/>
          <a:srcRect r="52698"/>
          <a:stretch>
            <a:fillRect/>
          </a:stretch>
        </p:blipFill>
        <p:spPr bwMode="auto">
          <a:xfrm>
            <a:off x="152400" y="152400"/>
            <a:ext cx="2377440" cy="914400"/>
          </a:xfrm>
          <a:prstGeom prst="rect">
            <a:avLst/>
          </a:prstGeom>
          <a:noFill/>
          <a:ln w="9525">
            <a:noFill/>
            <a:miter lim="800000"/>
            <a:headEnd/>
            <a:tailEnd/>
          </a:ln>
        </p:spPr>
      </p:pic>
      <p:pic>
        <p:nvPicPr>
          <p:cNvPr id="8" name="Picture 7" descr="zipar l_ head mast"/>
          <p:cNvPicPr/>
          <p:nvPr/>
        </p:nvPicPr>
        <p:blipFill>
          <a:blip r:embed="rId3" cstate="print"/>
          <a:srcRect r="52698"/>
          <a:stretch>
            <a:fillRect/>
          </a:stretch>
        </p:blipFill>
        <p:spPr bwMode="auto">
          <a:xfrm>
            <a:off x="162636" y="152400"/>
            <a:ext cx="2377440" cy="914400"/>
          </a:xfrm>
          <a:prstGeom prst="rect">
            <a:avLst/>
          </a:prstGeom>
          <a:noFill/>
          <a:ln w="9525">
            <a:noFill/>
            <a:miter lim="800000"/>
            <a:headEnd/>
            <a:tailEnd/>
          </a:ln>
        </p:spPr>
      </p:pic>
    </p:spTree>
    <p:extLst>
      <p:ext uri="{BB962C8B-B14F-4D97-AF65-F5344CB8AC3E}">
        <p14:creationId xmlns:p14="http://schemas.microsoft.com/office/powerpoint/2010/main" val="28465114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667000"/>
            <a:ext cx="8229600" cy="1143000"/>
          </a:xfrm>
        </p:spPr>
        <p:txBody>
          <a:bodyPr/>
          <a:lstStyle/>
          <a:p>
            <a:r>
              <a:rPr lang="en-GB" b="1" dirty="0"/>
              <a:t>Thank You All</a:t>
            </a:r>
          </a:p>
        </p:txBody>
      </p:sp>
      <p:sp>
        <p:nvSpPr>
          <p:cNvPr id="3" name="Footer Placeholder 2"/>
          <p:cNvSpPr>
            <a:spLocks noGrp="1"/>
          </p:cNvSpPr>
          <p:nvPr>
            <p:ph type="ftr" sz="quarter" idx="11"/>
          </p:nvPr>
        </p:nvSpPr>
        <p:spPr/>
        <p:txBody>
          <a:bodyPr/>
          <a:lstStyle/>
          <a:p>
            <a:r>
              <a:rPr lang="en-GB"/>
              <a:t>   “Working Towards the formulation of Sound Economic Policies”   </a:t>
            </a:r>
            <a:endParaRPr lang="en-US"/>
          </a:p>
        </p:txBody>
      </p:sp>
      <p:sp>
        <p:nvSpPr>
          <p:cNvPr id="4" name="Slide Number Placeholder 3"/>
          <p:cNvSpPr>
            <a:spLocks noGrp="1"/>
          </p:cNvSpPr>
          <p:nvPr>
            <p:ph type="sldNum" sz="quarter" idx="12"/>
          </p:nvPr>
        </p:nvSpPr>
        <p:spPr/>
        <p:txBody>
          <a:bodyPr/>
          <a:lstStyle/>
          <a:p>
            <a:fld id="{0D54FBB2-3A08-46DB-AD07-16871E203B57}" type="slidenum">
              <a:rPr lang="en-US" smtClean="0"/>
              <a:pPr/>
              <a:t>30</a:t>
            </a:fld>
            <a:endParaRPr lang="en-US"/>
          </a:p>
        </p:txBody>
      </p:sp>
    </p:spTree>
    <p:extLst>
      <p:ext uri="{BB962C8B-B14F-4D97-AF65-F5344CB8AC3E}">
        <p14:creationId xmlns:p14="http://schemas.microsoft.com/office/powerpoint/2010/main" val="32600883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00400" y="0"/>
            <a:ext cx="5638800" cy="838200"/>
          </a:xfrm>
        </p:spPr>
        <p:txBody>
          <a:bodyPr>
            <a:normAutofit/>
          </a:bodyPr>
          <a:lstStyle/>
          <a:p>
            <a:pPr algn="r"/>
            <a:r>
              <a:rPr lang="en-GB" b="1" dirty="0"/>
              <a:t>Introduction</a:t>
            </a:r>
          </a:p>
        </p:txBody>
      </p:sp>
      <p:sp>
        <p:nvSpPr>
          <p:cNvPr id="3" name="Content Placeholder 2"/>
          <p:cNvSpPr>
            <a:spLocks noGrp="1"/>
          </p:cNvSpPr>
          <p:nvPr>
            <p:ph idx="1"/>
          </p:nvPr>
        </p:nvSpPr>
        <p:spPr>
          <a:xfrm>
            <a:off x="152400" y="1219200"/>
            <a:ext cx="8839200" cy="5410200"/>
          </a:xfrm>
        </p:spPr>
        <p:txBody>
          <a:bodyPr>
            <a:normAutofit/>
          </a:bodyPr>
          <a:lstStyle/>
          <a:p>
            <a:r>
              <a:rPr lang="en-GB" dirty="0"/>
              <a:t>Liberalisation of Zambian economy in the 1990s – precipitated structural economic changes which attracted and ushered in an influx of Foreign Direct Investments (FDI). </a:t>
            </a:r>
          </a:p>
          <a:p>
            <a:r>
              <a:rPr lang="en-GB" dirty="0"/>
              <a:t>As a result, the past 20 years have seen a sharp increase in the number of supermarkets chain stores across Zambia.</a:t>
            </a:r>
          </a:p>
          <a:p>
            <a:r>
              <a:rPr lang="en-GB" dirty="0"/>
              <a:t>However, participation of local suppliers in supermarket value chains remains limited.</a:t>
            </a:r>
          </a:p>
        </p:txBody>
      </p:sp>
      <p:sp>
        <p:nvSpPr>
          <p:cNvPr id="5" name="Slide Number Placeholder 4"/>
          <p:cNvSpPr>
            <a:spLocks noGrp="1"/>
          </p:cNvSpPr>
          <p:nvPr>
            <p:ph type="sldNum" sz="quarter" idx="12"/>
          </p:nvPr>
        </p:nvSpPr>
        <p:spPr/>
        <p:txBody>
          <a:bodyPr/>
          <a:lstStyle/>
          <a:p>
            <a:fld id="{0D54FBB2-3A08-46DB-AD07-16871E203B57}" type="slidenum">
              <a:rPr lang="en-US" smtClean="0"/>
              <a:pPr/>
              <a:t>4</a:t>
            </a:fld>
            <a:endParaRPr lang="en-US"/>
          </a:p>
        </p:txBody>
      </p:sp>
      <p:sp>
        <p:nvSpPr>
          <p:cNvPr id="6" name="Footer Placeholder 5"/>
          <p:cNvSpPr>
            <a:spLocks noGrp="1"/>
          </p:cNvSpPr>
          <p:nvPr>
            <p:ph type="ftr" sz="quarter" idx="11"/>
          </p:nvPr>
        </p:nvSpPr>
        <p:spPr>
          <a:xfrm>
            <a:off x="152400" y="6324600"/>
            <a:ext cx="8839200" cy="396875"/>
          </a:xfrm>
          <a:solidFill>
            <a:srgbClr val="D6A300"/>
          </a:solidFill>
        </p:spPr>
        <p:txBody>
          <a:bodyPr/>
          <a:lstStyle/>
          <a:p>
            <a:r>
              <a:rPr lang="en-US" i="1" dirty="0"/>
              <a:t> </a:t>
            </a:r>
            <a:endParaRPr lang="en-US" dirty="0"/>
          </a:p>
          <a:p>
            <a:endParaRPr lang="en-US" b="1" i="1" dirty="0">
              <a:solidFill>
                <a:schemeClr val="tx1"/>
              </a:solidFill>
            </a:endParaRPr>
          </a:p>
          <a:p>
            <a:r>
              <a:rPr lang="en-US" b="1" i="1" dirty="0">
                <a:solidFill>
                  <a:schemeClr val="tx1"/>
                </a:solidFill>
              </a:rPr>
              <a:t>“Working Towards the formulation of Sound Economic Policies”</a:t>
            </a:r>
            <a:endParaRPr lang="en-US" b="1" dirty="0">
              <a:solidFill>
                <a:schemeClr val="tx1"/>
              </a:solidFill>
            </a:endParaRPr>
          </a:p>
          <a:p>
            <a:r>
              <a:rPr lang="en-US" dirty="0">
                <a:solidFill>
                  <a:schemeClr val="tx1"/>
                </a:solidFill>
              </a:rPr>
              <a:t> </a:t>
            </a:r>
          </a:p>
          <a:p>
            <a:endParaRPr lang="en-US" dirty="0">
              <a:solidFill>
                <a:schemeClr val="tx1"/>
              </a:solidFill>
            </a:endParaRPr>
          </a:p>
        </p:txBody>
      </p:sp>
      <p:pic>
        <p:nvPicPr>
          <p:cNvPr id="7" name="Picture 6" descr="zipar l_ head mast"/>
          <p:cNvPicPr/>
          <p:nvPr/>
        </p:nvPicPr>
        <p:blipFill>
          <a:blip r:embed="rId2" cstate="print"/>
          <a:srcRect r="52698"/>
          <a:stretch>
            <a:fillRect/>
          </a:stretch>
        </p:blipFill>
        <p:spPr bwMode="auto">
          <a:xfrm>
            <a:off x="152400" y="152400"/>
            <a:ext cx="2377440" cy="914400"/>
          </a:xfrm>
          <a:prstGeom prst="rect">
            <a:avLst/>
          </a:prstGeom>
          <a:noFill/>
          <a:ln w="9525">
            <a:noFill/>
            <a:miter lim="800000"/>
            <a:headEnd/>
            <a:tailEnd/>
          </a:ln>
        </p:spPr>
      </p:pic>
      <p:pic>
        <p:nvPicPr>
          <p:cNvPr id="8" name="Picture 7" descr="zipar l_ head mast"/>
          <p:cNvPicPr/>
          <p:nvPr/>
        </p:nvPicPr>
        <p:blipFill>
          <a:blip r:embed="rId2" cstate="print"/>
          <a:srcRect r="52698"/>
          <a:stretch>
            <a:fillRect/>
          </a:stretch>
        </p:blipFill>
        <p:spPr bwMode="auto">
          <a:xfrm>
            <a:off x="162636" y="152400"/>
            <a:ext cx="2377440" cy="914400"/>
          </a:xfrm>
          <a:prstGeom prst="rect">
            <a:avLst/>
          </a:prstGeom>
          <a:noFill/>
          <a:ln w="9525">
            <a:noFill/>
            <a:miter lim="800000"/>
            <a:headEnd/>
            <a:tailEnd/>
          </a:ln>
        </p:spPr>
      </p:pic>
    </p:spTree>
    <p:extLst>
      <p:ext uri="{BB962C8B-B14F-4D97-AF65-F5344CB8AC3E}">
        <p14:creationId xmlns:p14="http://schemas.microsoft.com/office/powerpoint/2010/main" val="28465114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lstStyle/>
          <a:p>
            <a:r>
              <a:rPr lang="en-GB" dirty="0"/>
              <a:t>Associated with that is the spread of supermarkets which are growing in line with the burgeoning middle class.</a:t>
            </a:r>
          </a:p>
          <a:p>
            <a:r>
              <a:rPr lang="en-GB" dirty="0"/>
              <a:t>Expanding middle class has brought about a spread of supermarkets </a:t>
            </a:r>
          </a:p>
          <a:p>
            <a:r>
              <a:rPr lang="en-GB" dirty="0"/>
              <a:t>Resulting in – increased demand, product availability and provided more choice to consumers</a:t>
            </a:r>
          </a:p>
          <a:p>
            <a:endParaRPr lang="en-GB" dirty="0"/>
          </a:p>
        </p:txBody>
      </p:sp>
      <p:sp>
        <p:nvSpPr>
          <p:cNvPr id="5" name="Slide Number Placeholder 4"/>
          <p:cNvSpPr>
            <a:spLocks noGrp="1"/>
          </p:cNvSpPr>
          <p:nvPr>
            <p:ph type="sldNum" sz="quarter" idx="12"/>
          </p:nvPr>
        </p:nvSpPr>
        <p:spPr/>
        <p:txBody>
          <a:bodyPr/>
          <a:lstStyle/>
          <a:p>
            <a:fld id="{0D54FBB2-3A08-46DB-AD07-16871E203B57}" type="slidenum">
              <a:rPr lang="en-US" smtClean="0"/>
              <a:pPr/>
              <a:t>5</a:t>
            </a:fld>
            <a:endParaRPr lang="en-US"/>
          </a:p>
        </p:txBody>
      </p:sp>
      <p:sp>
        <p:nvSpPr>
          <p:cNvPr id="6" name="Footer Placeholder 5"/>
          <p:cNvSpPr>
            <a:spLocks noGrp="1"/>
          </p:cNvSpPr>
          <p:nvPr>
            <p:ph type="ftr" sz="quarter" idx="11"/>
          </p:nvPr>
        </p:nvSpPr>
        <p:spPr>
          <a:xfrm>
            <a:off x="152400" y="6324600"/>
            <a:ext cx="8839200" cy="396875"/>
          </a:xfrm>
          <a:solidFill>
            <a:srgbClr val="D6A300"/>
          </a:solidFill>
        </p:spPr>
        <p:txBody>
          <a:bodyPr/>
          <a:lstStyle/>
          <a:p>
            <a:r>
              <a:rPr lang="en-US" i="1" dirty="0"/>
              <a:t> </a:t>
            </a:r>
            <a:endParaRPr lang="en-US" dirty="0"/>
          </a:p>
          <a:p>
            <a:endParaRPr lang="en-US" b="1" i="1" dirty="0">
              <a:solidFill>
                <a:schemeClr val="tx1"/>
              </a:solidFill>
            </a:endParaRPr>
          </a:p>
          <a:p>
            <a:r>
              <a:rPr lang="en-US" b="1" i="1" dirty="0">
                <a:solidFill>
                  <a:schemeClr val="tx1"/>
                </a:solidFill>
              </a:rPr>
              <a:t>“Working Towards the formulation of Sound Economic Policies”</a:t>
            </a:r>
            <a:endParaRPr lang="en-US" b="1" dirty="0">
              <a:solidFill>
                <a:schemeClr val="tx1"/>
              </a:solidFill>
            </a:endParaRPr>
          </a:p>
          <a:p>
            <a:r>
              <a:rPr lang="en-US" dirty="0">
                <a:solidFill>
                  <a:schemeClr val="tx1"/>
                </a:solidFill>
              </a:rPr>
              <a:t> </a:t>
            </a:r>
          </a:p>
          <a:p>
            <a:endParaRPr lang="en-US" dirty="0">
              <a:solidFill>
                <a:schemeClr val="tx1"/>
              </a:solidFill>
            </a:endParaRPr>
          </a:p>
        </p:txBody>
      </p:sp>
      <p:pic>
        <p:nvPicPr>
          <p:cNvPr id="7" name="Picture 6" descr="zipar l_ head mast"/>
          <p:cNvPicPr/>
          <p:nvPr/>
        </p:nvPicPr>
        <p:blipFill>
          <a:blip r:embed="rId2" cstate="print"/>
          <a:srcRect r="52698"/>
          <a:stretch>
            <a:fillRect/>
          </a:stretch>
        </p:blipFill>
        <p:spPr bwMode="auto">
          <a:xfrm>
            <a:off x="152400" y="152400"/>
            <a:ext cx="2377440" cy="914400"/>
          </a:xfrm>
          <a:prstGeom prst="rect">
            <a:avLst/>
          </a:prstGeom>
          <a:noFill/>
          <a:ln w="9525">
            <a:noFill/>
            <a:miter lim="800000"/>
            <a:headEnd/>
            <a:tailEnd/>
          </a:ln>
        </p:spPr>
      </p:pic>
    </p:spTree>
    <p:extLst>
      <p:ext uri="{BB962C8B-B14F-4D97-AF65-F5344CB8AC3E}">
        <p14:creationId xmlns:p14="http://schemas.microsoft.com/office/powerpoint/2010/main" val="20488936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0D54FBB2-3A08-46DB-AD07-16871E203B57}" type="slidenum">
              <a:rPr lang="en-US" smtClean="0"/>
              <a:pPr/>
              <a:t>6</a:t>
            </a:fld>
            <a:endParaRPr lang="en-US"/>
          </a:p>
        </p:txBody>
      </p:sp>
      <p:pic>
        <p:nvPicPr>
          <p:cNvPr id="6"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066800"/>
            <a:ext cx="8762999" cy="5257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Footer Placeholder 5"/>
          <p:cNvSpPr>
            <a:spLocks noGrp="1"/>
          </p:cNvSpPr>
          <p:nvPr>
            <p:ph type="ftr" sz="quarter" idx="11"/>
          </p:nvPr>
        </p:nvSpPr>
        <p:spPr>
          <a:xfrm>
            <a:off x="152400" y="6324600"/>
            <a:ext cx="8839200" cy="396875"/>
          </a:xfrm>
          <a:solidFill>
            <a:srgbClr val="D6A300"/>
          </a:solidFill>
        </p:spPr>
        <p:txBody>
          <a:bodyPr/>
          <a:lstStyle/>
          <a:p>
            <a:r>
              <a:rPr lang="en-US" i="1" dirty="0"/>
              <a:t> </a:t>
            </a:r>
            <a:endParaRPr lang="en-US" dirty="0"/>
          </a:p>
          <a:p>
            <a:endParaRPr lang="en-US" b="1" i="1" dirty="0">
              <a:solidFill>
                <a:schemeClr val="tx1"/>
              </a:solidFill>
            </a:endParaRPr>
          </a:p>
          <a:p>
            <a:r>
              <a:rPr lang="en-US" b="1" i="1" dirty="0">
                <a:solidFill>
                  <a:schemeClr val="tx1"/>
                </a:solidFill>
              </a:rPr>
              <a:t>“Working Towards the formulation of Sound Economic Policies”</a:t>
            </a:r>
            <a:endParaRPr lang="en-US" b="1" dirty="0">
              <a:solidFill>
                <a:schemeClr val="tx1"/>
              </a:solidFill>
            </a:endParaRPr>
          </a:p>
          <a:p>
            <a:r>
              <a:rPr lang="en-US" dirty="0">
                <a:solidFill>
                  <a:schemeClr val="tx1"/>
                </a:solidFill>
              </a:rPr>
              <a:t> </a:t>
            </a:r>
          </a:p>
          <a:p>
            <a:endParaRPr lang="en-US" dirty="0">
              <a:solidFill>
                <a:schemeClr val="tx1"/>
              </a:solidFill>
            </a:endParaRPr>
          </a:p>
        </p:txBody>
      </p:sp>
      <p:pic>
        <p:nvPicPr>
          <p:cNvPr id="8" name="Picture 7" descr="zipar l_ head mast"/>
          <p:cNvPicPr/>
          <p:nvPr/>
        </p:nvPicPr>
        <p:blipFill>
          <a:blip r:embed="rId3" cstate="print"/>
          <a:srcRect r="52698"/>
          <a:stretch>
            <a:fillRect/>
          </a:stretch>
        </p:blipFill>
        <p:spPr bwMode="auto">
          <a:xfrm>
            <a:off x="152400" y="152400"/>
            <a:ext cx="2377440" cy="914400"/>
          </a:xfrm>
          <a:prstGeom prst="rect">
            <a:avLst/>
          </a:prstGeom>
          <a:noFill/>
          <a:ln w="9525">
            <a:noFill/>
            <a:miter lim="800000"/>
            <a:headEnd/>
            <a:tailEnd/>
          </a:ln>
        </p:spPr>
      </p:pic>
    </p:spTree>
    <p:extLst>
      <p:ext uri="{BB962C8B-B14F-4D97-AF65-F5344CB8AC3E}">
        <p14:creationId xmlns:p14="http://schemas.microsoft.com/office/powerpoint/2010/main" val="42493279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95600" y="158262"/>
            <a:ext cx="6019800" cy="756138"/>
          </a:xfrm>
        </p:spPr>
        <p:txBody>
          <a:bodyPr>
            <a:normAutofit fontScale="90000"/>
          </a:bodyPr>
          <a:lstStyle/>
          <a:p>
            <a:r>
              <a:rPr lang="en-GB" b="1" dirty="0"/>
              <a:t>Key Objectives of the Study</a:t>
            </a:r>
          </a:p>
        </p:txBody>
      </p:sp>
      <p:sp>
        <p:nvSpPr>
          <p:cNvPr id="3" name="Content Placeholder 2"/>
          <p:cNvSpPr>
            <a:spLocks noGrp="1"/>
          </p:cNvSpPr>
          <p:nvPr>
            <p:ph idx="1"/>
          </p:nvPr>
        </p:nvSpPr>
        <p:spPr>
          <a:xfrm>
            <a:off x="0" y="914400"/>
            <a:ext cx="9144000" cy="5486400"/>
          </a:xfrm>
        </p:spPr>
        <p:txBody>
          <a:bodyPr>
            <a:noAutofit/>
          </a:bodyPr>
          <a:lstStyle/>
          <a:p>
            <a:pPr lvl="0"/>
            <a:r>
              <a:rPr lang="en-ZA" sz="2400" dirty="0"/>
              <a:t>The overall objective of this study was to understand the proliferation of regional supermarket chains in Zambia, their business models, procurement strategies and determinants of local suppliers’ participation in their supply chains.</a:t>
            </a:r>
          </a:p>
          <a:p>
            <a:pPr marL="0" lvl="0" indent="0">
              <a:buNone/>
            </a:pPr>
            <a:r>
              <a:rPr lang="en-ZA" sz="2400" b="1" dirty="0"/>
              <a:t>Other Specific Objectives</a:t>
            </a:r>
            <a:endParaRPr lang="en-GB" sz="2100" b="1" dirty="0"/>
          </a:p>
          <a:p>
            <a:pPr lvl="0"/>
            <a:r>
              <a:rPr lang="en-GB" sz="2100" dirty="0"/>
              <a:t>What are the most dynamic products in terms of processed foods within regional market (which ones offer more opportunities for domestic firms)?</a:t>
            </a:r>
          </a:p>
          <a:p>
            <a:pPr lvl="0"/>
            <a:r>
              <a:rPr lang="en-GB" sz="2100" dirty="0"/>
              <a:t>How do business models differ between supermarkets and what is the nature and intensity of competitive rivalry between supermarket chains?</a:t>
            </a:r>
          </a:p>
          <a:p>
            <a:pPr lvl="0"/>
            <a:r>
              <a:rPr lang="en-GB" sz="2100" dirty="0"/>
              <a:t>What are the capabilities required for local processing firms to supply food and selected household products to supermarkets and what are the constraints that hinder increased participation?</a:t>
            </a:r>
          </a:p>
          <a:p>
            <a:pPr lvl="0"/>
            <a:r>
              <a:rPr lang="en-GB" sz="2100" dirty="0"/>
              <a:t>What is the potential for regional procurement?</a:t>
            </a:r>
          </a:p>
          <a:p>
            <a:pPr lvl="0"/>
            <a:r>
              <a:rPr lang="en-GB" sz="2100" dirty="0"/>
              <a:t>What are the existing policies on local content and what enabling policy framework and support mechanisms would be needed in this environment?</a:t>
            </a:r>
          </a:p>
          <a:p>
            <a:endParaRPr lang="en-GB" sz="2100" dirty="0"/>
          </a:p>
        </p:txBody>
      </p:sp>
      <p:sp>
        <p:nvSpPr>
          <p:cNvPr id="5" name="Slide Number Placeholder 4"/>
          <p:cNvSpPr>
            <a:spLocks noGrp="1"/>
          </p:cNvSpPr>
          <p:nvPr>
            <p:ph type="sldNum" sz="quarter" idx="12"/>
          </p:nvPr>
        </p:nvSpPr>
        <p:spPr/>
        <p:txBody>
          <a:bodyPr/>
          <a:lstStyle/>
          <a:p>
            <a:fld id="{0D54FBB2-3A08-46DB-AD07-16871E203B57}" type="slidenum">
              <a:rPr lang="en-US" smtClean="0"/>
              <a:pPr/>
              <a:t>7</a:t>
            </a:fld>
            <a:endParaRPr lang="en-US"/>
          </a:p>
        </p:txBody>
      </p:sp>
      <p:sp>
        <p:nvSpPr>
          <p:cNvPr id="7" name="Footer Placeholder 5"/>
          <p:cNvSpPr>
            <a:spLocks noGrp="1"/>
          </p:cNvSpPr>
          <p:nvPr>
            <p:ph type="ftr" sz="quarter" idx="11"/>
          </p:nvPr>
        </p:nvSpPr>
        <p:spPr>
          <a:xfrm>
            <a:off x="152400" y="6324600"/>
            <a:ext cx="8839200" cy="396875"/>
          </a:xfrm>
          <a:solidFill>
            <a:srgbClr val="D6A300"/>
          </a:solidFill>
        </p:spPr>
        <p:txBody>
          <a:bodyPr/>
          <a:lstStyle/>
          <a:p>
            <a:r>
              <a:rPr lang="en-US" i="1" dirty="0"/>
              <a:t> </a:t>
            </a:r>
            <a:endParaRPr lang="en-US" dirty="0"/>
          </a:p>
          <a:p>
            <a:endParaRPr lang="en-US" b="1" i="1" dirty="0">
              <a:solidFill>
                <a:schemeClr val="tx1"/>
              </a:solidFill>
            </a:endParaRPr>
          </a:p>
          <a:p>
            <a:r>
              <a:rPr lang="en-US" b="1" i="1" dirty="0">
                <a:solidFill>
                  <a:schemeClr val="tx1"/>
                </a:solidFill>
              </a:rPr>
              <a:t>“Working Towards the formulation of Sound Economic Policies”</a:t>
            </a:r>
            <a:endParaRPr lang="en-US" b="1" dirty="0">
              <a:solidFill>
                <a:schemeClr val="tx1"/>
              </a:solidFill>
            </a:endParaRPr>
          </a:p>
          <a:p>
            <a:r>
              <a:rPr lang="en-US" dirty="0">
                <a:solidFill>
                  <a:schemeClr val="tx1"/>
                </a:solidFill>
              </a:rPr>
              <a:t> </a:t>
            </a:r>
          </a:p>
          <a:p>
            <a:endParaRPr lang="en-US" dirty="0">
              <a:solidFill>
                <a:schemeClr val="tx1"/>
              </a:solidFill>
            </a:endParaRPr>
          </a:p>
        </p:txBody>
      </p:sp>
      <p:pic>
        <p:nvPicPr>
          <p:cNvPr id="8" name="Picture 7" descr="zipar l_ head mast"/>
          <p:cNvPicPr/>
          <p:nvPr/>
        </p:nvPicPr>
        <p:blipFill>
          <a:blip r:embed="rId2" cstate="print"/>
          <a:srcRect r="52698"/>
          <a:stretch>
            <a:fillRect/>
          </a:stretch>
        </p:blipFill>
        <p:spPr bwMode="auto">
          <a:xfrm>
            <a:off x="152400" y="152400"/>
            <a:ext cx="2377440" cy="914400"/>
          </a:xfrm>
          <a:prstGeom prst="rect">
            <a:avLst/>
          </a:prstGeom>
          <a:noFill/>
          <a:ln w="9525">
            <a:noFill/>
            <a:miter lim="800000"/>
            <a:headEnd/>
            <a:tailEnd/>
          </a:ln>
        </p:spPr>
      </p:pic>
    </p:spTree>
    <p:extLst>
      <p:ext uri="{BB962C8B-B14F-4D97-AF65-F5344CB8AC3E}">
        <p14:creationId xmlns:p14="http://schemas.microsoft.com/office/powerpoint/2010/main" val="710061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0D54FBB2-3A08-46DB-AD07-16871E203B57}" type="slidenum">
              <a:rPr lang="en-US" smtClean="0"/>
              <a:pPr/>
              <a:t>8</a:t>
            </a:fld>
            <a:endParaRPr lang="en-US"/>
          </a:p>
        </p:txBody>
      </p:sp>
      <p:sp>
        <p:nvSpPr>
          <p:cNvPr id="6" name="Footer Placeholder 5"/>
          <p:cNvSpPr>
            <a:spLocks noGrp="1"/>
          </p:cNvSpPr>
          <p:nvPr>
            <p:ph type="ftr" sz="quarter" idx="11"/>
          </p:nvPr>
        </p:nvSpPr>
        <p:spPr>
          <a:xfrm>
            <a:off x="152400" y="6324600"/>
            <a:ext cx="8839200" cy="396875"/>
          </a:xfrm>
          <a:solidFill>
            <a:srgbClr val="D6A300"/>
          </a:solidFill>
        </p:spPr>
        <p:txBody>
          <a:bodyPr/>
          <a:lstStyle/>
          <a:p>
            <a:r>
              <a:rPr lang="en-US" i="1" dirty="0"/>
              <a:t> </a:t>
            </a:r>
            <a:endParaRPr lang="en-US" dirty="0"/>
          </a:p>
          <a:p>
            <a:endParaRPr lang="en-US" b="1" i="1" dirty="0">
              <a:solidFill>
                <a:schemeClr val="tx1"/>
              </a:solidFill>
            </a:endParaRPr>
          </a:p>
          <a:p>
            <a:r>
              <a:rPr lang="en-US" b="1" i="1" dirty="0">
                <a:solidFill>
                  <a:schemeClr val="tx1"/>
                </a:solidFill>
              </a:rPr>
              <a:t>“Working Towards the formulation of Sound Economic Policies”</a:t>
            </a:r>
            <a:endParaRPr lang="en-US" b="1" dirty="0">
              <a:solidFill>
                <a:schemeClr val="tx1"/>
              </a:solidFill>
            </a:endParaRPr>
          </a:p>
          <a:p>
            <a:r>
              <a:rPr lang="en-US" dirty="0">
                <a:solidFill>
                  <a:schemeClr val="tx1"/>
                </a:solidFill>
              </a:rPr>
              <a:t> </a:t>
            </a:r>
          </a:p>
          <a:p>
            <a:endParaRPr lang="en-US" dirty="0">
              <a:solidFill>
                <a:schemeClr val="tx1"/>
              </a:solidFill>
            </a:endParaRPr>
          </a:p>
        </p:txBody>
      </p:sp>
      <p:pic>
        <p:nvPicPr>
          <p:cNvPr id="7" name="Picture 6" descr="zipar l_ head mast"/>
          <p:cNvPicPr/>
          <p:nvPr/>
        </p:nvPicPr>
        <p:blipFill>
          <a:blip r:embed="rId3" cstate="print"/>
          <a:srcRect r="52698"/>
          <a:stretch>
            <a:fillRect/>
          </a:stretch>
        </p:blipFill>
        <p:spPr bwMode="auto">
          <a:xfrm>
            <a:off x="152400" y="152400"/>
            <a:ext cx="2377440" cy="914400"/>
          </a:xfrm>
          <a:prstGeom prst="rect">
            <a:avLst/>
          </a:prstGeom>
          <a:noFill/>
          <a:ln w="9525">
            <a:noFill/>
            <a:miter lim="800000"/>
            <a:headEnd/>
            <a:tailEnd/>
          </a:ln>
        </p:spPr>
      </p:pic>
      <p:graphicFrame>
        <p:nvGraphicFramePr>
          <p:cNvPr id="9" name="Table 8"/>
          <p:cNvGraphicFramePr>
            <a:graphicFrameLocks noGrp="1"/>
          </p:cNvGraphicFramePr>
          <p:nvPr/>
        </p:nvGraphicFramePr>
        <p:xfrm>
          <a:off x="304799" y="1788499"/>
          <a:ext cx="8610602" cy="4416760"/>
        </p:xfrm>
        <a:graphic>
          <a:graphicData uri="http://schemas.openxmlformats.org/drawingml/2006/table">
            <a:tbl>
              <a:tblPr/>
              <a:tblGrid>
                <a:gridCol w="1506811">
                  <a:extLst>
                    <a:ext uri="{9D8B030D-6E8A-4147-A177-3AD203B41FA5}">
                      <a16:colId xmlns:a16="http://schemas.microsoft.com/office/drawing/2014/main" val="20000"/>
                    </a:ext>
                  </a:extLst>
                </a:gridCol>
                <a:gridCol w="1711318">
                  <a:extLst>
                    <a:ext uri="{9D8B030D-6E8A-4147-A177-3AD203B41FA5}">
                      <a16:colId xmlns:a16="http://schemas.microsoft.com/office/drawing/2014/main" val="20001"/>
                    </a:ext>
                  </a:extLst>
                </a:gridCol>
                <a:gridCol w="1551962">
                  <a:extLst>
                    <a:ext uri="{9D8B030D-6E8A-4147-A177-3AD203B41FA5}">
                      <a16:colId xmlns:a16="http://schemas.microsoft.com/office/drawing/2014/main" val="20002"/>
                    </a:ext>
                  </a:extLst>
                </a:gridCol>
                <a:gridCol w="1364275">
                  <a:extLst>
                    <a:ext uri="{9D8B030D-6E8A-4147-A177-3AD203B41FA5}">
                      <a16:colId xmlns:a16="http://schemas.microsoft.com/office/drawing/2014/main" val="20003"/>
                    </a:ext>
                  </a:extLst>
                </a:gridCol>
                <a:gridCol w="1364275">
                  <a:extLst>
                    <a:ext uri="{9D8B030D-6E8A-4147-A177-3AD203B41FA5}">
                      <a16:colId xmlns:a16="http://schemas.microsoft.com/office/drawing/2014/main" val="20004"/>
                    </a:ext>
                  </a:extLst>
                </a:gridCol>
                <a:gridCol w="1111961">
                  <a:extLst>
                    <a:ext uri="{9D8B030D-6E8A-4147-A177-3AD203B41FA5}">
                      <a16:colId xmlns:a16="http://schemas.microsoft.com/office/drawing/2014/main" val="20005"/>
                    </a:ext>
                  </a:extLst>
                </a:gridCol>
              </a:tblGrid>
              <a:tr h="253101">
                <a:tc rowSpan="2">
                  <a:txBody>
                    <a:bodyPr/>
                    <a:lstStyle/>
                    <a:p>
                      <a:pPr marL="0" marR="0" algn="ctr">
                        <a:lnSpc>
                          <a:spcPct val="115000"/>
                        </a:lnSpc>
                        <a:spcBef>
                          <a:spcPts val="0"/>
                        </a:spcBef>
                        <a:spcAft>
                          <a:spcPts val="0"/>
                        </a:spcAft>
                      </a:pPr>
                      <a:r>
                        <a:rPr lang="en-GB" sz="1600" b="1" dirty="0">
                          <a:latin typeface="Bookman Old Style"/>
                          <a:ea typeface="Calibri"/>
                          <a:cs typeface="Times New Roman"/>
                        </a:rPr>
                        <a:t>Name</a:t>
                      </a:r>
                      <a:endParaRPr lang="en-US" sz="1600" dirty="0">
                        <a:latin typeface="Calibri"/>
                        <a:ea typeface="Calibri"/>
                        <a:cs typeface="Times New Roman"/>
                      </a:endParaRPr>
                    </a:p>
                  </a:txBody>
                  <a:tcPr marL="68295" marR="682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0" algn="ctr">
                        <a:lnSpc>
                          <a:spcPct val="115000"/>
                        </a:lnSpc>
                        <a:spcBef>
                          <a:spcPts val="0"/>
                        </a:spcBef>
                        <a:spcAft>
                          <a:spcPts val="0"/>
                        </a:spcAft>
                      </a:pPr>
                      <a:r>
                        <a:rPr lang="en-GB" sz="1600" b="1">
                          <a:latin typeface="Bookman Old Style"/>
                          <a:ea typeface="Calibri"/>
                          <a:cs typeface="Times New Roman"/>
                        </a:rPr>
                        <a:t>Origin</a:t>
                      </a:r>
                      <a:endParaRPr lang="en-US" sz="1600">
                        <a:latin typeface="Calibri"/>
                        <a:ea typeface="Calibri"/>
                        <a:cs typeface="Times New Roman"/>
                      </a:endParaRPr>
                    </a:p>
                  </a:txBody>
                  <a:tcPr marL="68295" marR="682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0" algn="ctr">
                        <a:lnSpc>
                          <a:spcPct val="115000"/>
                        </a:lnSpc>
                        <a:spcBef>
                          <a:spcPts val="0"/>
                        </a:spcBef>
                        <a:spcAft>
                          <a:spcPts val="0"/>
                        </a:spcAft>
                      </a:pPr>
                      <a:r>
                        <a:rPr lang="en-GB" sz="1600" b="1">
                          <a:latin typeface="Bookman Old Style"/>
                          <a:ea typeface="Calibri"/>
                          <a:cs typeface="Times New Roman"/>
                        </a:rPr>
                        <a:t>Description</a:t>
                      </a:r>
                      <a:endParaRPr lang="en-US" sz="1600">
                        <a:latin typeface="Calibri"/>
                        <a:ea typeface="Calibri"/>
                        <a:cs typeface="Times New Roman"/>
                      </a:endParaRPr>
                    </a:p>
                  </a:txBody>
                  <a:tcPr marL="68295" marR="682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gn="ctr">
                        <a:lnSpc>
                          <a:spcPct val="115000"/>
                        </a:lnSpc>
                        <a:spcBef>
                          <a:spcPts val="0"/>
                        </a:spcBef>
                        <a:spcAft>
                          <a:spcPts val="0"/>
                        </a:spcAft>
                      </a:pPr>
                      <a:r>
                        <a:rPr lang="en-GB" sz="1600" b="1">
                          <a:latin typeface="Bookman Old Style"/>
                          <a:ea typeface="Calibri"/>
                          <a:cs typeface="Times New Roman"/>
                        </a:rPr>
                        <a:t>Ownership</a:t>
                      </a:r>
                      <a:endParaRPr lang="en-US" sz="1600">
                        <a:latin typeface="Calibri"/>
                        <a:ea typeface="Calibri"/>
                        <a:cs typeface="Times New Roman"/>
                      </a:endParaRPr>
                    </a:p>
                  </a:txBody>
                  <a:tcPr marL="68295" marR="682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rowSpan="2">
                  <a:txBody>
                    <a:bodyPr/>
                    <a:lstStyle/>
                    <a:p>
                      <a:pPr marL="0" marR="0" algn="ctr">
                        <a:lnSpc>
                          <a:spcPct val="115000"/>
                        </a:lnSpc>
                        <a:spcBef>
                          <a:spcPts val="0"/>
                        </a:spcBef>
                        <a:spcAft>
                          <a:spcPts val="0"/>
                        </a:spcAft>
                      </a:pPr>
                      <a:r>
                        <a:rPr lang="en-GB" sz="1600" b="1">
                          <a:latin typeface="Bookman Old Style"/>
                          <a:ea typeface="Calibri"/>
                          <a:cs typeface="Times New Roman"/>
                        </a:rPr>
                        <a:t>Total Stores</a:t>
                      </a:r>
                      <a:endParaRPr lang="en-US" sz="1600">
                        <a:latin typeface="Calibri"/>
                        <a:ea typeface="Calibri"/>
                        <a:cs typeface="Times New Roman"/>
                      </a:endParaRPr>
                    </a:p>
                  </a:txBody>
                  <a:tcPr marL="68295" marR="682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53101">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just">
                        <a:lnSpc>
                          <a:spcPct val="115000"/>
                        </a:lnSpc>
                        <a:spcBef>
                          <a:spcPts val="0"/>
                        </a:spcBef>
                        <a:spcAft>
                          <a:spcPts val="0"/>
                        </a:spcAft>
                      </a:pPr>
                      <a:r>
                        <a:rPr lang="en-GB" sz="1600" b="1">
                          <a:latin typeface="Bookman Old Style"/>
                          <a:ea typeface="Calibri"/>
                          <a:cs typeface="Times New Roman"/>
                        </a:rPr>
                        <a:t>Corporate</a:t>
                      </a:r>
                      <a:endParaRPr lang="en-US" sz="1600">
                        <a:latin typeface="Calibri"/>
                        <a:ea typeface="Calibri"/>
                        <a:cs typeface="Times New Roman"/>
                      </a:endParaRPr>
                    </a:p>
                  </a:txBody>
                  <a:tcPr marL="68295" marR="682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GB" sz="1600" b="1">
                          <a:latin typeface="Bookman Old Style"/>
                          <a:ea typeface="Calibri"/>
                          <a:cs typeface="Times New Roman"/>
                        </a:rPr>
                        <a:t>Franchise</a:t>
                      </a:r>
                      <a:endParaRPr lang="en-US" sz="1600">
                        <a:latin typeface="Calibri"/>
                        <a:ea typeface="Calibri"/>
                        <a:cs typeface="Times New Roman"/>
                      </a:endParaRPr>
                    </a:p>
                  </a:txBody>
                  <a:tcPr marL="68295" marR="682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extLst>
                  <a:ext uri="{0D108BD9-81ED-4DB2-BD59-A6C34878D82A}">
                    <a16:rowId xmlns:a16="http://schemas.microsoft.com/office/drawing/2014/main" val="10001"/>
                  </a:ext>
                </a:extLst>
              </a:tr>
              <a:tr h="470728">
                <a:tc>
                  <a:txBody>
                    <a:bodyPr/>
                    <a:lstStyle/>
                    <a:p>
                      <a:pPr marL="0" marR="0">
                        <a:lnSpc>
                          <a:spcPct val="115000"/>
                        </a:lnSpc>
                        <a:spcBef>
                          <a:spcPts val="0"/>
                        </a:spcBef>
                        <a:spcAft>
                          <a:spcPts val="0"/>
                        </a:spcAft>
                      </a:pPr>
                      <a:r>
                        <a:rPr lang="en-GB" sz="1600" dirty="0">
                          <a:latin typeface="Bookman Old Style"/>
                          <a:ea typeface="Calibri"/>
                          <a:cs typeface="Times New Roman"/>
                        </a:rPr>
                        <a:t>Shoprite</a:t>
                      </a:r>
                      <a:endParaRPr lang="en-US" sz="1600" dirty="0">
                        <a:latin typeface="Calibri"/>
                        <a:ea typeface="Calibri"/>
                        <a:cs typeface="Times New Roman"/>
                      </a:endParaRPr>
                    </a:p>
                  </a:txBody>
                  <a:tcPr marL="68295" marR="682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600">
                          <a:latin typeface="Bookman Old Style"/>
                          <a:ea typeface="Calibri"/>
                          <a:cs typeface="Times New Roman"/>
                        </a:rPr>
                        <a:t>South Africa</a:t>
                      </a:r>
                      <a:endParaRPr lang="en-US" sz="1600">
                        <a:latin typeface="Calibri"/>
                        <a:ea typeface="Calibri"/>
                        <a:cs typeface="Times New Roman"/>
                      </a:endParaRPr>
                    </a:p>
                  </a:txBody>
                  <a:tcPr marL="68295" marR="682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600">
                          <a:latin typeface="Bookman Old Style"/>
                          <a:ea typeface="Calibri"/>
                          <a:cs typeface="Times New Roman"/>
                        </a:rPr>
                        <a:t>Supermarket</a:t>
                      </a:r>
                      <a:endParaRPr lang="en-US" sz="1600">
                        <a:latin typeface="Calibri"/>
                        <a:ea typeface="Calibri"/>
                        <a:cs typeface="Times New Roman"/>
                      </a:endParaRPr>
                    </a:p>
                  </a:txBody>
                  <a:tcPr marL="68295" marR="682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600">
                          <a:latin typeface="Bookman Old Style"/>
                          <a:ea typeface="Calibri"/>
                          <a:cs typeface="Times New Roman"/>
                        </a:rPr>
                        <a:t>26</a:t>
                      </a:r>
                      <a:endParaRPr lang="en-US" sz="1600">
                        <a:latin typeface="Calibri"/>
                        <a:ea typeface="Calibri"/>
                        <a:cs typeface="Times New Roman"/>
                      </a:endParaRPr>
                    </a:p>
                  </a:txBody>
                  <a:tcPr marL="68295" marR="682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600">
                          <a:latin typeface="Bookman Old Style"/>
                          <a:ea typeface="Calibri"/>
                          <a:cs typeface="Times New Roman"/>
                        </a:rPr>
                        <a:t>0</a:t>
                      </a:r>
                      <a:endParaRPr lang="en-US" sz="1600">
                        <a:latin typeface="Calibri"/>
                        <a:ea typeface="Calibri"/>
                        <a:cs typeface="Times New Roman"/>
                      </a:endParaRPr>
                    </a:p>
                  </a:txBody>
                  <a:tcPr marL="68295" marR="682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600">
                          <a:latin typeface="Bookman Old Style"/>
                          <a:ea typeface="Calibri"/>
                          <a:cs typeface="Times New Roman"/>
                        </a:rPr>
                        <a:t>26</a:t>
                      </a:r>
                      <a:endParaRPr lang="en-US" sz="1600">
                        <a:latin typeface="Calibri"/>
                        <a:ea typeface="Calibri"/>
                        <a:cs typeface="Times New Roman"/>
                      </a:endParaRPr>
                    </a:p>
                  </a:txBody>
                  <a:tcPr marL="68295" marR="682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70728">
                <a:tc>
                  <a:txBody>
                    <a:bodyPr/>
                    <a:lstStyle/>
                    <a:p>
                      <a:pPr marL="0" marR="0">
                        <a:lnSpc>
                          <a:spcPct val="115000"/>
                        </a:lnSpc>
                        <a:spcBef>
                          <a:spcPts val="0"/>
                        </a:spcBef>
                        <a:spcAft>
                          <a:spcPts val="0"/>
                        </a:spcAft>
                      </a:pPr>
                      <a:r>
                        <a:rPr lang="en-GB" sz="1600">
                          <a:latin typeface="Bookman Old Style"/>
                          <a:ea typeface="Calibri"/>
                          <a:cs typeface="Times New Roman"/>
                        </a:rPr>
                        <a:t>Pick n Pay</a:t>
                      </a:r>
                      <a:endParaRPr lang="en-US" sz="1600">
                        <a:latin typeface="Calibri"/>
                        <a:ea typeface="Calibri"/>
                        <a:cs typeface="Times New Roman"/>
                      </a:endParaRPr>
                    </a:p>
                  </a:txBody>
                  <a:tcPr marL="68295" marR="682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600" dirty="0">
                          <a:latin typeface="Bookman Old Style"/>
                          <a:ea typeface="Calibri"/>
                          <a:cs typeface="Times New Roman"/>
                        </a:rPr>
                        <a:t>South Africa</a:t>
                      </a:r>
                      <a:endParaRPr lang="en-US" sz="1600" dirty="0">
                        <a:latin typeface="Calibri"/>
                        <a:ea typeface="Calibri"/>
                        <a:cs typeface="Times New Roman"/>
                      </a:endParaRPr>
                    </a:p>
                  </a:txBody>
                  <a:tcPr marL="68295" marR="682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600">
                          <a:latin typeface="Bookman Old Style"/>
                          <a:ea typeface="Calibri"/>
                          <a:cs typeface="Times New Roman"/>
                        </a:rPr>
                        <a:t>Supermarket</a:t>
                      </a:r>
                      <a:endParaRPr lang="en-US" sz="1600">
                        <a:latin typeface="Calibri"/>
                        <a:ea typeface="Calibri"/>
                        <a:cs typeface="Times New Roman"/>
                      </a:endParaRPr>
                    </a:p>
                  </a:txBody>
                  <a:tcPr marL="68295" marR="682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600">
                          <a:latin typeface="Bookman Old Style"/>
                          <a:ea typeface="Calibri"/>
                          <a:cs typeface="Times New Roman"/>
                        </a:rPr>
                        <a:t>12</a:t>
                      </a:r>
                      <a:endParaRPr lang="en-US" sz="1600">
                        <a:latin typeface="Calibri"/>
                        <a:ea typeface="Calibri"/>
                        <a:cs typeface="Times New Roman"/>
                      </a:endParaRPr>
                    </a:p>
                  </a:txBody>
                  <a:tcPr marL="68295" marR="682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600">
                          <a:latin typeface="Bookman Old Style"/>
                          <a:ea typeface="Calibri"/>
                          <a:cs typeface="Times New Roman"/>
                        </a:rPr>
                        <a:t>0</a:t>
                      </a:r>
                      <a:endParaRPr lang="en-US" sz="1600">
                        <a:latin typeface="Calibri"/>
                        <a:ea typeface="Calibri"/>
                        <a:cs typeface="Times New Roman"/>
                      </a:endParaRPr>
                    </a:p>
                  </a:txBody>
                  <a:tcPr marL="68295" marR="682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600">
                          <a:latin typeface="Bookman Old Style"/>
                          <a:ea typeface="Calibri"/>
                          <a:cs typeface="Times New Roman"/>
                        </a:rPr>
                        <a:t>12</a:t>
                      </a:r>
                      <a:endParaRPr lang="en-US" sz="1600">
                        <a:latin typeface="Calibri"/>
                        <a:ea typeface="Calibri"/>
                        <a:cs typeface="Times New Roman"/>
                      </a:endParaRPr>
                    </a:p>
                  </a:txBody>
                  <a:tcPr marL="68295" marR="682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70728">
                <a:tc>
                  <a:txBody>
                    <a:bodyPr/>
                    <a:lstStyle/>
                    <a:p>
                      <a:pPr marL="0" marR="0">
                        <a:lnSpc>
                          <a:spcPct val="115000"/>
                        </a:lnSpc>
                        <a:spcBef>
                          <a:spcPts val="0"/>
                        </a:spcBef>
                        <a:spcAft>
                          <a:spcPts val="0"/>
                        </a:spcAft>
                      </a:pPr>
                      <a:r>
                        <a:rPr lang="en-GB" sz="1600">
                          <a:latin typeface="Bookman Old Style"/>
                          <a:ea typeface="Calibri"/>
                          <a:cs typeface="Times New Roman"/>
                        </a:rPr>
                        <a:t>Spar</a:t>
                      </a:r>
                      <a:endParaRPr lang="en-US" sz="1600">
                        <a:latin typeface="Calibri"/>
                        <a:ea typeface="Calibri"/>
                        <a:cs typeface="Times New Roman"/>
                      </a:endParaRPr>
                    </a:p>
                  </a:txBody>
                  <a:tcPr marL="68295" marR="682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600" dirty="0">
                          <a:latin typeface="Bookman Old Style"/>
                          <a:ea typeface="Calibri"/>
                          <a:cs typeface="Times New Roman"/>
                        </a:rPr>
                        <a:t>Netherlands</a:t>
                      </a:r>
                      <a:endParaRPr lang="en-US" sz="1600" dirty="0">
                        <a:latin typeface="Calibri"/>
                        <a:ea typeface="Calibri"/>
                        <a:cs typeface="Times New Roman"/>
                      </a:endParaRPr>
                    </a:p>
                  </a:txBody>
                  <a:tcPr marL="68295" marR="682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600">
                          <a:latin typeface="Bookman Old Style"/>
                          <a:ea typeface="Calibri"/>
                          <a:cs typeface="Times New Roman"/>
                        </a:rPr>
                        <a:t>Supermarket</a:t>
                      </a:r>
                      <a:endParaRPr lang="en-US" sz="1600">
                        <a:latin typeface="Calibri"/>
                        <a:ea typeface="Calibri"/>
                        <a:cs typeface="Times New Roman"/>
                      </a:endParaRPr>
                    </a:p>
                  </a:txBody>
                  <a:tcPr marL="68295" marR="682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600">
                          <a:latin typeface="Bookman Old Style"/>
                          <a:ea typeface="Calibri"/>
                          <a:cs typeface="Times New Roman"/>
                        </a:rPr>
                        <a:t>8</a:t>
                      </a:r>
                      <a:endParaRPr lang="en-US" sz="1600">
                        <a:latin typeface="Calibri"/>
                        <a:ea typeface="Calibri"/>
                        <a:cs typeface="Times New Roman"/>
                      </a:endParaRPr>
                    </a:p>
                  </a:txBody>
                  <a:tcPr marL="68295" marR="682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600">
                          <a:latin typeface="Bookman Old Style"/>
                          <a:ea typeface="Calibri"/>
                          <a:cs typeface="Times New Roman"/>
                        </a:rPr>
                        <a:t>8</a:t>
                      </a:r>
                      <a:endParaRPr lang="en-US" sz="1600">
                        <a:latin typeface="Calibri"/>
                        <a:ea typeface="Calibri"/>
                        <a:cs typeface="Times New Roman"/>
                      </a:endParaRPr>
                    </a:p>
                  </a:txBody>
                  <a:tcPr marL="68295" marR="682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600">
                          <a:latin typeface="Bookman Old Style"/>
                          <a:ea typeface="Calibri"/>
                          <a:cs typeface="Times New Roman"/>
                        </a:rPr>
                        <a:t>16</a:t>
                      </a:r>
                      <a:endParaRPr lang="en-US" sz="1600">
                        <a:latin typeface="Calibri"/>
                        <a:ea typeface="Calibri"/>
                        <a:cs typeface="Times New Roman"/>
                      </a:endParaRPr>
                    </a:p>
                  </a:txBody>
                  <a:tcPr marL="68295" marR="682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70728">
                <a:tc>
                  <a:txBody>
                    <a:bodyPr/>
                    <a:lstStyle/>
                    <a:p>
                      <a:pPr marL="0" marR="0">
                        <a:lnSpc>
                          <a:spcPct val="115000"/>
                        </a:lnSpc>
                        <a:spcBef>
                          <a:spcPts val="0"/>
                        </a:spcBef>
                        <a:spcAft>
                          <a:spcPts val="0"/>
                        </a:spcAft>
                      </a:pPr>
                      <a:r>
                        <a:rPr lang="en-GB" sz="1600">
                          <a:latin typeface="Bookman Old Style"/>
                          <a:ea typeface="Calibri"/>
                          <a:cs typeface="Times New Roman"/>
                        </a:rPr>
                        <a:t>Food Lovers</a:t>
                      </a:r>
                      <a:endParaRPr lang="en-US" sz="1600">
                        <a:latin typeface="Calibri"/>
                        <a:ea typeface="Calibri"/>
                        <a:cs typeface="Times New Roman"/>
                      </a:endParaRPr>
                    </a:p>
                  </a:txBody>
                  <a:tcPr marL="68295" marR="682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600" dirty="0">
                          <a:latin typeface="Bookman Old Style"/>
                          <a:ea typeface="Calibri"/>
                          <a:cs typeface="Times New Roman"/>
                        </a:rPr>
                        <a:t>South Africa</a:t>
                      </a:r>
                      <a:endParaRPr lang="en-US" sz="1600" dirty="0">
                        <a:latin typeface="Calibri"/>
                        <a:ea typeface="Calibri"/>
                        <a:cs typeface="Times New Roman"/>
                      </a:endParaRPr>
                    </a:p>
                  </a:txBody>
                  <a:tcPr marL="68295" marR="682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600">
                          <a:latin typeface="Bookman Old Style"/>
                          <a:ea typeface="Calibri"/>
                          <a:cs typeface="Times New Roman"/>
                        </a:rPr>
                        <a:t>Supermarket</a:t>
                      </a:r>
                      <a:endParaRPr lang="en-US" sz="1600">
                        <a:latin typeface="Calibri"/>
                        <a:ea typeface="Calibri"/>
                        <a:cs typeface="Times New Roman"/>
                      </a:endParaRPr>
                    </a:p>
                  </a:txBody>
                  <a:tcPr marL="68295" marR="682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600">
                          <a:latin typeface="Bookman Old Style"/>
                          <a:ea typeface="Calibri"/>
                          <a:cs typeface="Times New Roman"/>
                        </a:rPr>
                        <a:t>1</a:t>
                      </a:r>
                      <a:endParaRPr lang="en-US" sz="1600">
                        <a:latin typeface="Calibri"/>
                        <a:ea typeface="Calibri"/>
                        <a:cs typeface="Times New Roman"/>
                      </a:endParaRPr>
                    </a:p>
                  </a:txBody>
                  <a:tcPr marL="68295" marR="682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600">
                          <a:latin typeface="Bookman Old Style"/>
                          <a:ea typeface="Calibri"/>
                          <a:cs typeface="Times New Roman"/>
                        </a:rPr>
                        <a:t>1</a:t>
                      </a:r>
                      <a:endParaRPr lang="en-US" sz="1600">
                        <a:latin typeface="Calibri"/>
                        <a:ea typeface="Calibri"/>
                        <a:cs typeface="Times New Roman"/>
                      </a:endParaRPr>
                    </a:p>
                  </a:txBody>
                  <a:tcPr marL="68295" marR="682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600">
                          <a:latin typeface="Bookman Old Style"/>
                          <a:ea typeface="Calibri"/>
                          <a:cs typeface="Times New Roman"/>
                        </a:rPr>
                        <a:t>2</a:t>
                      </a:r>
                      <a:endParaRPr lang="en-US" sz="1600">
                        <a:latin typeface="Calibri"/>
                        <a:ea typeface="Calibri"/>
                        <a:cs typeface="Times New Roman"/>
                      </a:endParaRPr>
                    </a:p>
                  </a:txBody>
                  <a:tcPr marL="68295" marR="682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506203">
                <a:tc>
                  <a:txBody>
                    <a:bodyPr/>
                    <a:lstStyle/>
                    <a:p>
                      <a:pPr marL="0" marR="0">
                        <a:lnSpc>
                          <a:spcPct val="115000"/>
                        </a:lnSpc>
                        <a:spcBef>
                          <a:spcPts val="0"/>
                        </a:spcBef>
                        <a:spcAft>
                          <a:spcPts val="0"/>
                        </a:spcAft>
                      </a:pPr>
                      <a:r>
                        <a:rPr lang="en-GB" sz="1600">
                          <a:latin typeface="Bookman Old Style"/>
                          <a:ea typeface="Calibri"/>
                          <a:cs typeface="Times New Roman"/>
                        </a:rPr>
                        <a:t>Game</a:t>
                      </a:r>
                      <a:endParaRPr lang="en-US" sz="1600">
                        <a:latin typeface="Calibri"/>
                        <a:ea typeface="Calibri"/>
                        <a:cs typeface="Times New Roman"/>
                      </a:endParaRPr>
                    </a:p>
                  </a:txBody>
                  <a:tcPr marL="68295" marR="682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600">
                          <a:latin typeface="Bookman Old Style"/>
                          <a:ea typeface="Calibri"/>
                          <a:cs typeface="Times New Roman"/>
                        </a:rPr>
                        <a:t>South Africa</a:t>
                      </a:r>
                      <a:endParaRPr lang="en-US" sz="1600">
                        <a:latin typeface="Calibri"/>
                        <a:ea typeface="Calibri"/>
                        <a:cs typeface="Times New Roman"/>
                      </a:endParaRPr>
                    </a:p>
                  </a:txBody>
                  <a:tcPr marL="68295" marR="682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600">
                          <a:latin typeface="Bookman Old Style"/>
                          <a:ea typeface="Calibri"/>
                          <a:cs typeface="Times New Roman"/>
                        </a:rPr>
                        <a:t>Supermarket</a:t>
                      </a:r>
                      <a:endParaRPr lang="en-US" sz="1600">
                        <a:latin typeface="Calibri"/>
                        <a:ea typeface="Calibri"/>
                        <a:cs typeface="Times New Roman"/>
                      </a:endParaRPr>
                    </a:p>
                    <a:p>
                      <a:pPr marL="0" marR="0" algn="ctr">
                        <a:lnSpc>
                          <a:spcPct val="115000"/>
                        </a:lnSpc>
                        <a:spcBef>
                          <a:spcPts val="0"/>
                        </a:spcBef>
                        <a:spcAft>
                          <a:spcPts val="0"/>
                        </a:spcAft>
                      </a:pPr>
                      <a:r>
                        <a:rPr lang="en-GB" sz="1600">
                          <a:latin typeface="Bookman Old Style"/>
                          <a:ea typeface="Calibri"/>
                          <a:cs typeface="Times New Roman"/>
                        </a:rPr>
                        <a:t>Warehouse</a:t>
                      </a:r>
                      <a:endParaRPr lang="en-US" sz="1600">
                        <a:latin typeface="Calibri"/>
                        <a:ea typeface="Calibri"/>
                        <a:cs typeface="Times New Roman"/>
                      </a:endParaRPr>
                    </a:p>
                  </a:txBody>
                  <a:tcPr marL="68295" marR="682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600">
                          <a:latin typeface="Bookman Old Style"/>
                          <a:ea typeface="Calibri"/>
                          <a:cs typeface="Times New Roman"/>
                        </a:rPr>
                        <a:t>2</a:t>
                      </a:r>
                      <a:endParaRPr lang="en-US" sz="1600">
                        <a:latin typeface="Calibri"/>
                        <a:ea typeface="Calibri"/>
                        <a:cs typeface="Times New Roman"/>
                      </a:endParaRPr>
                    </a:p>
                  </a:txBody>
                  <a:tcPr marL="68295" marR="682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600">
                          <a:latin typeface="Bookman Old Style"/>
                          <a:ea typeface="Calibri"/>
                          <a:cs typeface="Times New Roman"/>
                        </a:rPr>
                        <a:t>0</a:t>
                      </a:r>
                      <a:endParaRPr lang="en-US" sz="1600">
                        <a:latin typeface="Calibri"/>
                        <a:ea typeface="Calibri"/>
                        <a:cs typeface="Times New Roman"/>
                      </a:endParaRPr>
                    </a:p>
                  </a:txBody>
                  <a:tcPr marL="68295" marR="682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600">
                          <a:latin typeface="Bookman Old Style"/>
                          <a:ea typeface="Calibri"/>
                          <a:cs typeface="Times New Roman"/>
                        </a:rPr>
                        <a:t>2</a:t>
                      </a:r>
                      <a:endParaRPr lang="en-US" sz="1600">
                        <a:latin typeface="Calibri"/>
                        <a:ea typeface="Calibri"/>
                        <a:cs typeface="Times New Roman"/>
                      </a:endParaRPr>
                    </a:p>
                  </a:txBody>
                  <a:tcPr marL="68295" marR="682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470728">
                <a:tc>
                  <a:txBody>
                    <a:bodyPr/>
                    <a:lstStyle/>
                    <a:p>
                      <a:pPr marL="0" marR="0">
                        <a:lnSpc>
                          <a:spcPct val="115000"/>
                        </a:lnSpc>
                        <a:spcBef>
                          <a:spcPts val="0"/>
                        </a:spcBef>
                        <a:spcAft>
                          <a:spcPts val="0"/>
                        </a:spcAft>
                      </a:pPr>
                      <a:r>
                        <a:rPr lang="en-GB" sz="1600">
                          <a:latin typeface="Bookman Old Style"/>
                          <a:ea typeface="Calibri"/>
                          <a:cs typeface="Times New Roman"/>
                        </a:rPr>
                        <a:t>Woolworths</a:t>
                      </a:r>
                      <a:endParaRPr lang="en-US" sz="1600">
                        <a:latin typeface="Calibri"/>
                        <a:ea typeface="Calibri"/>
                        <a:cs typeface="Times New Roman"/>
                      </a:endParaRPr>
                    </a:p>
                  </a:txBody>
                  <a:tcPr marL="68295" marR="682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600">
                          <a:latin typeface="Bookman Old Style"/>
                          <a:ea typeface="Calibri"/>
                          <a:cs typeface="Times New Roman"/>
                        </a:rPr>
                        <a:t>South Africa</a:t>
                      </a:r>
                      <a:endParaRPr lang="en-US" sz="1600">
                        <a:latin typeface="Calibri"/>
                        <a:ea typeface="Calibri"/>
                        <a:cs typeface="Times New Roman"/>
                      </a:endParaRPr>
                    </a:p>
                  </a:txBody>
                  <a:tcPr marL="68295" marR="682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600">
                          <a:latin typeface="Bookman Old Style"/>
                          <a:ea typeface="Calibri"/>
                          <a:cs typeface="Times New Roman"/>
                        </a:rPr>
                        <a:t>Supermarket</a:t>
                      </a:r>
                      <a:endParaRPr lang="en-US" sz="1600">
                        <a:latin typeface="Calibri"/>
                        <a:ea typeface="Calibri"/>
                        <a:cs typeface="Times New Roman"/>
                      </a:endParaRPr>
                    </a:p>
                  </a:txBody>
                  <a:tcPr marL="68295" marR="682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600" dirty="0">
                          <a:latin typeface="Bookman Old Style"/>
                          <a:ea typeface="Calibri"/>
                          <a:cs typeface="Times New Roman"/>
                        </a:rPr>
                        <a:t>2</a:t>
                      </a:r>
                      <a:endParaRPr lang="en-US" sz="1600" dirty="0">
                        <a:latin typeface="Calibri"/>
                        <a:ea typeface="Calibri"/>
                        <a:cs typeface="Times New Roman"/>
                      </a:endParaRPr>
                    </a:p>
                  </a:txBody>
                  <a:tcPr marL="68295" marR="682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600" dirty="0">
                          <a:latin typeface="Bookman Old Style"/>
                          <a:ea typeface="Calibri"/>
                          <a:cs typeface="Times New Roman"/>
                        </a:rPr>
                        <a:t>0</a:t>
                      </a:r>
                      <a:endParaRPr lang="en-US" sz="1600" dirty="0">
                        <a:latin typeface="Calibri"/>
                        <a:ea typeface="Calibri"/>
                        <a:cs typeface="Times New Roman"/>
                      </a:endParaRPr>
                    </a:p>
                  </a:txBody>
                  <a:tcPr marL="68295" marR="682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600">
                          <a:latin typeface="Bookman Old Style"/>
                          <a:ea typeface="Calibri"/>
                          <a:cs typeface="Times New Roman"/>
                        </a:rPr>
                        <a:t>2</a:t>
                      </a:r>
                      <a:endParaRPr lang="en-US" sz="1600">
                        <a:latin typeface="Calibri"/>
                        <a:ea typeface="Calibri"/>
                        <a:cs typeface="Times New Roman"/>
                      </a:endParaRPr>
                    </a:p>
                  </a:txBody>
                  <a:tcPr marL="68295" marR="682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470728">
                <a:tc>
                  <a:txBody>
                    <a:bodyPr/>
                    <a:lstStyle/>
                    <a:p>
                      <a:pPr marL="0" marR="0">
                        <a:lnSpc>
                          <a:spcPct val="115000"/>
                        </a:lnSpc>
                        <a:spcBef>
                          <a:spcPts val="0"/>
                        </a:spcBef>
                        <a:spcAft>
                          <a:spcPts val="0"/>
                        </a:spcAft>
                      </a:pPr>
                      <a:r>
                        <a:rPr lang="en-GB" sz="1600">
                          <a:latin typeface="Bookman Old Style"/>
                          <a:ea typeface="Calibri"/>
                          <a:cs typeface="Times New Roman"/>
                        </a:rPr>
                        <a:t>Melissa</a:t>
                      </a:r>
                      <a:endParaRPr lang="en-US" sz="1600">
                        <a:latin typeface="Calibri"/>
                        <a:ea typeface="Calibri"/>
                        <a:cs typeface="Times New Roman"/>
                      </a:endParaRPr>
                    </a:p>
                  </a:txBody>
                  <a:tcPr marL="68295" marR="682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600" dirty="0">
                          <a:latin typeface="Bookman Old Style"/>
                          <a:ea typeface="Calibri"/>
                          <a:cs typeface="Times New Roman"/>
                        </a:rPr>
                        <a:t>Zambia</a:t>
                      </a:r>
                      <a:endParaRPr lang="en-US" sz="1600" dirty="0">
                        <a:latin typeface="Calibri"/>
                        <a:ea typeface="Calibri"/>
                        <a:cs typeface="Times New Roman"/>
                      </a:endParaRPr>
                    </a:p>
                  </a:txBody>
                  <a:tcPr marL="68295" marR="682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600" dirty="0">
                          <a:latin typeface="Bookman Old Style"/>
                          <a:ea typeface="Calibri"/>
                          <a:cs typeface="Times New Roman"/>
                        </a:rPr>
                        <a:t>Supermarket</a:t>
                      </a:r>
                      <a:endParaRPr lang="en-US" sz="1600" dirty="0">
                        <a:latin typeface="Calibri"/>
                        <a:ea typeface="Calibri"/>
                        <a:cs typeface="Times New Roman"/>
                      </a:endParaRPr>
                    </a:p>
                  </a:txBody>
                  <a:tcPr marL="68295" marR="682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600" dirty="0">
                          <a:latin typeface="Bookman Old Style"/>
                          <a:ea typeface="Calibri"/>
                          <a:cs typeface="Times New Roman"/>
                        </a:rPr>
                        <a:t>3</a:t>
                      </a:r>
                      <a:endParaRPr lang="en-US" sz="1600" dirty="0">
                        <a:latin typeface="Calibri"/>
                        <a:ea typeface="Calibri"/>
                        <a:cs typeface="Times New Roman"/>
                      </a:endParaRPr>
                    </a:p>
                  </a:txBody>
                  <a:tcPr marL="68295" marR="682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600" dirty="0">
                          <a:latin typeface="Bookman Old Style"/>
                          <a:ea typeface="Calibri"/>
                          <a:cs typeface="Times New Roman"/>
                        </a:rPr>
                        <a:t>0</a:t>
                      </a:r>
                      <a:endParaRPr lang="en-US" sz="1600" dirty="0">
                        <a:latin typeface="Calibri"/>
                        <a:ea typeface="Calibri"/>
                        <a:cs typeface="Times New Roman"/>
                      </a:endParaRPr>
                    </a:p>
                  </a:txBody>
                  <a:tcPr marL="68295" marR="682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600">
                          <a:latin typeface="Bookman Old Style"/>
                          <a:ea typeface="Calibri"/>
                          <a:cs typeface="Times New Roman"/>
                        </a:rPr>
                        <a:t>3</a:t>
                      </a:r>
                      <a:endParaRPr lang="en-US" sz="1600">
                        <a:latin typeface="Calibri"/>
                        <a:ea typeface="Calibri"/>
                        <a:cs typeface="Times New Roman"/>
                      </a:endParaRPr>
                    </a:p>
                  </a:txBody>
                  <a:tcPr marL="68295" marR="682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470728">
                <a:tc>
                  <a:txBody>
                    <a:bodyPr/>
                    <a:lstStyle/>
                    <a:p>
                      <a:pPr marL="0" marR="0">
                        <a:lnSpc>
                          <a:spcPct val="115000"/>
                        </a:lnSpc>
                        <a:spcBef>
                          <a:spcPts val="0"/>
                        </a:spcBef>
                        <a:spcAft>
                          <a:spcPts val="0"/>
                        </a:spcAft>
                      </a:pPr>
                      <a:r>
                        <a:rPr lang="en-GB" sz="1600">
                          <a:latin typeface="Bookman Old Style"/>
                          <a:ea typeface="Calibri"/>
                          <a:cs typeface="Times New Roman"/>
                        </a:rPr>
                        <a:t>Choppies</a:t>
                      </a:r>
                      <a:endParaRPr lang="en-US" sz="1600">
                        <a:latin typeface="Calibri"/>
                        <a:ea typeface="Calibri"/>
                        <a:cs typeface="Times New Roman"/>
                      </a:endParaRPr>
                    </a:p>
                  </a:txBody>
                  <a:tcPr marL="68295" marR="682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600" dirty="0">
                          <a:latin typeface="Bookman Old Style"/>
                          <a:ea typeface="Calibri"/>
                          <a:cs typeface="Times New Roman"/>
                        </a:rPr>
                        <a:t>Botswana</a:t>
                      </a:r>
                      <a:endParaRPr lang="en-US" sz="1600" dirty="0">
                        <a:latin typeface="Calibri"/>
                        <a:ea typeface="Calibri"/>
                        <a:cs typeface="Times New Roman"/>
                      </a:endParaRPr>
                    </a:p>
                  </a:txBody>
                  <a:tcPr marL="68295" marR="682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600" dirty="0">
                          <a:latin typeface="Bookman Old Style"/>
                          <a:ea typeface="Calibri"/>
                          <a:cs typeface="Times New Roman"/>
                        </a:rPr>
                        <a:t>Supermarket</a:t>
                      </a:r>
                      <a:endParaRPr lang="en-US" sz="1600" dirty="0">
                        <a:latin typeface="Calibri"/>
                        <a:ea typeface="Calibri"/>
                        <a:cs typeface="Times New Roman"/>
                      </a:endParaRPr>
                    </a:p>
                  </a:txBody>
                  <a:tcPr marL="68295" marR="682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600" dirty="0">
                          <a:latin typeface="Bookman Old Style"/>
                          <a:ea typeface="Calibri"/>
                          <a:cs typeface="Times New Roman"/>
                        </a:rPr>
                        <a:t>1</a:t>
                      </a:r>
                      <a:endParaRPr lang="en-US" sz="1600" dirty="0">
                        <a:latin typeface="Calibri"/>
                        <a:ea typeface="Calibri"/>
                        <a:cs typeface="Times New Roman"/>
                      </a:endParaRPr>
                    </a:p>
                  </a:txBody>
                  <a:tcPr marL="68295" marR="682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600" dirty="0">
                          <a:latin typeface="Bookman Old Style"/>
                          <a:ea typeface="Calibri"/>
                          <a:cs typeface="Times New Roman"/>
                        </a:rPr>
                        <a:t>0</a:t>
                      </a:r>
                      <a:endParaRPr lang="en-US" sz="1600" dirty="0">
                        <a:latin typeface="Calibri"/>
                        <a:ea typeface="Calibri"/>
                        <a:cs typeface="Times New Roman"/>
                      </a:endParaRPr>
                    </a:p>
                  </a:txBody>
                  <a:tcPr marL="68295" marR="682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600" dirty="0">
                          <a:latin typeface="Bookman Old Style"/>
                          <a:ea typeface="Calibri"/>
                          <a:cs typeface="Times New Roman"/>
                        </a:rPr>
                        <a:t>1</a:t>
                      </a:r>
                      <a:endParaRPr lang="en-US" sz="1600" dirty="0">
                        <a:latin typeface="Calibri"/>
                        <a:ea typeface="Calibri"/>
                        <a:cs typeface="Times New Roman"/>
                      </a:endParaRPr>
                    </a:p>
                  </a:txBody>
                  <a:tcPr marL="68295" marR="682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bl>
          </a:graphicData>
        </a:graphic>
      </p:graphicFrame>
      <p:sp>
        <p:nvSpPr>
          <p:cNvPr id="10" name="TextBox 9"/>
          <p:cNvSpPr txBox="1"/>
          <p:nvPr/>
        </p:nvSpPr>
        <p:spPr>
          <a:xfrm>
            <a:off x="685800" y="1143000"/>
            <a:ext cx="6781800" cy="646331"/>
          </a:xfrm>
          <a:prstGeom prst="rect">
            <a:avLst/>
          </a:prstGeom>
          <a:noFill/>
        </p:spPr>
        <p:txBody>
          <a:bodyPr wrap="square" rtlCol="0">
            <a:spAutoFit/>
          </a:bodyPr>
          <a:lstStyle/>
          <a:p>
            <a:r>
              <a:rPr lang="en-GB" b="1" dirty="0"/>
              <a:t>Table 1: Major Foreign and Local Supermarkets in Zambia - 2015</a:t>
            </a:r>
            <a:endParaRPr lang="en-US" b="1" dirty="0"/>
          </a:p>
          <a:p>
            <a:endParaRPr lang="en-US" dirty="0"/>
          </a:p>
        </p:txBody>
      </p:sp>
    </p:spTree>
    <p:extLst>
      <p:ext uri="{BB962C8B-B14F-4D97-AF65-F5344CB8AC3E}">
        <p14:creationId xmlns:p14="http://schemas.microsoft.com/office/powerpoint/2010/main" val="21852575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0" y="228600"/>
            <a:ext cx="5715000" cy="990600"/>
          </a:xfrm>
        </p:spPr>
        <p:txBody>
          <a:bodyPr>
            <a:normAutofit fontScale="90000"/>
          </a:bodyPr>
          <a:lstStyle/>
          <a:p>
            <a:r>
              <a:rPr lang="en-GB" sz="3600" b="1" dirty="0"/>
              <a:t>Zambia’s Supermarket strategic analysis</a:t>
            </a:r>
          </a:p>
        </p:txBody>
      </p:sp>
      <p:sp>
        <p:nvSpPr>
          <p:cNvPr id="3" name="Content Placeholder 2"/>
          <p:cNvSpPr>
            <a:spLocks noGrp="1"/>
          </p:cNvSpPr>
          <p:nvPr>
            <p:ph idx="1"/>
          </p:nvPr>
        </p:nvSpPr>
        <p:spPr>
          <a:xfrm>
            <a:off x="204716" y="1371601"/>
            <a:ext cx="8786884" cy="4851778"/>
          </a:xfrm>
        </p:spPr>
        <p:txBody>
          <a:bodyPr>
            <a:noAutofit/>
          </a:bodyPr>
          <a:lstStyle/>
          <a:p>
            <a:pPr marL="0" indent="0">
              <a:spcBef>
                <a:spcPts val="0"/>
              </a:spcBef>
              <a:buNone/>
            </a:pPr>
            <a:r>
              <a:rPr lang="en-GB" sz="2400" b="1" dirty="0"/>
              <a:t>Shoprite (1995)</a:t>
            </a:r>
          </a:p>
          <a:p>
            <a:pPr>
              <a:spcBef>
                <a:spcPts val="0"/>
              </a:spcBef>
            </a:pPr>
            <a:r>
              <a:rPr lang="en-GB" sz="2400" dirty="0"/>
              <a:t>26 corporate stores spread around the country </a:t>
            </a:r>
          </a:p>
          <a:p>
            <a:pPr>
              <a:spcBef>
                <a:spcPts val="0"/>
              </a:spcBef>
            </a:pPr>
            <a:r>
              <a:rPr lang="en-GB" sz="2400" dirty="0"/>
              <a:t>Largest retailer – foodstuffs and household items</a:t>
            </a:r>
          </a:p>
          <a:p>
            <a:pPr>
              <a:spcBef>
                <a:spcPts val="0"/>
              </a:spcBef>
            </a:pPr>
            <a:r>
              <a:rPr lang="en-GB" sz="2400" dirty="0"/>
              <a:t>Employs 5000 people</a:t>
            </a:r>
          </a:p>
          <a:p>
            <a:pPr>
              <a:spcBef>
                <a:spcPts val="0"/>
              </a:spcBef>
            </a:pPr>
            <a:r>
              <a:rPr lang="en-GB" sz="2400" dirty="0"/>
              <a:t>Cost leadership </a:t>
            </a:r>
          </a:p>
          <a:p>
            <a:pPr marL="857250" lvl="1" indent="-457200">
              <a:spcBef>
                <a:spcPts val="0"/>
              </a:spcBef>
              <a:buFont typeface="Wingdings" panose="05000000000000000000" pitchFamily="2" charset="2"/>
              <a:buChar char="§"/>
            </a:pPr>
            <a:r>
              <a:rPr lang="en-GB" sz="2400" dirty="0"/>
              <a:t>low cost producer</a:t>
            </a:r>
          </a:p>
          <a:p>
            <a:pPr marL="857250" lvl="1" indent="-457200">
              <a:spcBef>
                <a:spcPts val="0"/>
              </a:spcBef>
              <a:buFont typeface="Wingdings" panose="05000000000000000000" pitchFamily="2" charset="2"/>
              <a:buChar char="§"/>
            </a:pPr>
            <a:r>
              <a:rPr lang="en-GB" sz="2400" dirty="0"/>
              <a:t>Pursues economies of scale</a:t>
            </a:r>
          </a:p>
          <a:p>
            <a:pPr marL="857250" lvl="1" indent="-457200">
              <a:spcBef>
                <a:spcPts val="0"/>
              </a:spcBef>
              <a:buFont typeface="Wingdings" panose="05000000000000000000" pitchFamily="2" charset="2"/>
              <a:buChar char="§"/>
            </a:pPr>
            <a:r>
              <a:rPr lang="en-GB" sz="2400" dirty="0"/>
              <a:t>Preferential access to raw materials</a:t>
            </a:r>
          </a:p>
          <a:p>
            <a:pPr marL="0" indent="0">
              <a:spcBef>
                <a:spcPts val="0"/>
              </a:spcBef>
              <a:buNone/>
            </a:pPr>
            <a:endParaRPr lang="en-GB" sz="2400" dirty="0"/>
          </a:p>
          <a:p>
            <a:pPr marL="0" indent="0">
              <a:spcBef>
                <a:spcPts val="0"/>
              </a:spcBef>
              <a:buNone/>
            </a:pPr>
            <a:r>
              <a:rPr lang="en-GB" sz="2400" b="1" dirty="0"/>
              <a:t>Spar (2003)</a:t>
            </a:r>
          </a:p>
          <a:p>
            <a:pPr>
              <a:spcBef>
                <a:spcPts val="0"/>
              </a:spcBef>
            </a:pPr>
            <a:r>
              <a:rPr lang="en-GB" sz="2400" dirty="0"/>
              <a:t>16 stores ( 8 Corporate and  8 franchise)</a:t>
            </a:r>
          </a:p>
          <a:p>
            <a:pPr>
              <a:spcBef>
                <a:spcPts val="0"/>
              </a:spcBef>
            </a:pPr>
            <a:r>
              <a:rPr lang="en-GB" sz="2400" dirty="0"/>
              <a:t>Foodstuffs and household items</a:t>
            </a:r>
          </a:p>
          <a:p>
            <a:pPr>
              <a:spcBef>
                <a:spcPts val="0"/>
              </a:spcBef>
            </a:pPr>
            <a:r>
              <a:rPr lang="en-GB" sz="2400" dirty="0"/>
              <a:t>Cost leadership</a:t>
            </a:r>
          </a:p>
        </p:txBody>
      </p:sp>
      <p:sp>
        <p:nvSpPr>
          <p:cNvPr id="5" name="Slide Number Placeholder 4"/>
          <p:cNvSpPr>
            <a:spLocks noGrp="1"/>
          </p:cNvSpPr>
          <p:nvPr>
            <p:ph type="sldNum" sz="quarter" idx="12"/>
          </p:nvPr>
        </p:nvSpPr>
        <p:spPr/>
        <p:txBody>
          <a:bodyPr/>
          <a:lstStyle/>
          <a:p>
            <a:fld id="{0D54FBB2-3A08-46DB-AD07-16871E203B57}" type="slidenum">
              <a:rPr lang="en-US" smtClean="0"/>
              <a:pPr/>
              <a:t>9</a:t>
            </a:fld>
            <a:endParaRPr lang="en-US"/>
          </a:p>
        </p:txBody>
      </p:sp>
      <p:sp>
        <p:nvSpPr>
          <p:cNvPr id="6" name="Footer Placeholder 5"/>
          <p:cNvSpPr>
            <a:spLocks noGrp="1"/>
          </p:cNvSpPr>
          <p:nvPr>
            <p:ph type="ftr" sz="quarter" idx="11"/>
          </p:nvPr>
        </p:nvSpPr>
        <p:spPr>
          <a:xfrm>
            <a:off x="152400" y="6324600"/>
            <a:ext cx="8839200" cy="396875"/>
          </a:xfrm>
          <a:solidFill>
            <a:srgbClr val="D6A300"/>
          </a:solidFill>
        </p:spPr>
        <p:txBody>
          <a:bodyPr/>
          <a:lstStyle/>
          <a:p>
            <a:r>
              <a:rPr lang="en-US" i="1" dirty="0"/>
              <a:t> </a:t>
            </a:r>
            <a:endParaRPr lang="en-US" dirty="0"/>
          </a:p>
          <a:p>
            <a:endParaRPr lang="en-US" b="1" i="1" dirty="0">
              <a:solidFill>
                <a:schemeClr val="tx1"/>
              </a:solidFill>
            </a:endParaRPr>
          </a:p>
          <a:p>
            <a:r>
              <a:rPr lang="en-US" b="1" i="1" dirty="0">
                <a:solidFill>
                  <a:schemeClr val="tx1"/>
                </a:solidFill>
              </a:rPr>
              <a:t>“Working Towards the formulation of Sound Economic Policies”</a:t>
            </a:r>
            <a:endParaRPr lang="en-US" b="1" dirty="0">
              <a:solidFill>
                <a:schemeClr val="tx1"/>
              </a:solidFill>
            </a:endParaRPr>
          </a:p>
          <a:p>
            <a:r>
              <a:rPr lang="en-US" dirty="0">
                <a:solidFill>
                  <a:schemeClr val="tx1"/>
                </a:solidFill>
              </a:rPr>
              <a:t> </a:t>
            </a:r>
          </a:p>
          <a:p>
            <a:endParaRPr lang="en-US" dirty="0">
              <a:solidFill>
                <a:schemeClr val="tx1"/>
              </a:solidFill>
            </a:endParaRPr>
          </a:p>
        </p:txBody>
      </p:sp>
      <p:pic>
        <p:nvPicPr>
          <p:cNvPr id="7" name="Picture 6" descr="zipar l_ head mast"/>
          <p:cNvPicPr/>
          <p:nvPr/>
        </p:nvPicPr>
        <p:blipFill>
          <a:blip r:embed="rId2" cstate="print"/>
          <a:srcRect r="52698"/>
          <a:stretch>
            <a:fillRect/>
          </a:stretch>
        </p:blipFill>
        <p:spPr bwMode="auto">
          <a:xfrm>
            <a:off x="146538" y="1"/>
            <a:ext cx="2063262" cy="914400"/>
          </a:xfrm>
          <a:prstGeom prst="rect">
            <a:avLst/>
          </a:prstGeom>
          <a:noFill/>
          <a:ln w="9525">
            <a:noFill/>
            <a:miter lim="800000"/>
            <a:headEnd/>
            <a:tailEnd/>
          </a:ln>
        </p:spPr>
      </p:pic>
    </p:spTree>
    <p:extLst>
      <p:ext uri="{BB962C8B-B14F-4D97-AF65-F5344CB8AC3E}">
        <p14:creationId xmlns:p14="http://schemas.microsoft.com/office/powerpoint/2010/main" val="13930367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9953</TotalTime>
  <Words>2799</Words>
  <Application>Microsoft Macintosh PowerPoint</Application>
  <PresentationFormat>On-screen Show (4:3)</PresentationFormat>
  <Paragraphs>399</Paragraphs>
  <Slides>30</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30</vt:i4>
      </vt:variant>
    </vt:vector>
  </HeadingPairs>
  <TitlesOfParts>
    <vt:vector size="36" baseType="lpstr">
      <vt:lpstr>Arial</vt:lpstr>
      <vt:lpstr>Arial Black</vt:lpstr>
      <vt:lpstr>Bookman Old Style</vt:lpstr>
      <vt:lpstr>Calibri</vt:lpstr>
      <vt:lpstr>Wingdings</vt:lpstr>
      <vt:lpstr>Office Theme</vt:lpstr>
      <vt:lpstr>The Expansion of Regional Supermarket Chains and Implications for Local Suppliers:  A case of Zambia</vt:lpstr>
      <vt:lpstr>Outline</vt:lpstr>
      <vt:lpstr>Introduction</vt:lpstr>
      <vt:lpstr>Introduction</vt:lpstr>
      <vt:lpstr>PowerPoint Presentation</vt:lpstr>
      <vt:lpstr>PowerPoint Presentation</vt:lpstr>
      <vt:lpstr>Key Objectives of the Study</vt:lpstr>
      <vt:lpstr>PowerPoint Presentation</vt:lpstr>
      <vt:lpstr>Zambia’s Supermarket strategic analysis</vt:lpstr>
      <vt:lpstr>Zambia’s Supermarket strategic analysis Cont.</vt:lpstr>
      <vt:lpstr>Sample and Data Collection</vt:lpstr>
      <vt:lpstr>Findings and Discussion..</vt:lpstr>
      <vt:lpstr>PowerPoint Presentation</vt:lpstr>
      <vt:lpstr>PowerPoint Presentation</vt:lpstr>
      <vt:lpstr>Supplier’s Educational Levels</vt:lpstr>
      <vt:lpstr>Proportion of Suppliers and Non-Suppliers with ZABS requirements</vt:lpstr>
      <vt:lpstr>PowerPoint Presentation</vt:lpstr>
      <vt:lpstr>Other Constraints or costs associated with  supplying supermarkets</vt:lpstr>
      <vt:lpstr>PowerPoint Presentation</vt:lpstr>
      <vt:lpstr>Export Capabilities for Local Suppliers</vt:lpstr>
      <vt:lpstr>Export Capabilities Contd….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 All</vt:lpstr>
    </vt:vector>
  </TitlesOfParts>
  <Company>MICROSFOT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Second-hand motor vehicle imports and the Impact on Zambian Economy</dc:title>
  <dc:creator>Sam.</dc:creator>
  <cp:lastModifiedBy>Kevin Reddell</cp:lastModifiedBy>
  <cp:revision>316</cp:revision>
  <cp:lastPrinted>2015-11-20T07:50:51Z</cp:lastPrinted>
  <dcterms:created xsi:type="dcterms:W3CDTF">2015-03-09T13:46:56Z</dcterms:created>
  <dcterms:modified xsi:type="dcterms:W3CDTF">2024-04-08T11:26:11Z</dcterms:modified>
</cp:coreProperties>
</file>