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notesSlides/notesSlide2.xml" ContentType="application/vnd.openxmlformats-officedocument.presentationml.notesSl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84" r:id="rId1"/>
  </p:sldMasterIdLst>
  <p:notesMasterIdLst>
    <p:notesMasterId r:id="rId19"/>
  </p:notesMasterIdLst>
  <p:sldIdLst>
    <p:sldId id="256" r:id="rId2"/>
    <p:sldId id="268" r:id="rId3"/>
    <p:sldId id="269" r:id="rId4"/>
    <p:sldId id="257" r:id="rId5"/>
    <p:sldId id="258" r:id="rId6"/>
    <p:sldId id="259" r:id="rId7"/>
    <p:sldId id="260" r:id="rId8"/>
    <p:sldId id="271" r:id="rId9"/>
    <p:sldId id="270" r:id="rId10"/>
    <p:sldId id="261" r:id="rId11"/>
    <p:sldId id="262" r:id="rId12"/>
    <p:sldId id="263" r:id="rId13"/>
    <p:sldId id="264" r:id="rId14"/>
    <p:sldId id="265" r:id="rId15"/>
    <p:sldId id="272" r:id="rId16"/>
    <p:sldId id="273" r:id="rId17"/>
    <p:sldId id="267"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howGuides="1">
      <p:cViewPr varScale="1">
        <p:scale>
          <a:sx n="117" d="100"/>
          <a:sy n="117" d="100"/>
        </p:scale>
        <p:origin x="1928"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89FED5-97E1-D19E-B59F-490C9D5508E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ZA"/>
          </a:p>
        </p:txBody>
      </p:sp>
      <p:sp>
        <p:nvSpPr>
          <p:cNvPr id="3" name="Date Placeholder 2">
            <a:extLst>
              <a:ext uri="{FF2B5EF4-FFF2-40B4-BE49-F238E27FC236}">
                <a16:creationId xmlns:a16="http://schemas.microsoft.com/office/drawing/2014/main" id="{E583E57B-C13A-84B5-B66C-E2BEBEEA925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E92E875-C808-A14E-A6A7-A1BBBF452EC3}" type="datetimeFigureOut">
              <a:rPr lang="en-ZA"/>
              <a:pPr>
                <a:defRPr/>
              </a:pPr>
              <a:t>2024/04/08</a:t>
            </a:fld>
            <a:endParaRPr lang="en-ZA"/>
          </a:p>
        </p:txBody>
      </p:sp>
      <p:sp>
        <p:nvSpPr>
          <p:cNvPr id="4" name="Slide Image Placeholder 3">
            <a:extLst>
              <a:ext uri="{FF2B5EF4-FFF2-40B4-BE49-F238E27FC236}">
                <a16:creationId xmlns:a16="http://schemas.microsoft.com/office/drawing/2014/main" id="{60525A94-59DE-FA15-ED65-7DB13DCEE17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a:extLst>
              <a:ext uri="{FF2B5EF4-FFF2-40B4-BE49-F238E27FC236}">
                <a16:creationId xmlns:a16="http://schemas.microsoft.com/office/drawing/2014/main" id="{79392654-A3B5-55D7-5A1F-15670E4CAA1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a:extLst>
              <a:ext uri="{FF2B5EF4-FFF2-40B4-BE49-F238E27FC236}">
                <a16:creationId xmlns:a16="http://schemas.microsoft.com/office/drawing/2014/main" id="{E295F572-1785-940A-7C5A-8A6BA796433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ZA"/>
          </a:p>
        </p:txBody>
      </p:sp>
      <p:sp>
        <p:nvSpPr>
          <p:cNvPr id="7" name="Slide Number Placeholder 6">
            <a:extLst>
              <a:ext uri="{FF2B5EF4-FFF2-40B4-BE49-F238E27FC236}">
                <a16:creationId xmlns:a16="http://schemas.microsoft.com/office/drawing/2014/main" id="{A4E972FF-3F9D-6496-9516-8957E0D63B5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42DC9BA-AAB0-4544-8AA8-C4EAE23439FB}" type="slidenum">
              <a:rPr lang="en-ZA" altLang="en-US"/>
              <a:pPr/>
              <a:t>‹#›</a:t>
            </a:fld>
            <a:endParaRPr lang="en-Z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D4D7DB62-458A-745D-E011-CF7FD62BB2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491E70E1-6A81-C033-4CEF-55110149CC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a:p>
        </p:txBody>
      </p:sp>
      <p:sp>
        <p:nvSpPr>
          <p:cNvPr id="4" name="Slide Number Placeholder 3">
            <a:extLst>
              <a:ext uri="{FF2B5EF4-FFF2-40B4-BE49-F238E27FC236}">
                <a16:creationId xmlns:a16="http://schemas.microsoft.com/office/drawing/2014/main" id="{C531D1A6-7022-5982-F93F-61FDE4AF4770}"/>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10C6A7-6CA8-9B42-9B03-7A17296B4919}" type="slidenum">
              <a:rPr lang="en-ZA" altLang="en-US">
                <a:latin typeface="Calibri" panose="020F0502020204030204" pitchFamily="34" charset="0"/>
              </a:rPr>
              <a:pPr eaLnBrk="1" hangingPunct="1"/>
              <a:t>1</a:t>
            </a:fld>
            <a:endParaRPr lang="en-ZA"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4416F8E-756E-EA58-FBD2-DF9E041D39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81479D85-B9E9-A89A-44B9-F81D8B24FB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ZA" altLang="en-US"/>
          </a:p>
        </p:txBody>
      </p:sp>
      <p:sp>
        <p:nvSpPr>
          <p:cNvPr id="20484" name="Slide Number Placeholder 3">
            <a:extLst>
              <a:ext uri="{FF2B5EF4-FFF2-40B4-BE49-F238E27FC236}">
                <a16:creationId xmlns:a16="http://schemas.microsoft.com/office/drawing/2014/main" id="{A872458C-A85D-9CB0-D185-2D4EC44F5903}"/>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587BE29-132B-8E4B-80D6-352E2B586E9A}" type="slidenum">
              <a:rPr lang="en-ZA" altLang="en-US">
                <a:latin typeface="Calibri" panose="020F0502020204030204" pitchFamily="34" charset="0"/>
              </a:rPr>
              <a:pPr eaLnBrk="1" hangingPunct="1"/>
              <a:t>14</a:t>
            </a:fld>
            <a:endParaRPr lang="en-ZA"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AutoShape 7">
            <a:extLst>
              <a:ext uri="{FF2B5EF4-FFF2-40B4-BE49-F238E27FC236}">
                <a16:creationId xmlns:a16="http://schemas.microsoft.com/office/drawing/2014/main" id="{8BF53907-E200-8458-D3FC-67AC4EFB99C4}"/>
              </a:ext>
            </a:extLst>
          </p:cNvPr>
          <p:cNvSpPr>
            <a:spLocks noChangeArrowheads="1"/>
          </p:cNvSpPr>
          <p:nvPr/>
        </p:nvSpPr>
        <p:spPr bwMode="auto">
          <a:xfrm>
            <a:off x="685800" y="762000"/>
            <a:ext cx="7772400" cy="109538"/>
          </a:xfrm>
          <a:custGeom>
            <a:avLst/>
            <a:gdLst>
              <a:gd name="T0" fmla="*/ 0 w 1000"/>
              <a:gd name="T1" fmla="*/ 0 h 1000"/>
              <a:gd name="T2" fmla="*/ 2147483647 w 1000"/>
              <a:gd name="T3" fmla="*/ 0 h 1000"/>
              <a:gd name="T4" fmla="*/ 2147483647 w 1000"/>
              <a:gd name="T5" fmla="*/ 1314299689 h 1000"/>
              <a:gd name="T6" fmla="*/ 0 w 1000"/>
              <a:gd name="T7" fmla="*/ 1314299689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pic>
        <p:nvPicPr>
          <p:cNvPr id="3" name="Picture 8" descr="ERB-Logo">
            <a:extLst>
              <a:ext uri="{FF2B5EF4-FFF2-40B4-BE49-F238E27FC236}">
                <a16:creationId xmlns:a16="http://schemas.microsoft.com/office/drawing/2014/main" id="{D52C5374-9C7F-2F7B-D1C4-789717DE68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025" y="85725"/>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9">
            <a:extLst>
              <a:ext uri="{FF2B5EF4-FFF2-40B4-BE49-F238E27FC236}">
                <a16:creationId xmlns:a16="http://schemas.microsoft.com/office/drawing/2014/main" id="{0A82564D-2882-47A0-9E8A-2B7AB8360AA2}"/>
              </a:ext>
            </a:extLst>
          </p:cNvPr>
          <p:cNvSpPr>
            <a:spLocks noChangeArrowheads="1"/>
          </p:cNvSpPr>
          <p:nvPr/>
        </p:nvSpPr>
        <p:spPr bwMode="auto">
          <a:xfrm>
            <a:off x="685800" y="1143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buClr>
                <a:schemeClr val="accent2"/>
              </a:buClr>
              <a:buFont typeface="Wingdings" pitchFamily="2" charset="2"/>
              <a:buNone/>
              <a:defRPr/>
            </a:pPr>
            <a:r>
              <a:rPr lang="en-US" altLang="en-US" sz="2800"/>
              <a:t>Click to edit Master title style</a:t>
            </a:r>
          </a:p>
        </p:txBody>
      </p:sp>
      <p:sp>
        <p:nvSpPr>
          <p:cNvPr id="28675" name="Rectangle 3"/>
          <p:cNvSpPr>
            <a:spLocks noGrp="1" noChangeArrowheads="1"/>
          </p:cNvSpPr>
          <p:nvPr>
            <p:ph type="subTitle" idx="1"/>
          </p:nvPr>
        </p:nvSpPr>
        <p:spPr>
          <a:xfrm>
            <a:off x="685800" y="2590800"/>
            <a:ext cx="7772400" cy="3352800"/>
          </a:xfrm>
        </p:spPr>
        <p:txBody>
          <a:bodyPr/>
          <a:lstStyle>
            <a:lvl1pPr marL="0" indent="0">
              <a:buFont typeface="Wingdings" pitchFamily="2" charset="2"/>
              <a:buNone/>
              <a:defRPr sz="2800"/>
            </a:lvl1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BDD37303-D793-F9BB-3F9B-2E7B2847103D}"/>
              </a:ext>
            </a:extLst>
          </p:cNvPr>
          <p:cNvSpPr>
            <a:spLocks noGrp="1" noChangeArrowheads="1"/>
          </p:cNvSpPr>
          <p:nvPr>
            <p:ph type="dt" sz="half" idx="10"/>
          </p:nvPr>
        </p:nvSpPr>
        <p:spPr>
          <a:xfrm>
            <a:off x="685800" y="6248400"/>
            <a:ext cx="1905000" cy="457200"/>
          </a:xfrm>
        </p:spPr>
        <p:txBody>
          <a:bodyPr/>
          <a:lstStyle>
            <a:lvl1pPr>
              <a:defRPr/>
            </a:lvl1pPr>
          </a:lstStyle>
          <a:p>
            <a:pPr>
              <a:defRPr/>
            </a:pPr>
            <a:fld id="{A247B948-C024-434B-99C7-FC32C974ED9A}" type="datetime1">
              <a:rPr lang="en-ZA"/>
              <a:pPr>
                <a:defRPr/>
              </a:pPr>
              <a:t>2024/04/08</a:t>
            </a:fld>
            <a:endParaRPr lang="en-ZA"/>
          </a:p>
        </p:txBody>
      </p:sp>
      <p:sp>
        <p:nvSpPr>
          <p:cNvPr id="6" name="Footer Placeholder 5">
            <a:extLst>
              <a:ext uri="{FF2B5EF4-FFF2-40B4-BE49-F238E27FC236}">
                <a16:creationId xmlns:a16="http://schemas.microsoft.com/office/drawing/2014/main" id="{C022D371-0B60-59F2-FDA0-7764627C7413}"/>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ZA"/>
          </a:p>
        </p:txBody>
      </p:sp>
      <p:sp>
        <p:nvSpPr>
          <p:cNvPr id="7" name="Slide Number Placeholder 6">
            <a:extLst>
              <a:ext uri="{FF2B5EF4-FFF2-40B4-BE49-F238E27FC236}">
                <a16:creationId xmlns:a16="http://schemas.microsoft.com/office/drawing/2014/main" id="{7867E8E5-331D-7E84-1D16-82377F474693}"/>
              </a:ext>
            </a:extLst>
          </p:cNvPr>
          <p:cNvSpPr>
            <a:spLocks noGrp="1" noChangeArrowheads="1"/>
          </p:cNvSpPr>
          <p:nvPr>
            <p:ph type="sldNum" sz="quarter" idx="12"/>
          </p:nvPr>
        </p:nvSpPr>
        <p:spPr>
          <a:xfrm>
            <a:off x="6553200" y="6248400"/>
            <a:ext cx="1905000" cy="457200"/>
          </a:xfrm>
        </p:spPr>
        <p:txBody>
          <a:bodyPr/>
          <a:lstStyle>
            <a:lvl1pPr>
              <a:defRPr/>
            </a:lvl1pPr>
          </a:lstStyle>
          <a:p>
            <a:fld id="{91182E4C-3A7D-364B-AC7B-79F8636C899A}" type="slidenum">
              <a:rPr lang="en-ZA" altLang="en-US"/>
              <a:pPr/>
              <a:t>‹#›</a:t>
            </a:fld>
            <a:endParaRPr lang="en-ZA" altLang="en-US"/>
          </a:p>
        </p:txBody>
      </p:sp>
    </p:spTree>
    <p:extLst>
      <p:ext uri="{BB962C8B-B14F-4D97-AF65-F5344CB8AC3E}">
        <p14:creationId xmlns:p14="http://schemas.microsoft.com/office/powerpoint/2010/main" val="361673364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E78F511-67BF-ABFC-40F6-ADC875A26D1D}"/>
              </a:ext>
            </a:extLst>
          </p:cNvPr>
          <p:cNvSpPr>
            <a:spLocks noGrp="1" noChangeArrowheads="1"/>
          </p:cNvSpPr>
          <p:nvPr>
            <p:ph type="dt" sz="half" idx="10"/>
          </p:nvPr>
        </p:nvSpPr>
        <p:spPr>
          <a:ln/>
        </p:spPr>
        <p:txBody>
          <a:bodyPr/>
          <a:lstStyle>
            <a:lvl1pPr>
              <a:defRPr/>
            </a:lvl1pPr>
          </a:lstStyle>
          <a:p>
            <a:pPr>
              <a:defRPr/>
            </a:pPr>
            <a:fld id="{5B325083-4FD9-6548-AEC5-6D5CDEC221BE}" type="datetime1">
              <a:rPr lang="en-ZA"/>
              <a:pPr>
                <a:defRPr/>
              </a:pPr>
              <a:t>2024/04/08</a:t>
            </a:fld>
            <a:endParaRPr lang="en-ZA"/>
          </a:p>
        </p:txBody>
      </p:sp>
      <p:sp>
        <p:nvSpPr>
          <p:cNvPr id="5" name="Rectangle 7">
            <a:extLst>
              <a:ext uri="{FF2B5EF4-FFF2-40B4-BE49-F238E27FC236}">
                <a16:creationId xmlns:a16="http://schemas.microsoft.com/office/drawing/2014/main" id="{AD74A5BC-282C-9CF0-9DCD-A568DB8519A1}"/>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8">
            <a:extLst>
              <a:ext uri="{FF2B5EF4-FFF2-40B4-BE49-F238E27FC236}">
                <a16:creationId xmlns:a16="http://schemas.microsoft.com/office/drawing/2014/main" id="{41AD3DE5-2ADE-FE82-84AF-CE4F2F553868}"/>
              </a:ext>
            </a:extLst>
          </p:cNvPr>
          <p:cNvSpPr>
            <a:spLocks noGrp="1" noChangeArrowheads="1"/>
          </p:cNvSpPr>
          <p:nvPr>
            <p:ph type="sldNum" sz="quarter" idx="12"/>
          </p:nvPr>
        </p:nvSpPr>
        <p:spPr>
          <a:ln/>
        </p:spPr>
        <p:txBody>
          <a:bodyPr/>
          <a:lstStyle>
            <a:lvl1pPr>
              <a:defRPr/>
            </a:lvl1pPr>
          </a:lstStyle>
          <a:p>
            <a:fld id="{BFFDEAA9-7F65-E849-86BF-B0516B62DEEE}" type="slidenum">
              <a:rPr lang="en-ZA" altLang="en-US"/>
              <a:pPr/>
              <a:t>‹#›</a:t>
            </a:fld>
            <a:endParaRPr lang="en-ZA" altLang="en-US"/>
          </a:p>
        </p:txBody>
      </p:sp>
    </p:spTree>
    <p:extLst>
      <p:ext uri="{BB962C8B-B14F-4D97-AF65-F5344CB8AC3E}">
        <p14:creationId xmlns:p14="http://schemas.microsoft.com/office/powerpoint/2010/main" val="1353549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B2340312-581A-29BE-B2DC-64C47DF47A0F}"/>
              </a:ext>
            </a:extLst>
          </p:cNvPr>
          <p:cNvSpPr>
            <a:spLocks noGrp="1" noChangeArrowheads="1"/>
          </p:cNvSpPr>
          <p:nvPr>
            <p:ph type="dt" sz="half" idx="10"/>
          </p:nvPr>
        </p:nvSpPr>
        <p:spPr>
          <a:ln/>
        </p:spPr>
        <p:txBody>
          <a:bodyPr/>
          <a:lstStyle>
            <a:lvl1pPr>
              <a:defRPr/>
            </a:lvl1pPr>
          </a:lstStyle>
          <a:p>
            <a:pPr>
              <a:defRPr/>
            </a:pPr>
            <a:fld id="{D771A6AF-FB2A-8D44-B83E-5825F7F493BC}" type="datetime1">
              <a:rPr lang="en-ZA"/>
              <a:pPr>
                <a:defRPr/>
              </a:pPr>
              <a:t>2024/04/08</a:t>
            </a:fld>
            <a:endParaRPr lang="en-ZA"/>
          </a:p>
        </p:txBody>
      </p:sp>
      <p:sp>
        <p:nvSpPr>
          <p:cNvPr id="5" name="Rectangle 7">
            <a:extLst>
              <a:ext uri="{FF2B5EF4-FFF2-40B4-BE49-F238E27FC236}">
                <a16:creationId xmlns:a16="http://schemas.microsoft.com/office/drawing/2014/main" id="{D3F2D6E5-FD30-6165-9324-E5A3D029FEBA}"/>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8">
            <a:extLst>
              <a:ext uri="{FF2B5EF4-FFF2-40B4-BE49-F238E27FC236}">
                <a16:creationId xmlns:a16="http://schemas.microsoft.com/office/drawing/2014/main" id="{B01708F3-99C9-2D53-9B28-7A6A07C7A092}"/>
              </a:ext>
            </a:extLst>
          </p:cNvPr>
          <p:cNvSpPr>
            <a:spLocks noGrp="1" noChangeArrowheads="1"/>
          </p:cNvSpPr>
          <p:nvPr>
            <p:ph type="sldNum" sz="quarter" idx="12"/>
          </p:nvPr>
        </p:nvSpPr>
        <p:spPr>
          <a:ln/>
        </p:spPr>
        <p:txBody>
          <a:bodyPr/>
          <a:lstStyle>
            <a:lvl1pPr>
              <a:defRPr/>
            </a:lvl1pPr>
          </a:lstStyle>
          <a:p>
            <a:fld id="{E88C54F8-748D-1742-83C9-BED1836CF0DA}" type="slidenum">
              <a:rPr lang="en-ZA" altLang="en-US"/>
              <a:pPr/>
              <a:t>‹#›</a:t>
            </a:fld>
            <a:endParaRPr lang="en-ZA" altLang="en-US"/>
          </a:p>
        </p:txBody>
      </p:sp>
    </p:spTree>
    <p:extLst>
      <p:ext uri="{BB962C8B-B14F-4D97-AF65-F5344CB8AC3E}">
        <p14:creationId xmlns:p14="http://schemas.microsoft.com/office/powerpoint/2010/main" val="4069911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Rectangle 6">
            <a:extLst>
              <a:ext uri="{FF2B5EF4-FFF2-40B4-BE49-F238E27FC236}">
                <a16:creationId xmlns:a16="http://schemas.microsoft.com/office/drawing/2014/main" id="{F53296DE-6261-3A42-7AF2-3165BC3F4234}"/>
              </a:ext>
            </a:extLst>
          </p:cNvPr>
          <p:cNvSpPr>
            <a:spLocks noGrp="1" noChangeArrowheads="1"/>
          </p:cNvSpPr>
          <p:nvPr>
            <p:ph type="dt" sz="half" idx="10"/>
          </p:nvPr>
        </p:nvSpPr>
        <p:spPr>
          <a:ln/>
        </p:spPr>
        <p:txBody>
          <a:bodyPr/>
          <a:lstStyle>
            <a:lvl1pPr>
              <a:defRPr/>
            </a:lvl1pPr>
          </a:lstStyle>
          <a:p>
            <a:pPr>
              <a:defRPr/>
            </a:pPr>
            <a:fld id="{91ADC3A4-4E50-9242-8BD4-7CA0976BE48D}" type="datetime1">
              <a:rPr lang="en-ZA"/>
              <a:pPr>
                <a:defRPr/>
              </a:pPr>
              <a:t>2024/04/08</a:t>
            </a:fld>
            <a:endParaRPr lang="en-ZA"/>
          </a:p>
        </p:txBody>
      </p:sp>
      <p:sp>
        <p:nvSpPr>
          <p:cNvPr id="3" name="Rectangle 7">
            <a:extLst>
              <a:ext uri="{FF2B5EF4-FFF2-40B4-BE49-F238E27FC236}">
                <a16:creationId xmlns:a16="http://schemas.microsoft.com/office/drawing/2014/main" id="{E82560A1-6FEE-ADE7-BEF5-216A66B06ED0}"/>
              </a:ext>
            </a:extLst>
          </p:cNvPr>
          <p:cNvSpPr>
            <a:spLocks noGrp="1" noChangeArrowheads="1"/>
          </p:cNvSpPr>
          <p:nvPr>
            <p:ph type="ftr" sz="quarter" idx="11"/>
          </p:nvPr>
        </p:nvSpPr>
        <p:spPr>
          <a:ln/>
        </p:spPr>
        <p:txBody>
          <a:bodyPr/>
          <a:lstStyle>
            <a:lvl1pPr>
              <a:defRPr/>
            </a:lvl1pPr>
          </a:lstStyle>
          <a:p>
            <a:pPr>
              <a:defRPr/>
            </a:pPr>
            <a:endParaRPr lang="en-ZA"/>
          </a:p>
        </p:txBody>
      </p:sp>
      <p:sp>
        <p:nvSpPr>
          <p:cNvPr id="4" name="Rectangle 8">
            <a:extLst>
              <a:ext uri="{FF2B5EF4-FFF2-40B4-BE49-F238E27FC236}">
                <a16:creationId xmlns:a16="http://schemas.microsoft.com/office/drawing/2014/main" id="{84CF1F9D-A91A-E185-49C9-69AEF0EA9D25}"/>
              </a:ext>
            </a:extLst>
          </p:cNvPr>
          <p:cNvSpPr>
            <a:spLocks noGrp="1" noChangeArrowheads="1"/>
          </p:cNvSpPr>
          <p:nvPr>
            <p:ph type="sldNum" sz="quarter" idx="12"/>
          </p:nvPr>
        </p:nvSpPr>
        <p:spPr>
          <a:ln/>
        </p:spPr>
        <p:txBody>
          <a:bodyPr/>
          <a:lstStyle>
            <a:lvl1pPr>
              <a:defRPr/>
            </a:lvl1pPr>
          </a:lstStyle>
          <a:p>
            <a:fld id="{19E71E7B-B89D-6148-B3E1-5A9D4B45365F}" type="slidenum">
              <a:rPr lang="en-ZA" altLang="en-US"/>
              <a:pPr/>
              <a:t>‹#›</a:t>
            </a:fld>
            <a:endParaRPr lang="en-ZA" altLang="en-US"/>
          </a:p>
        </p:txBody>
      </p:sp>
    </p:spTree>
    <p:extLst>
      <p:ext uri="{BB962C8B-B14F-4D97-AF65-F5344CB8AC3E}">
        <p14:creationId xmlns:p14="http://schemas.microsoft.com/office/powerpoint/2010/main" val="4228335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a:extLst>
              <a:ext uri="{FF2B5EF4-FFF2-40B4-BE49-F238E27FC236}">
                <a16:creationId xmlns:a16="http://schemas.microsoft.com/office/drawing/2014/main" id="{17BE6026-C43F-0191-8695-13B00001DD53}"/>
              </a:ext>
            </a:extLst>
          </p:cNvPr>
          <p:cNvSpPr>
            <a:spLocks noGrp="1" noChangeArrowheads="1"/>
          </p:cNvSpPr>
          <p:nvPr>
            <p:ph type="dt" sz="half" idx="10"/>
          </p:nvPr>
        </p:nvSpPr>
        <p:spPr/>
        <p:txBody>
          <a:bodyPr/>
          <a:lstStyle>
            <a:lvl1pPr>
              <a:defRPr/>
            </a:lvl1pPr>
          </a:lstStyle>
          <a:p>
            <a:pPr>
              <a:defRPr/>
            </a:pPr>
            <a:fld id="{2816F97E-AA61-DD4F-8CC3-BA507EB0AD33}" type="datetime1">
              <a:rPr lang="en-ZA"/>
              <a:pPr>
                <a:defRPr/>
              </a:pPr>
              <a:t>2024/04/08</a:t>
            </a:fld>
            <a:endParaRPr lang="en-ZA"/>
          </a:p>
        </p:txBody>
      </p:sp>
      <p:sp>
        <p:nvSpPr>
          <p:cNvPr id="5" name="Rectangle 7">
            <a:extLst>
              <a:ext uri="{FF2B5EF4-FFF2-40B4-BE49-F238E27FC236}">
                <a16:creationId xmlns:a16="http://schemas.microsoft.com/office/drawing/2014/main" id="{2612AFB3-3571-2D05-1DE9-B4E47C78E5B9}"/>
              </a:ext>
            </a:extLst>
          </p:cNvPr>
          <p:cNvSpPr>
            <a:spLocks noGrp="1" noChangeArrowheads="1"/>
          </p:cNvSpPr>
          <p:nvPr>
            <p:ph type="ftr" sz="quarter" idx="11"/>
          </p:nvPr>
        </p:nvSpPr>
        <p:spPr/>
        <p:txBody>
          <a:bodyPr/>
          <a:lstStyle>
            <a:lvl1pPr>
              <a:defRPr sz="1100"/>
            </a:lvl1pPr>
          </a:lstStyle>
          <a:p>
            <a:pPr>
              <a:defRPr/>
            </a:pPr>
            <a:endParaRPr lang="en-ZA"/>
          </a:p>
        </p:txBody>
      </p:sp>
      <p:sp>
        <p:nvSpPr>
          <p:cNvPr id="6" name="Rectangle 8">
            <a:extLst>
              <a:ext uri="{FF2B5EF4-FFF2-40B4-BE49-F238E27FC236}">
                <a16:creationId xmlns:a16="http://schemas.microsoft.com/office/drawing/2014/main" id="{33F499FA-B2A1-2DEF-7F37-CB255855687F}"/>
              </a:ext>
            </a:extLst>
          </p:cNvPr>
          <p:cNvSpPr>
            <a:spLocks noGrp="1" noChangeArrowheads="1"/>
          </p:cNvSpPr>
          <p:nvPr>
            <p:ph type="sldNum" sz="quarter" idx="12"/>
          </p:nvPr>
        </p:nvSpPr>
        <p:spPr/>
        <p:txBody>
          <a:bodyPr/>
          <a:lstStyle>
            <a:lvl1pPr>
              <a:defRPr/>
            </a:lvl1pPr>
          </a:lstStyle>
          <a:p>
            <a:fld id="{FE55F88A-00B6-2E4F-B787-D58E14F50DA4}" type="slidenum">
              <a:rPr lang="en-ZA" altLang="en-US"/>
              <a:pPr/>
              <a:t>‹#›</a:t>
            </a:fld>
            <a:endParaRPr lang="en-ZA" altLang="en-US"/>
          </a:p>
        </p:txBody>
      </p:sp>
    </p:spTree>
    <p:extLst>
      <p:ext uri="{BB962C8B-B14F-4D97-AF65-F5344CB8AC3E}">
        <p14:creationId xmlns:p14="http://schemas.microsoft.com/office/powerpoint/2010/main" val="417838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2FEABD23-6D14-E14C-2963-D955D12346BC}"/>
              </a:ext>
            </a:extLst>
          </p:cNvPr>
          <p:cNvSpPr>
            <a:spLocks noGrp="1" noChangeArrowheads="1"/>
          </p:cNvSpPr>
          <p:nvPr>
            <p:ph type="dt" sz="half" idx="10"/>
          </p:nvPr>
        </p:nvSpPr>
        <p:spPr>
          <a:ln/>
        </p:spPr>
        <p:txBody>
          <a:bodyPr/>
          <a:lstStyle>
            <a:lvl1pPr>
              <a:defRPr/>
            </a:lvl1pPr>
          </a:lstStyle>
          <a:p>
            <a:pPr>
              <a:defRPr/>
            </a:pPr>
            <a:fld id="{6B3B7495-2423-B546-865A-1081858AB3EF}" type="datetime1">
              <a:rPr lang="en-ZA"/>
              <a:pPr>
                <a:defRPr/>
              </a:pPr>
              <a:t>2024/04/08</a:t>
            </a:fld>
            <a:endParaRPr lang="en-ZA"/>
          </a:p>
        </p:txBody>
      </p:sp>
      <p:sp>
        <p:nvSpPr>
          <p:cNvPr id="5" name="Rectangle 7">
            <a:extLst>
              <a:ext uri="{FF2B5EF4-FFF2-40B4-BE49-F238E27FC236}">
                <a16:creationId xmlns:a16="http://schemas.microsoft.com/office/drawing/2014/main" id="{61DC145F-09DB-4728-9B69-4CEF3D8AC9FF}"/>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8">
            <a:extLst>
              <a:ext uri="{FF2B5EF4-FFF2-40B4-BE49-F238E27FC236}">
                <a16:creationId xmlns:a16="http://schemas.microsoft.com/office/drawing/2014/main" id="{7D33FCD1-FFB5-80D6-B08C-EA5E16B6A5C7}"/>
              </a:ext>
            </a:extLst>
          </p:cNvPr>
          <p:cNvSpPr>
            <a:spLocks noGrp="1" noChangeArrowheads="1"/>
          </p:cNvSpPr>
          <p:nvPr>
            <p:ph type="sldNum" sz="quarter" idx="12"/>
          </p:nvPr>
        </p:nvSpPr>
        <p:spPr>
          <a:ln/>
        </p:spPr>
        <p:txBody>
          <a:bodyPr/>
          <a:lstStyle>
            <a:lvl1pPr>
              <a:defRPr/>
            </a:lvl1pPr>
          </a:lstStyle>
          <a:p>
            <a:fld id="{5AE9BDF1-BA95-7247-AC4D-4A935F1C48C4}" type="slidenum">
              <a:rPr lang="en-ZA" altLang="en-US"/>
              <a:pPr/>
              <a:t>‹#›</a:t>
            </a:fld>
            <a:endParaRPr lang="en-ZA" altLang="en-US"/>
          </a:p>
        </p:txBody>
      </p:sp>
    </p:spTree>
    <p:extLst>
      <p:ext uri="{BB962C8B-B14F-4D97-AF65-F5344CB8AC3E}">
        <p14:creationId xmlns:p14="http://schemas.microsoft.com/office/powerpoint/2010/main" val="3756994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44B071E4-71CA-6BF4-D2C7-7AB90C92A8E9}"/>
              </a:ext>
            </a:extLst>
          </p:cNvPr>
          <p:cNvSpPr>
            <a:spLocks noGrp="1" noChangeArrowheads="1"/>
          </p:cNvSpPr>
          <p:nvPr>
            <p:ph type="dt" sz="half" idx="10"/>
          </p:nvPr>
        </p:nvSpPr>
        <p:spPr>
          <a:ln/>
        </p:spPr>
        <p:txBody>
          <a:bodyPr/>
          <a:lstStyle>
            <a:lvl1pPr>
              <a:defRPr/>
            </a:lvl1pPr>
          </a:lstStyle>
          <a:p>
            <a:pPr>
              <a:defRPr/>
            </a:pPr>
            <a:fld id="{EC90644B-FC93-2E45-B8A3-B2684D2DA1CC}" type="datetime1">
              <a:rPr lang="en-ZA"/>
              <a:pPr>
                <a:defRPr/>
              </a:pPr>
              <a:t>2024/04/08</a:t>
            </a:fld>
            <a:endParaRPr lang="en-ZA"/>
          </a:p>
        </p:txBody>
      </p:sp>
      <p:sp>
        <p:nvSpPr>
          <p:cNvPr id="6" name="Rectangle 7">
            <a:extLst>
              <a:ext uri="{FF2B5EF4-FFF2-40B4-BE49-F238E27FC236}">
                <a16:creationId xmlns:a16="http://schemas.microsoft.com/office/drawing/2014/main" id="{F2B9602F-BE5D-0111-A32C-C11A131E73C3}"/>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8">
            <a:extLst>
              <a:ext uri="{FF2B5EF4-FFF2-40B4-BE49-F238E27FC236}">
                <a16:creationId xmlns:a16="http://schemas.microsoft.com/office/drawing/2014/main" id="{0A423674-B999-8EAC-FA7E-2C90A6F0A76E}"/>
              </a:ext>
            </a:extLst>
          </p:cNvPr>
          <p:cNvSpPr>
            <a:spLocks noGrp="1" noChangeArrowheads="1"/>
          </p:cNvSpPr>
          <p:nvPr>
            <p:ph type="sldNum" sz="quarter" idx="12"/>
          </p:nvPr>
        </p:nvSpPr>
        <p:spPr>
          <a:ln/>
        </p:spPr>
        <p:txBody>
          <a:bodyPr/>
          <a:lstStyle>
            <a:lvl1pPr>
              <a:defRPr/>
            </a:lvl1pPr>
          </a:lstStyle>
          <a:p>
            <a:fld id="{CCE755F1-5FD0-DC43-B123-22202C91E1BF}" type="slidenum">
              <a:rPr lang="en-ZA" altLang="en-US"/>
              <a:pPr/>
              <a:t>‹#›</a:t>
            </a:fld>
            <a:endParaRPr lang="en-ZA" altLang="en-US"/>
          </a:p>
        </p:txBody>
      </p:sp>
    </p:spTree>
    <p:extLst>
      <p:ext uri="{BB962C8B-B14F-4D97-AF65-F5344CB8AC3E}">
        <p14:creationId xmlns:p14="http://schemas.microsoft.com/office/powerpoint/2010/main" val="6920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5D1E627-26B3-0378-EEDB-FAFB585F7A60}"/>
              </a:ext>
            </a:extLst>
          </p:cNvPr>
          <p:cNvSpPr>
            <a:spLocks noGrp="1" noChangeArrowheads="1"/>
          </p:cNvSpPr>
          <p:nvPr>
            <p:ph type="dt" sz="half" idx="10"/>
          </p:nvPr>
        </p:nvSpPr>
        <p:spPr>
          <a:ln/>
        </p:spPr>
        <p:txBody>
          <a:bodyPr/>
          <a:lstStyle>
            <a:lvl1pPr>
              <a:defRPr/>
            </a:lvl1pPr>
          </a:lstStyle>
          <a:p>
            <a:pPr>
              <a:defRPr/>
            </a:pPr>
            <a:fld id="{B392E6DD-E3F7-7A4D-B547-6F71F8D7A93C}" type="datetime1">
              <a:rPr lang="en-ZA"/>
              <a:pPr>
                <a:defRPr/>
              </a:pPr>
              <a:t>2024/04/08</a:t>
            </a:fld>
            <a:endParaRPr lang="en-ZA"/>
          </a:p>
        </p:txBody>
      </p:sp>
      <p:sp>
        <p:nvSpPr>
          <p:cNvPr id="8" name="Rectangle 7">
            <a:extLst>
              <a:ext uri="{FF2B5EF4-FFF2-40B4-BE49-F238E27FC236}">
                <a16:creationId xmlns:a16="http://schemas.microsoft.com/office/drawing/2014/main" id="{6838D8EE-5D3C-66C7-D62A-C2803E4291E7}"/>
              </a:ext>
            </a:extLst>
          </p:cNvPr>
          <p:cNvSpPr>
            <a:spLocks noGrp="1" noChangeArrowheads="1"/>
          </p:cNvSpPr>
          <p:nvPr>
            <p:ph type="ftr" sz="quarter" idx="11"/>
          </p:nvPr>
        </p:nvSpPr>
        <p:spPr>
          <a:ln/>
        </p:spPr>
        <p:txBody>
          <a:bodyPr/>
          <a:lstStyle>
            <a:lvl1pPr>
              <a:defRPr/>
            </a:lvl1pPr>
          </a:lstStyle>
          <a:p>
            <a:pPr>
              <a:defRPr/>
            </a:pPr>
            <a:endParaRPr lang="en-ZA"/>
          </a:p>
        </p:txBody>
      </p:sp>
      <p:sp>
        <p:nvSpPr>
          <p:cNvPr id="9" name="Rectangle 8">
            <a:extLst>
              <a:ext uri="{FF2B5EF4-FFF2-40B4-BE49-F238E27FC236}">
                <a16:creationId xmlns:a16="http://schemas.microsoft.com/office/drawing/2014/main" id="{4D394FC7-E4AA-5D53-D40A-C22DB7223F9E}"/>
              </a:ext>
            </a:extLst>
          </p:cNvPr>
          <p:cNvSpPr>
            <a:spLocks noGrp="1" noChangeArrowheads="1"/>
          </p:cNvSpPr>
          <p:nvPr>
            <p:ph type="sldNum" sz="quarter" idx="12"/>
          </p:nvPr>
        </p:nvSpPr>
        <p:spPr>
          <a:ln/>
        </p:spPr>
        <p:txBody>
          <a:bodyPr/>
          <a:lstStyle>
            <a:lvl1pPr>
              <a:defRPr/>
            </a:lvl1pPr>
          </a:lstStyle>
          <a:p>
            <a:fld id="{545082CD-5681-4944-9CAE-96003C49295B}" type="slidenum">
              <a:rPr lang="en-ZA" altLang="en-US"/>
              <a:pPr/>
              <a:t>‹#›</a:t>
            </a:fld>
            <a:endParaRPr lang="en-ZA" altLang="en-US"/>
          </a:p>
        </p:txBody>
      </p:sp>
    </p:spTree>
    <p:extLst>
      <p:ext uri="{BB962C8B-B14F-4D97-AF65-F5344CB8AC3E}">
        <p14:creationId xmlns:p14="http://schemas.microsoft.com/office/powerpoint/2010/main" val="2285551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9C059E8F-8DD3-A93D-9A87-A9AEA9DB4D91}"/>
              </a:ext>
            </a:extLst>
          </p:cNvPr>
          <p:cNvSpPr>
            <a:spLocks noGrp="1" noChangeArrowheads="1"/>
          </p:cNvSpPr>
          <p:nvPr>
            <p:ph type="dt" sz="half" idx="10"/>
          </p:nvPr>
        </p:nvSpPr>
        <p:spPr>
          <a:ln/>
        </p:spPr>
        <p:txBody>
          <a:bodyPr/>
          <a:lstStyle>
            <a:lvl1pPr>
              <a:defRPr/>
            </a:lvl1pPr>
          </a:lstStyle>
          <a:p>
            <a:pPr>
              <a:defRPr/>
            </a:pPr>
            <a:fld id="{CA5856B8-8342-444E-97D9-E642307E6B44}" type="datetime1">
              <a:rPr lang="en-ZA"/>
              <a:pPr>
                <a:defRPr/>
              </a:pPr>
              <a:t>2024/04/08</a:t>
            </a:fld>
            <a:endParaRPr lang="en-ZA"/>
          </a:p>
        </p:txBody>
      </p:sp>
      <p:sp>
        <p:nvSpPr>
          <p:cNvPr id="4" name="Rectangle 7">
            <a:extLst>
              <a:ext uri="{FF2B5EF4-FFF2-40B4-BE49-F238E27FC236}">
                <a16:creationId xmlns:a16="http://schemas.microsoft.com/office/drawing/2014/main" id="{9FBD9159-7F11-4CA9-8A1D-40E9F92A73A8}"/>
              </a:ext>
            </a:extLst>
          </p:cNvPr>
          <p:cNvSpPr>
            <a:spLocks noGrp="1" noChangeArrowheads="1"/>
          </p:cNvSpPr>
          <p:nvPr>
            <p:ph type="ftr" sz="quarter" idx="11"/>
          </p:nvPr>
        </p:nvSpPr>
        <p:spPr>
          <a:ln/>
        </p:spPr>
        <p:txBody>
          <a:bodyPr/>
          <a:lstStyle>
            <a:lvl1pPr>
              <a:defRPr/>
            </a:lvl1pPr>
          </a:lstStyle>
          <a:p>
            <a:pPr>
              <a:defRPr/>
            </a:pPr>
            <a:endParaRPr lang="en-ZA"/>
          </a:p>
        </p:txBody>
      </p:sp>
      <p:sp>
        <p:nvSpPr>
          <p:cNvPr id="5" name="Rectangle 8">
            <a:extLst>
              <a:ext uri="{FF2B5EF4-FFF2-40B4-BE49-F238E27FC236}">
                <a16:creationId xmlns:a16="http://schemas.microsoft.com/office/drawing/2014/main" id="{0B3142D9-A712-DC66-499A-DC760B2A3B9F}"/>
              </a:ext>
            </a:extLst>
          </p:cNvPr>
          <p:cNvSpPr>
            <a:spLocks noGrp="1" noChangeArrowheads="1"/>
          </p:cNvSpPr>
          <p:nvPr>
            <p:ph type="sldNum" sz="quarter" idx="12"/>
          </p:nvPr>
        </p:nvSpPr>
        <p:spPr>
          <a:ln/>
        </p:spPr>
        <p:txBody>
          <a:bodyPr/>
          <a:lstStyle>
            <a:lvl1pPr>
              <a:defRPr/>
            </a:lvl1pPr>
          </a:lstStyle>
          <a:p>
            <a:fld id="{E96D3DE9-6A85-C041-B162-8590A5D18755}" type="slidenum">
              <a:rPr lang="en-ZA" altLang="en-US"/>
              <a:pPr/>
              <a:t>‹#›</a:t>
            </a:fld>
            <a:endParaRPr lang="en-ZA" altLang="en-US"/>
          </a:p>
        </p:txBody>
      </p:sp>
    </p:spTree>
    <p:extLst>
      <p:ext uri="{BB962C8B-B14F-4D97-AF65-F5344CB8AC3E}">
        <p14:creationId xmlns:p14="http://schemas.microsoft.com/office/powerpoint/2010/main" val="1904574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4DE989B-46E2-5DF3-6615-2BF975D64B27}"/>
              </a:ext>
            </a:extLst>
          </p:cNvPr>
          <p:cNvSpPr>
            <a:spLocks noGrp="1" noChangeArrowheads="1"/>
          </p:cNvSpPr>
          <p:nvPr>
            <p:ph type="dt" sz="half" idx="10"/>
          </p:nvPr>
        </p:nvSpPr>
        <p:spPr>
          <a:ln/>
        </p:spPr>
        <p:txBody>
          <a:bodyPr/>
          <a:lstStyle>
            <a:lvl1pPr>
              <a:defRPr/>
            </a:lvl1pPr>
          </a:lstStyle>
          <a:p>
            <a:pPr>
              <a:defRPr/>
            </a:pPr>
            <a:fld id="{01979999-93CF-E34C-9D2E-2415FF42704B}" type="datetime1">
              <a:rPr lang="en-ZA"/>
              <a:pPr>
                <a:defRPr/>
              </a:pPr>
              <a:t>2024/04/08</a:t>
            </a:fld>
            <a:endParaRPr lang="en-ZA"/>
          </a:p>
        </p:txBody>
      </p:sp>
      <p:sp>
        <p:nvSpPr>
          <p:cNvPr id="3" name="Rectangle 7">
            <a:extLst>
              <a:ext uri="{FF2B5EF4-FFF2-40B4-BE49-F238E27FC236}">
                <a16:creationId xmlns:a16="http://schemas.microsoft.com/office/drawing/2014/main" id="{EBB41DB6-5CD3-390A-5427-8ED9F0922210}"/>
              </a:ext>
            </a:extLst>
          </p:cNvPr>
          <p:cNvSpPr>
            <a:spLocks noGrp="1" noChangeArrowheads="1"/>
          </p:cNvSpPr>
          <p:nvPr>
            <p:ph type="ftr" sz="quarter" idx="11"/>
          </p:nvPr>
        </p:nvSpPr>
        <p:spPr>
          <a:ln/>
        </p:spPr>
        <p:txBody>
          <a:bodyPr/>
          <a:lstStyle>
            <a:lvl1pPr>
              <a:defRPr/>
            </a:lvl1pPr>
          </a:lstStyle>
          <a:p>
            <a:pPr>
              <a:defRPr/>
            </a:pPr>
            <a:endParaRPr lang="en-ZA"/>
          </a:p>
        </p:txBody>
      </p:sp>
      <p:sp>
        <p:nvSpPr>
          <p:cNvPr id="4" name="Rectangle 8">
            <a:extLst>
              <a:ext uri="{FF2B5EF4-FFF2-40B4-BE49-F238E27FC236}">
                <a16:creationId xmlns:a16="http://schemas.microsoft.com/office/drawing/2014/main" id="{67A8D109-7185-1DC6-E8D2-4D7944EE44CA}"/>
              </a:ext>
            </a:extLst>
          </p:cNvPr>
          <p:cNvSpPr>
            <a:spLocks noGrp="1" noChangeArrowheads="1"/>
          </p:cNvSpPr>
          <p:nvPr>
            <p:ph type="sldNum" sz="quarter" idx="12"/>
          </p:nvPr>
        </p:nvSpPr>
        <p:spPr>
          <a:ln/>
        </p:spPr>
        <p:txBody>
          <a:bodyPr/>
          <a:lstStyle>
            <a:lvl1pPr>
              <a:defRPr/>
            </a:lvl1pPr>
          </a:lstStyle>
          <a:p>
            <a:fld id="{9AFEB439-C2ED-C745-8C89-61840DDF069E}" type="slidenum">
              <a:rPr lang="en-ZA" altLang="en-US"/>
              <a:pPr/>
              <a:t>‹#›</a:t>
            </a:fld>
            <a:endParaRPr lang="en-ZA" altLang="en-US"/>
          </a:p>
        </p:txBody>
      </p:sp>
    </p:spTree>
    <p:extLst>
      <p:ext uri="{BB962C8B-B14F-4D97-AF65-F5344CB8AC3E}">
        <p14:creationId xmlns:p14="http://schemas.microsoft.com/office/powerpoint/2010/main" val="1372296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7DF2DF4F-932A-E825-0744-AAFA603A5DD2}"/>
              </a:ext>
            </a:extLst>
          </p:cNvPr>
          <p:cNvSpPr>
            <a:spLocks noGrp="1" noChangeArrowheads="1"/>
          </p:cNvSpPr>
          <p:nvPr>
            <p:ph type="dt" sz="half" idx="10"/>
          </p:nvPr>
        </p:nvSpPr>
        <p:spPr>
          <a:ln/>
        </p:spPr>
        <p:txBody>
          <a:bodyPr/>
          <a:lstStyle>
            <a:lvl1pPr>
              <a:defRPr/>
            </a:lvl1pPr>
          </a:lstStyle>
          <a:p>
            <a:pPr>
              <a:defRPr/>
            </a:pPr>
            <a:fld id="{9380D610-7605-DE44-880F-1CEA30928BD8}" type="datetime1">
              <a:rPr lang="en-ZA"/>
              <a:pPr>
                <a:defRPr/>
              </a:pPr>
              <a:t>2024/04/08</a:t>
            </a:fld>
            <a:endParaRPr lang="en-ZA"/>
          </a:p>
        </p:txBody>
      </p:sp>
      <p:sp>
        <p:nvSpPr>
          <p:cNvPr id="6" name="Rectangle 7">
            <a:extLst>
              <a:ext uri="{FF2B5EF4-FFF2-40B4-BE49-F238E27FC236}">
                <a16:creationId xmlns:a16="http://schemas.microsoft.com/office/drawing/2014/main" id="{27995229-4125-EC28-D64A-835131A6F0FB}"/>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8">
            <a:extLst>
              <a:ext uri="{FF2B5EF4-FFF2-40B4-BE49-F238E27FC236}">
                <a16:creationId xmlns:a16="http://schemas.microsoft.com/office/drawing/2014/main" id="{284707D8-B803-229F-C11C-0C736C579827}"/>
              </a:ext>
            </a:extLst>
          </p:cNvPr>
          <p:cNvSpPr>
            <a:spLocks noGrp="1" noChangeArrowheads="1"/>
          </p:cNvSpPr>
          <p:nvPr>
            <p:ph type="sldNum" sz="quarter" idx="12"/>
          </p:nvPr>
        </p:nvSpPr>
        <p:spPr>
          <a:ln/>
        </p:spPr>
        <p:txBody>
          <a:bodyPr/>
          <a:lstStyle>
            <a:lvl1pPr>
              <a:defRPr/>
            </a:lvl1pPr>
          </a:lstStyle>
          <a:p>
            <a:fld id="{6008785F-AEA1-C749-9F3B-4F4E4DA3FB81}" type="slidenum">
              <a:rPr lang="en-ZA" altLang="en-US"/>
              <a:pPr/>
              <a:t>‹#›</a:t>
            </a:fld>
            <a:endParaRPr lang="en-ZA" altLang="en-US"/>
          </a:p>
        </p:txBody>
      </p:sp>
    </p:spTree>
    <p:extLst>
      <p:ext uri="{BB962C8B-B14F-4D97-AF65-F5344CB8AC3E}">
        <p14:creationId xmlns:p14="http://schemas.microsoft.com/office/powerpoint/2010/main" val="3827895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86AD74A7-95A2-FF81-FB9A-075C202F78C1}"/>
              </a:ext>
            </a:extLst>
          </p:cNvPr>
          <p:cNvSpPr>
            <a:spLocks noGrp="1" noChangeArrowheads="1"/>
          </p:cNvSpPr>
          <p:nvPr>
            <p:ph type="dt" sz="half" idx="10"/>
          </p:nvPr>
        </p:nvSpPr>
        <p:spPr>
          <a:ln/>
        </p:spPr>
        <p:txBody>
          <a:bodyPr/>
          <a:lstStyle>
            <a:lvl1pPr>
              <a:defRPr/>
            </a:lvl1pPr>
          </a:lstStyle>
          <a:p>
            <a:pPr>
              <a:defRPr/>
            </a:pPr>
            <a:fld id="{251C8323-B9FE-4E43-A1E8-5B94AEEA48BD}" type="datetime1">
              <a:rPr lang="en-ZA"/>
              <a:pPr>
                <a:defRPr/>
              </a:pPr>
              <a:t>2024/04/08</a:t>
            </a:fld>
            <a:endParaRPr lang="en-ZA"/>
          </a:p>
        </p:txBody>
      </p:sp>
      <p:sp>
        <p:nvSpPr>
          <p:cNvPr id="6" name="Rectangle 7">
            <a:extLst>
              <a:ext uri="{FF2B5EF4-FFF2-40B4-BE49-F238E27FC236}">
                <a16:creationId xmlns:a16="http://schemas.microsoft.com/office/drawing/2014/main" id="{F1C262B8-7D47-0A77-0506-2225555F7AED}"/>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8">
            <a:extLst>
              <a:ext uri="{FF2B5EF4-FFF2-40B4-BE49-F238E27FC236}">
                <a16:creationId xmlns:a16="http://schemas.microsoft.com/office/drawing/2014/main" id="{C513419E-80EE-C68E-B990-1FEC9DAE41F4}"/>
              </a:ext>
            </a:extLst>
          </p:cNvPr>
          <p:cNvSpPr>
            <a:spLocks noGrp="1" noChangeArrowheads="1"/>
          </p:cNvSpPr>
          <p:nvPr>
            <p:ph type="sldNum" sz="quarter" idx="12"/>
          </p:nvPr>
        </p:nvSpPr>
        <p:spPr>
          <a:ln/>
        </p:spPr>
        <p:txBody>
          <a:bodyPr/>
          <a:lstStyle>
            <a:lvl1pPr>
              <a:defRPr/>
            </a:lvl1pPr>
          </a:lstStyle>
          <a:p>
            <a:fld id="{320728B4-E785-BE41-8512-87DA09CE24CE}" type="slidenum">
              <a:rPr lang="en-ZA" altLang="en-US"/>
              <a:pPr/>
              <a:t>‹#›</a:t>
            </a:fld>
            <a:endParaRPr lang="en-ZA" altLang="en-US"/>
          </a:p>
        </p:txBody>
      </p:sp>
    </p:spTree>
    <p:extLst>
      <p:ext uri="{BB962C8B-B14F-4D97-AF65-F5344CB8AC3E}">
        <p14:creationId xmlns:p14="http://schemas.microsoft.com/office/powerpoint/2010/main" val="2343288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9014704-A24A-8EC7-E8FF-A188C3F3BEB8}"/>
              </a:ext>
            </a:extLst>
          </p:cNvPr>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4CA410-B6F5-579F-6510-DDDBDCF9E28C}"/>
              </a:ext>
            </a:extLst>
          </p:cNvPr>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a:extLst>
              <a:ext uri="{FF2B5EF4-FFF2-40B4-BE49-F238E27FC236}">
                <a16:creationId xmlns:a16="http://schemas.microsoft.com/office/drawing/2014/main" id="{F8E39AD9-8F50-D31F-7D19-1157FCD5674E}"/>
              </a:ext>
            </a:extLst>
          </p:cNvPr>
          <p:cNvSpPr>
            <a:spLocks noChangeArrowheads="1"/>
          </p:cNvSpPr>
          <p:nvPr/>
        </p:nvSpPr>
        <p:spPr bwMode="auto">
          <a:xfrm>
            <a:off x="609600" y="685800"/>
            <a:ext cx="7958138" cy="109538"/>
          </a:xfrm>
          <a:custGeom>
            <a:avLst/>
            <a:gdLst>
              <a:gd name="T0" fmla="*/ 0 w 1000"/>
              <a:gd name="T1" fmla="*/ 0 h 1000"/>
              <a:gd name="T2" fmla="*/ 2147483647 w 1000"/>
              <a:gd name="T3" fmla="*/ 0 h 1000"/>
              <a:gd name="T4" fmla="*/ 2147483647 w 1000"/>
              <a:gd name="T5" fmla="*/ 1314299689 h 1000"/>
              <a:gd name="T6" fmla="*/ 0 w 1000"/>
              <a:gd name="T7" fmla="*/ 1314299689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a:extLst>
              <a:ext uri="{FF2B5EF4-FFF2-40B4-BE49-F238E27FC236}">
                <a16:creationId xmlns:a16="http://schemas.microsoft.com/office/drawing/2014/main" id="{3CDB08F2-5444-7EDC-911A-C5EDBA628E8D}"/>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Rectangle 6">
            <a:extLst>
              <a:ext uri="{FF2B5EF4-FFF2-40B4-BE49-F238E27FC236}">
                <a16:creationId xmlns:a16="http://schemas.microsoft.com/office/drawing/2014/main" id="{D1DBC65B-D4F1-C9A2-AADE-136C2268B55A}"/>
              </a:ext>
            </a:extLst>
          </p:cNvPr>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fld id="{82BAB839-BB9C-F647-9274-BD1AF3720457}" type="datetime1">
              <a:rPr lang="en-ZA"/>
              <a:pPr>
                <a:defRPr/>
              </a:pPr>
              <a:t>2024/04/08</a:t>
            </a:fld>
            <a:endParaRPr lang="en-ZA"/>
          </a:p>
        </p:txBody>
      </p:sp>
      <p:sp>
        <p:nvSpPr>
          <p:cNvPr id="27655" name="Rectangle 7">
            <a:extLst>
              <a:ext uri="{FF2B5EF4-FFF2-40B4-BE49-F238E27FC236}">
                <a16:creationId xmlns:a16="http://schemas.microsoft.com/office/drawing/2014/main" id="{988BF5C9-AC8F-816D-BD45-0B2382AA4D0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Arial" charset="0"/>
                <a:cs typeface="Arial" charset="0"/>
              </a:defRPr>
            </a:lvl1pPr>
          </a:lstStyle>
          <a:p>
            <a:pPr>
              <a:defRPr/>
            </a:pPr>
            <a:endParaRPr lang="en-ZA"/>
          </a:p>
        </p:txBody>
      </p:sp>
      <p:sp>
        <p:nvSpPr>
          <p:cNvPr id="27656" name="Rectangle 8">
            <a:extLst>
              <a:ext uri="{FF2B5EF4-FFF2-40B4-BE49-F238E27FC236}">
                <a16:creationId xmlns:a16="http://schemas.microsoft.com/office/drawing/2014/main" id="{5073018D-2DDA-938B-6625-438DFC43D6FA}"/>
              </a:ext>
            </a:extLst>
          </p:cNvPr>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16C7317-AAB1-D64E-8149-1E8BEADD3070}" type="slidenum">
              <a:rPr lang="en-ZA" altLang="en-US"/>
              <a:pPr/>
              <a:t>‹#›</a:t>
            </a:fld>
            <a:endParaRPr lang="en-ZA" altLang="en-US"/>
          </a:p>
        </p:txBody>
      </p:sp>
      <p:pic>
        <p:nvPicPr>
          <p:cNvPr id="1033" name="Picture 9" descr="ERB-Logo">
            <a:extLst>
              <a:ext uri="{FF2B5EF4-FFF2-40B4-BE49-F238E27FC236}">
                <a16:creationId xmlns:a16="http://schemas.microsoft.com/office/drawing/2014/main" id="{D0BC62AD-5925-0A66-BD60-6AACA0C5D4B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4825" y="76200"/>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1" r:id="rId1"/>
    <p:sldLayoutId id="2147483752"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77"/>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77"/>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77"/>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77"/>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77"/>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B25AB3DA-E195-99EA-0F89-9C800B246FF5}"/>
              </a:ext>
            </a:extLst>
          </p:cNvPr>
          <p:cNvSpPr>
            <a:spLocks noGrp="1"/>
          </p:cNvSpPr>
          <p:nvPr>
            <p:ph type="ctrTitle"/>
          </p:nvPr>
        </p:nvSpPr>
        <p:spPr>
          <a:xfrm>
            <a:off x="899592" y="836712"/>
            <a:ext cx="7772400" cy="2736304"/>
          </a:xfrm>
          <a:ln>
            <a:miter lim="800000"/>
            <a:headEnd/>
            <a:tailEnd/>
          </a:ln>
        </p:spPr>
        <p:txBody>
          <a:bodyPr>
            <a:normAutofit fontScale="90000"/>
          </a:bodyPr>
          <a:lstStyle/>
          <a:p>
            <a:pPr algn="ctr" eaLnBrk="1" fontAlgn="auto" hangingPunct="1">
              <a:spcAft>
                <a:spcPts val="0"/>
              </a:spcAft>
              <a:defRPr/>
            </a:pPr>
            <a:br>
              <a:rPr lang="en-ZA" altLang="en-US" sz="4000" dirty="0"/>
            </a:br>
            <a:br>
              <a:rPr lang="en-ZA" altLang="en-US" sz="4000" dirty="0"/>
            </a:br>
            <a:br>
              <a:rPr lang="en-ZA" altLang="en-US" sz="4000" dirty="0"/>
            </a:br>
            <a:br>
              <a:rPr lang="en-ZA" altLang="en-US" sz="4000" dirty="0"/>
            </a:br>
            <a:br>
              <a:rPr lang="en-ZA" altLang="en-US" sz="4000" dirty="0"/>
            </a:br>
            <a:br>
              <a:rPr lang="en-ZA" altLang="en-US" sz="4000" dirty="0"/>
            </a:br>
            <a: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 Complementary roles of Competition  </a:t>
            </a:r>
            <a:b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t>and   </a:t>
            </a:r>
            <a:b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t>Regulation in the energy sector</a:t>
            </a:r>
            <a:b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br>
            <a:br>
              <a:rPr lang="en-ZA" altLang="en-US" sz="2700" dirty="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ZA" altLang="en-US" sz="2200" cap="none" dirty="0">
                <a:solidFill>
                  <a:schemeClr val="tx1"/>
                </a:solidFill>
                <a:effectLst/>
                <a:latin typeface="Tahoma" panose="020B0604030504040204" pitchFamily="34" charset="0"/>
                <a:ea typeface="Tahoma" panose="020B0604030504040204" pitchFamily="34" charset="0"/>
                <a:cs typeface="Tahoma" panose="020B0604030504040204" pitchFamily="34" charset="0"/>
              </a:rPr>
              <a:t>( A regulator’s perspective)</a:t>
            </a:r>
            <a:br>
              <a:rPr lang="en-ZA" altLang="en-US" sz="3600" dirty="0">
                <a:solidFill>
                  <a:schemeClr val="tx1"/>
                </a:solidFill>
                <a:latin typeface="Tahoma" panose="020B0604030504040204" pitchFamily="34" charset="0"/>
                <a:ea typeface="Tahoma" panose="020B0604030504040204" pitchFamily="34" charset="0"/>
                <a:cs typeface="Tahoma" panose="020B0604030504040204" pitchFamily="34" charset="0"/>
              </a:rPr>
            </a:br>
            <a:br>
              <a:rPr lang="en-ZA" altLang="en-US" dirty="0">
                <a:solidFill>
                  <a:schemeClr val="tx1"/>
                </a:solidFill>
                <a:latin typeface="Tahoma" panose="020B0604030504040204" pitchFamily="34" charset="0"/>
                <a:ea typeface="Tahoma" panose="020B0604030504040204" pitchFamily="34" charset="0"/>
                <a:cs typeface="Tahoma" panose="020B0604030504040204" pitchFamily="34" charset="0"/>
              </a:rPr>
            </a:br>
            <a:endParaRPr lang="en-ZA" altLang="en-US" sz="1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itle 2">
            <a:extLst>
              <a:ext uri="{FF2B5EF4-FFF2-40B4-BE49-F238E27FC236}">
                <a16:creationId xmlns:a16="http://schemas.microsoft.com/office/drawing/2014/main" id="{CF651D90-0C2F-8D45-0F62-3C9D772C9133}"/>
              </a:ext>
            </a:extLst>
          </p:cNvPr>
          <p:cNvSpPr>
            <a:spLocks noGrp="1"/>
          </p:cNvSpPr>
          <p:nvPr>
            <p:ph type="subTitle" idx="1"/>
          </p:nvPr>
        </p:nvSpPr>
        <p:spPr>
          <a:xfrm>
            <a:off x="1403350" y="3429000"/>
            <a:ext cx="6400800" cy="2592388"/>
          </a:xfrm>
        </p:spPr>
        <p:txBody>
          <a:bodyPr rtlCol="0">
            <a:normAutofit fontScale="40000" lnSpcReduction="20000"/>
          </a:bodyPr>
          <a:lstStyle/>
          <a:p>
            <a:pPr eaLnBrk="1" fontAlgn="auto" hangingPunct="1">
              <a:spcAft>
                <a:spcPts val="0"/>
              </a:spcAft>
              <a:buClr>
                <a:schemeClr val="tx1">
                  <a:shade val="95000"/>
                </a:schemeClr>
              </a:buClr>
              <a:buFont typeface="Wingdings 2"/>
              <a:buNone/>
              <a:defRPr/>
            </a:pPr>
            <a:r>
              <a:rPr lang="en-US" sz="4000" b="1" dirty="0">
                <a:latin typeface="Tahoma" panose="020B0604030504040204" pitchFamily="34" charset="0"/>
                <a:ea typeface="Tahoma" panose="020B0604030504040204" pitchFamily="34" charset="0"/>
                <a:cs typeface="Tahoma" panose="020B0604030504040204" pitchFamily="34" charset="0"/>
              </a:rPr>
              <a:t>ACER/CCRED CONFERENCE</a:t>
            </a:r>
          </a:p>
          <a:p>
            <a:pPr eaLnBrk="1" fontAlgn="auto" hangingPunct="1">
              <a:spcAft>
                <a:spcPts val="0"/>
              </a:spcAft>
              <a:buClr>
                <a:schemeClr val="tx1">
                  <a:shade val="95000"/>
                </a:schemeClr>
              </a:buClr>
              <a:buFont typeface="Wingdings 2"/>
              <a:buNone/>
              <a:defRPr/>
            </a:pPr>
            <a:br>
              <a:rPr lang="en-US" sz="4000" b="1" dirty="0">
                <a:latin typeface="Tahoma" panose="020B0604030504040204" pitchFamily="34" charset="0"/>
                <a:ea typeface="Tahoma" panose="020B0604030504040204" pitchFamily="34" charset="0"/>
                <a:cs typeface="Tahoma" panose="020B0604030504040204" pitchFamily="34" charset="0"/>
              </a:rPr>
            </a:br>
            <a:r>
              <a:rPr lang="en-US" sz="4000" b="1" dirty="0">
                <a:latin typeface="Tahoma" panose="020B0604030504040204" pitchFamily="34" charset="0"/>
                <a:ea typeface="Tahoma" panose="020B0604030504040204" pitchFamily="34" charset="0"/>
                <a:cs typeface="Tahoma" panose="020B0604030504040204" pitchFamily="34" charset="0"/>
              </a:rPr>
              <a:t>(11-12 March, 2016)</a:t>
            </a:r>
          </a:p>
          <a:p>
            <a:pPr eaLnBrk="1" fontAlgn="auto" hangingPunct="1">
              <a:spcAft>
                <a:spcPts val="0"/>
              </a:spcAft>
              <a:buClr>
                <a:schemeClr val="tx1">
                  <a:shade val="95000"/>
                </a:schemeClr>
              </a:buClr>
              <a:buFont typeface="Wingdings 2"/>
              <a:buNone/>
              <a:defRPr/>
            </a:pPr>
            <a:br>
              <a:rPr lang="en-US" sz="4000" b="1" dirty="0">
                <a:latin typeface="Tahoma" panose="020B0604030504040204" pitchFamily="34" charset="0"/>
                <a:ea typeface="Tahoma" panose="020B0604030504040204" pitchFamily="34" charset="0"/>
                <a:cs typeface="Tahoma" panose="020B0604030504040204" pitchFamily="34" charset="0"/>
              </a:rPr>
            </a:br>
            <a:r>
              <a:rPr lang="en-US" sz="4000" b="1" dirty="0">
                <a:latin typeface="Tahoma" panose="020B0604030504040204" pitchFamily="34" charset="0"/>
                <a:ea typeface="Tahoma" panose="020B0604030504040204" pitchFamily="34" charset="0"/>
                <a:cs typeface="Tahoma" panose="020B0604030504040204" pitchFamily="34" charset="0"/>
              </a:rPr>
              <a:t>Livingstone-Zambia </a:t>
            </a:r>
          </a:p>
          <a:p>
            <a:pPr eaLnBrk="1" fontAlgn="auto" hangingPunct="1">
              <a:spcAft>
                <a:spcPts val="0"/>
              </a:spcAft>
              <a:buClr>
                <a:schemeClr val="tx1">
                  <a:shade val="95000"/>
                </a:schemeClr>
              </a:buClr>
              <a:buFont typeface="Wingdings 2"/>
              <a:buNone/>
              <a:defRPr/>
            </a:pPr>
            <a:endParaRPr lang="en-US" altLang="en-US" b="1" dirty="0">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Clr>
                <a:schemeClr val="tx1">
                  <a:shade val="95000"/>
                </a:schemeClr>
              </a:buClr>
              <a:buFont typeface="Wingdings 2"/>
              <a:buNone/>
              <a:defRPr/>
            </a:pPr>
            <a:r>
              <a:rPr lang="en-US" altLang="en-US" b="1" dirty="0">
                <a:latin typeface="Tahoma" panose="020B0604030504040204" pitchFamily="34" charset="0"/>
                <a:ea typeface="Tahoma" panose="020B0604030504040204" pitchFamily="34" charset="0"/>
                <a:cs typeface="Tahoma" panose="020B0604030504040204" pitchFamily="34" charset="0"/>
              </a:rPr>
              <a:t>By </a:t>
            </a:r>
          </a:p>
          <a:p>
            <a:pPr eaLnBrk="1" fontAlgn="auto" hangingPunct="1">
              <a:spcAft>
                <a:spcPts val="0"/>
              </a:spcAft>
              <a:buClr>
                <a:schemeClr val="tx1">
                  <a:shade val="95000"/>
                </a:schemeClr>
              </a:buClr>
              <a:buFont typeface="Wingdings 2"/>
              <a:buNone/>
              <a:defRPr/>
            </a:pPr>
            <a:endParaRPr lang="en-US" alt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Clr>
                <a:schemeClr val="tx1">
                  <a:shade val="95000"/>
                </a:schemeClr>
              </a:buClr>
              <a:buFont typeface="Wingdings 2"/>
              <a:buNone/>
              <a:defRPr/>
            </a:pPr>
            <a:r>
              <a:rPr lang="en-ZA" altLang="en-US" sz="3500" b="1" dirty="0">
                <a:latin typeface="Tahoma" panose="020B0604030504040204" pitchFamily="34" charset="0"/>
                <a:ea typeface="Tahoma" panose="020B0604030504040204" pitchFamily="34" charset="0"/>
                <a:cs typeface="Tahoma" panose="020B0604030504040204" pitchFamily="34" charset="0"/>
              </a:rPr>
              <a:t>Alfred M. Mwila – Director Economic Regulation</a:t>
            </a:r>
          </a:p>
          <a:p>
            <a:pPr eaLnBrk="1" fontAlgn="auto" hangingPunct="1">
              <a:spcAft>
                <a:spcPts val="0"/>
              </a:spcAft>
              <a:buClr>
                <a:schemeClr val="tx1">
                  <a:shade val="95000"/>
                </a:schemeClr>
              </a:buClr>
              <a:buFont typeface="Wingdings 2"/>
              <a:buNone/>
              <a:defRPr/>
            </a:pPr>
            <a:br>
              <a:rPr lang="en-ZA" altLang="en-US" sz="3500" b="1" dirty="0">
                <a:latin typeface="Tahoma" panose="020B0604030504040204" pitchFamily="34" charset="0"/>
                <a:ea typeface="Tahoma" panose="020B0604030504040204" pitchFamily="34" charset="0"/>
                <a:cs typeface="Tahoma" panose="020B0604030504040204" pitchFamily="34" charset="0"/>
              </a:rPr>
            </a:br>
            <a:r>
              <a:rPr lang="en-ZA" altLang="en-US" sz="3500" b="1" dirty="0">
                <a:latin typeface="Tahoma" panose="020B0604030504040204" pitchFamily="34" charset="0"/>
                <a:ea typeface="Tahoma" panose="020B0604030504040204" pitchFamily="34" charset="0"/>
                <a:cs typeface="Tahoma" panose="020B0604030504040204" pitchFamily="34" charset="0"/>
              </a:rPr>
              <a:t>Energy Regulation Board (Zambia)</a:t>
            </a:r>
            <a:endParaRPr lang="en-ZA" altLang="en-US" sz="3500" dirty="0">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Clr>
                <a:schemeClr val="tx1">
                  <a:shade val="95000"/>
                </a:schemeClr>
              </a:buClr>
              <a:buFont typeface="Wingdings 2"/>
              <a:buNone/>
              <a:defRPr/>
            </a:pPr>
            <a:r>
              <a:rPr lang="en-ZA" dirty="0"/>
              <a:t> </a:t>
            </a:r>
          </a:p>
          <a:p>
            <a:pPr eaLnBrk="1" fontAlgn="auto" hangingPunct="1">
              <a:spcAft>
                <a:spcPts val="0"/>
              </a:spcAft>
              <a:buClr>
                <a:schemeClr val="tx1">
                  <a:shade val="95000"/>
                </a:schemeClr>
              </a:buClr>
              <a:buFont typeface="Arial" pitchFamily="34" charset="0"/>
              <a:buNone/>
              <a:defRPr/>
            </a:pPr>
            <a:endParaRPr lang="en-ZA" dirty="0"/>
          </a:p>
        </p:txBody>
      </p:sp>
      <p:sp>
        <p:nvSpPr>
          <p:cNvPr id="4100" name="Slide Number Placeholder 1">
            <a:extLst>
              <a:ext uri="{FF2B5EF4-FFF2-40B4-BE49-F238E27FC236}">
                <a16:creationId xmlns:a16="http://schemas.microsoft.com/office/drawing/2014/main" id="{E23B6FAF-3A9A-D03D-B9B8-82D93AB451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5C158F8B-A7BD-5743-A9C8-9FB42E42BC11}" type="slidenum">
              <a:rPr lang="en-ZA" altLang="en-US" sz="1200">
                <a:latin typeface="Arial" panose="020B0604020202020204" pitchFamily="34" charset="0"/>
              </a:rPr>
              <a:pPr eaLnBrk="1" hangingPunct="1">
                <a:spcBef>
                  <a:spcPct val="0"/>
                </a:spcBef>
                <a:buClrTx/>
                <a:buFontTx/>
                <a:buNone/>
              </a:pPr>
              <a:t>1</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772136-2B36-858D-1E4B-DDBA9CADA49D}"/>
              </a:ext>
            </a:extLst>
          </p:cNvPr>
          <p:cNvSpPr>
            <a:spLocks noGrp="1"/>
          </p:cNvSpPr>
          <p:nvPr>
            <p:ph idx="1"/>
          </p:nvPr>
        </p:nvSpPr>
        <p:spPr>
          <a:xfrm>
            <a:off x="457200" y="908050"/>
            <a:ext cx="8507413" cy="5761038"/>
          </a:xfrm>
        </p:spPr>
        <p:txBody>
          <a:bodyPr rtlCol="0">
            <a:normAutofit fontScale="70000" lnSpcReduction="20000"/>
          </a:bodyPr>
          <a:lstStyle/>
          <a:p>
            <a:pPr marL="548640" indent="-411480" eaLnBrk="1" fontAlgn="auto" hangingPunct="1">
              <a:spcAft>
                <a:spcPts val="0"/>
              </a:spcAft>
              <a:buClr>
                <a:schemeClr val="tx1">
                  <a:shade val="95000"/>
                </a:schemeClr>
              </a:buClr>
              <a:buFont typeface="Arial" pitchFamily="34" charset="0"/>
              <a:buNone/>
              <a:defRPr/>
            </a:pPr>
            <a:r>
              <a:rPr lang="en-ZA" sz="3400" b="1" dirty="0">
                <a:latin typeface="Tahoma" pitchFamily="34" charset="0"/>
                <a:ea typeface="Tahoma" pitchFamily="34" charset="0"/>
                <a:cs typeface="Tahoma" pitchFamily="34" charset="0"/>
              </a:rPr>
              <a:t>2. Regulation of cost reflective tariffs and margins</a:t>
            </a:r>
          </a:p>
          <a:p>
            <a:pPr marL="548640" indent="-411480" eaLnBrk="1" fontAlgn="auto" hangingPunct="1">
              <a:spcAft>
                <a:spcPts val="0"/>
              </a:spcAft>
              <a:buClr>
                <a:schemeClr val="tx1">
                  <a:shade val="95000"/>
                </a:schemeClr>
              </a:buClr>
              <a:buFont typeface="Arial" pitchFamily="34" charset="0"/>
              <a:buNone/>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dirty="0">
                <a:latin typeface="Tahoma" pitchFamily="34" charset="0"/>
                <a:ea typeface="Tahoma" pitchFamily="34" charset="0"/>
                <a:cs typeface="Tahoma" pitchFamily="34" charset="0"/>
              </a:rPr>
              <a:t>Regulation can </a:t>
            </a:r>
            <a:r>
              <a:rPr lang="en-ZA" b="1" dirty="0">
                <a:latin typeface="Tahoma" pitchFamily="34" charset="0"/>
                <a:ea typeface="Tahoma" pitchFamily="34" charset="0"/>
                <a:cs typeface="Tahoma" pitchFamily="34" charset="0"/>
              </a:rPr>
              <a:t>facilitate competition </a:t>
            </a:r>
            <a:r>
              <a:rPr lang="en-ZA" dirty="0">
                <a:latin typeface="Tahoma" pitchFamily="34" charset="0"/>
                <a:ea typeface="Tahoma" pitchFamily="34" charset="0"/>
                <a:cs typeface="Tahoma" pitchFamily="34" charset="0"/>
              </a:rPr>
              <a:t>by providing a </a:t>
            </a:r>
            <a:r>
              <a:rPr lang="en-ZA" i="1" dirty="0">
                <a:latin typeface="Tahoma" pitchFamily="34" charset="0"/>
                <a:ea typeface="Tahoma" pitchFamily="34" charset="0"/>
                <a:cs typeface="Tahoma" pitchFamily="34" charset="0"/>
              </a:rPr>
              <a:t>level playing field</a:t>
            </a:r>
            <a:r>
              <a:rPr lang="en-ZA" dirty="0">
                <a:latin typeface="Tahoma" pitchFamily="34" charset="0"/>
                <a:ea typeface="Tahoma" pitchFamily="34" charset="0"/>
                <a:cs typeface="Tahoma" pitchFamily="34" charset="0"/>
              </a:rPr>
              <a:t> between competitors. </a:t>
            </a:r>
          </a:p>
          <a:p>
            <a:pPr marL="548640" indent="-411480" eaLnBrk="1" fontAlgn="auto" hangingPunct="1">
              <a:spcAft>
                <a:spcPts val="0"/>
              </a:spcAft>
              <a:buClr>
                <a:schemeClr val="tx1">
                  <a:shade val="95000"/>
                </a:schemeClr>
              </a:buClr>
              <a:buFont typeface="Arial" pitchFamily="34" charset="0"/>
              <a:buChar char="•"/>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endParaRPr lang="en-ZA" sz="10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dirty="0">
                <a:latin typeface="Tahoma" pitchFamily="34" charset="0"/>
                <a:ea typeface="Tahoma" pitchFamily="34" charset="0"/>
                <a:cs typeface="Tahoma" pitchFamily="34" charset="0"/>
              </a:rPr>
              <a:t>Regulation can </a:t>
            </a:r>
            <a:r>
              <a:rPr lang="en-ZA" b="1" dirty="0">
                <a:latin typeface="Tahoma" pitchFamily="34" charset="0"/>
                <a:ea typeface="Tahoma" pitchFamily="34" charset="0"/>
                <a:cs typeface="Tahoma" pitchFamily="34" charset="0"/>
              </a:rPr>
              <a:t>avoid unnecessary exit </a:t>
            </a:r>
            <a:r>
              <a:rPr lang="en-ZA" dirty="0">
                <a:latin typeface="Tahoma" pitchFamily="34" charset="0"/>
                <a:ea typeface="Tahoma" pitchFamily="34" charset="0"/>
                <a:cs typeface="Tahoma" pitchFamily="34" charset="0"/>
              </a:rPr>
              <a:t>of inefficient non-viable players from the market by regulating  and guaranteeing  cost reflective tariffs or margins.  </a:t>
            </a:r>
          </a:p>
          <a:p>
            <a:pPr marL="868680" lvl="1" indent="-283464" eaLnBrk="1" fontAlgn="auto" hangingPunct="1">
              <a:spcAft>
                <a:spcPts val="0"/>
              </a:spcAft>
              <a:buFont typeface="Arial" pitchFamily="34" charset="0"/>
              <a:buChar char="–"/>
              <a:defRPr/>
            </a:pPr>
            <a:r>
              <a:rPr lang="en-ZA" dirty="0" err="1">
                <a:latin typeface="Tahoma" pitchFamily="34" charset="0"/>
                <a:ea typeface="Tahoma" pitchFamily="34" charset="0"/>
                <a:cs typeface="Tahoma" pitchFamily="34" charset="0"/>
              </a:rPr>
              <a:t>E.g</a:t>
            </a:r>
            <a:r>
              <a:rPr lang="en-ZA" dirty="0">
                <a:latin typeface="Tahoma" pitchFamily="34" charset="0"/>
                <a:ea typeface="Tahoma" pitchFamily="34" charset="0"/>
                <a:cs typeface="Tahoma" pitchFamily="34" charset="0"/>
              </a:rPr>
              <a:t> Multi Year Tariff Frameworks and Automatic Pass Through guarantee participation in the competitive energy market</a:t>
            </a:r>
          </a:p>
          <a:p>
            <a:pPr marL="548640" indent="-411480" eaLnBrk="1" fontAlgn="auto" hangingPunct="1">
              <a:spcAft>
                <a:spcPts val="0"/>
              </a:spcAft>
              <a:buClr>
                <a:schemeClr val="tx1">
                  <a:shade val="95000"/>
                </a:schemeClr>
              </a:buClr>
              <a:buFont typeface="Arial" pitchFamily="34" charset="0"/>
              <a:buChar char="•"/>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b="1" dirty="0">
                <a:latin typeface="Tahoma" pitchFamily="34" charset="0"/>
                <a:ea typeface="Tahoma" pitchFamily="34" charset="0"/>
                <a:cs typeface="Tahoma" pitchFamily="34" charset="0"/>
              </a:rPr>
              <a:t>Conversely,</a:t>
            </a:r>
            <a:r>
              <a:rPr lang="en-ZA" dirty="0">
                <a:latin typeface="Tahoma" pitchFamily="34" charset="0"/>
                <a:ea typeface="Tahoma" pitchFamily="34" charset="0"/>
                <a:cs typeface="Tahoma" pitchFamily="34" charset="0"/>
              </a:rPr>
              <a:t> under competition principle,  inefficient non-viable players must exit from the market irrespective of impact. </a:t>
            </a:r>
          </a:p>
          <a:p>
            <a:pPr marL="548640" indent="-411480" eaLnBrk="1" fontAlgn="auto" hangingPunct="1">
              <a:spcAft>
                <a:spcPts val="0"/>
              </a:spcAft>
              <a:buClr>
                <a:schemeClr val="tx1">
                  <a:shade val="95000"/>
                </a:schemeClr>
              </a:buClr>
              <a:buFont typeface="Arial" pitchFamily="34" charset="0"/>
              <a:buChar char="•"/>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None/>
              <a:defRPr/>
            </a:pPr>
            <a:r>
              <a:rPr lang="en-ZA" dirty="0">
                <a:latin typeface="Tahoma" pitchFamily="34" charset="0"/>
                <a:ea typeface="Tahoma" pitchFamily="34" charset="0"/>
                <a:cs typeface="Tahoma" pitchFamily="34" charset="0"/>
              </a:rPr>
              <a:t>	-	</a:t>
            </a:r>
            <a:r>
              <a:rPr lang="en-ZA" sz="2600" dirty="0" err="1">
                <a:latin typeface="Tahoma" pitchFamily="34" charset="0"/>
                <a:ea typeface="Tahoma" pitchFamily="34" charset="0"/>
                <a:cs typeface="Tahoma" pitchFamily="34" charset="0"/>
              </a:rPr>
              <a:t>E.g</a:t>
            </a:r>
            <a:r>
              <a:rPr lang="en-ZA" sz="2600" dirty="0">
                <a:latin typeface="Tahoma" pitchFamily="34" charset="0"/>
                <a:ea typeface="Tahoma" pitchFamily="34" charset="0"/>
                <a:cs typeface="Tahoma" pitchFamily="34" charset="0"/>
              </a:rPr>
              <a:t> This happened during the 2008 financial crisis when non-efficient and non-competitive banks were allowed to exit the market but just to be allowed back using Government rescue funds - such exit would not have happened if their was enough regulation.</a:t>
            </a:r>
            <a:endParaRPr lang="en-ZA" sz="29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13315" name="Slide Number Placeholder 1">
            <a:extLst>
              <a:ext uri="{FF2B5EF4-FFF2-40B4-BE49-F238E27FC236}">
                <a16:creationId xmlns:a16="http://schemas.microsoft.com/office/drawing/2014/main" id="{0362929C-85E4-15C7-7975-E715C14038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18B4694F-2A4E-E645-A40E-DEC71A7886F1}" type="slidenum">
              <a:rPr lang="en-ZA" altLang="en-US" sz="1200">
                <a:latin typeface="Arial" panose="020B0604020202020204" pitchFamily="34" charset="0"/>
              </a:rPr>
              <a:pPr eaLnBrk="1" hangingPunct="1">
                <a:spcBef>
                  <a:spcPct val="0"/>
                </a:spcBef>
                <a:buClrTx/>
                <a:buFontTx/>
                <a:buNone/>
              </a:pPr>
              <a:t>10</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BA2E34-33BE-2E8A-33A0-F773AB9846F2}"/>
              </a:ext>
            </a:extLst>
          </p:cNvPr>
          <p:cNvSpPr>
            <a:spLocks noGrp="1"/>
          </p:cNvSpPr>
          <p:nvPr>
            <p:ph idx="1"/>
          </p:nvPr>
        </p:nvSpPr>
        <p:spPr>
          <a:xfrm>
            <a:off x="457200" y="908050"/>
            <a:ext cx="8435975" cy="5545138"/>
          </a:xfrm>
        </p:spPr>
        <p:txBody>
          <a:bodyPr rtlCol="0">
            <a:normAutofit fontScale="55000" lnSpcReduction="20000"/>
          </a:bodyPr>
          <a:lstStyle/>
          <a:p>
            <a:pPr marL="548640" indent="-411480" eaLnBrk="1" fontAlgn="auto" hangingPunct="1">
              <a:spcAft>
                <a:spcPts val="0"/>
              </a:spcAft>
              <a:buClr>
                <a:schemeClr val="tx1">
                  <a:shade val="95000"/>
                </a:schemeClr>
              </a:buClr>
              <a:buFont typeface="Arial" pitchFamily="34" charset="0"/>
              <a:buNone/>
              <a:defRPr/>
            </a:pPr>
            <a:r>
              <a:rPr lang="en-ZA" sz="4000" b="1" dirty="0">
                <a:latin typeface="Tahoma" pitchFamily="34" charset="0"/>
                <a:ea typeface="Tahoma" pitchFamily="34" charset="0"/>
                <a:cs typeface="Tahoma" pitchFamily="34" charset="0"/>
              </a:rPr>
              <a:t>3.  Economic and Financial viability</a:t>
            </a:r>
          </a:p>
          <a:p>
            <a:pPr marL="548640" indent="-411480" eaLnBrk="1" fontAlgn="auto" hangingPunct="1">
              <a:spcAft>
                <a:spcPts val="0"/>
              </a:spcAft>
              <a:buClr>
                <a:schemeClr val="tx1">
                  <a:shade val="95000"/>
                </a:schemeClr>
              </a:buClr>
              <a:buFont typeface="Arial" pitchFamily="34" charset="0"/>
              <a:buNone/>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dirty="0">
                <a:latin typeface="Tahoma" pitchFamily="34" charset="0"/>
                <a:ea typeface="Tahoma" pitchFamily="34" charset="0"/>
                <a:cs typeface="Tahoma" pitchFamily="34" charset="0"/>
              </a:rPr>
              <a:t>With regulation, there is better supervision, Key Performance Indicators and compliance and enforcement mechanisms.</a:t>
            </a:r>
          </a:p>
          <a:p>
            <a:pPr marL="548640" indent="-411480" eaLnBrk="1" fontAlgn="auto" hangingPunct="1">
              <a:spcAft>
                <a:spcPts val="0"/>
              </a:spcAft>
              <a:buClr>
                <a:schemeClr val="tx1">
                  <a:shade val="95000"/>
                </a:schemeClr>
              </a:buClr>
              <a:buFont typeface="Arial" pitchFamily="34" charset="0"/>
              <a:buNone/>
              <a:defRPr/>
            </a:pPr>
            <a:endParaRPr lang="en-ZA"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None/>
              <a:defRPr/>
            </a:pPr>
            <a:r>
              <a:rPr lang="en-ZA" sz="4000" b="1" dirty="0">
                <a:latin typeface="Tahoma" pitchFamily="34" charset="0"/>
                <a:ea typeface="Tahoma" pitchFamily="34" charset="0"/>
                <a:cs typeface="Tahoma" pitchFamily="34" charset="0"/>
              </a:rPr>
              <a:t>4. Consumer protection, compliant handling and resolutions. </a:t>
            </a:r>
          </a:p>
          <a:p>
            <a:pPr marL="548640" indent="-411480" eaLnBrk="1" fontAlgn="auto" hangingPunct="1">
              <a:spcAft>
                <a:spcPts val="0"/>
              </a:spcAft>
              <a:buClr>
                <a:schemeClr val="tx1">
                  <a:shade val="95000"/>
                </a:schemeClr>
              </a:buClr>
              <a:buFont typeface="Arial" pitchFamily="34" charset="0"/>
              <a:buChar char="•"/>
              <a:defRPr/>
            </a:pPr>
            <a:r>
              <a:rPr lang="en-ZA" dirty="0">
                <a:latin typeface="Tahoma" pitchFamily="34" charset="0"/>
                <a:ea typeface="Tahoma" pitchFamily="34" charset="0"/>
                <a:cs typeface="Tahoma" pitchFamily="34" charset="0"/>
              </a:rPr>
              <a:t>Regulation has a role in ensuring consumer interest in markets, such as energy, where competition is weak. It provides for c</a:t>
            </a:r>
            <a:r>
              <a:rPr lang="en-ZA" sz="3300" dirty="0">
                <a:latin typeface="Tahoma" pitchFamily="34" charset="0"/>
                <a:ea typeface="Tahoma" pitchFamily="34" charset="0"/>
                <a:cs typeface="Tahoma" pitchFamily="34" charset="0"/>
              </a:rPr>
              <a:t>onsumer protection, compliant handling and resolutions.</a:t>
            </a:r>
          </a:p>
          <a:p>
            <a:pPr marL="548640" indent="-411480" eaLnBrk="1" fontAlgn="auto" hangingPunct="1">
              <a:spcAft>
                <a:spcPts val="0"/>
              </a:spcAft>
              <a:buClr>
                <a:schemeClr val="tx1">
                  <a:shade val="95000"/>
                </a:schemeClr>
              </a:buClr>
              <a:buFont typeface="Arial" pitchFamily="34" charset="0"/>
              <a:buNone/>
              <a:defRPr/>
            </a:pPr>
            <a:endParaRPr lang="en-ZA"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None/>
              <a:defRPr/>
            </a:pPr>
            <a:r>
              <a:rPr lang="en-ZA" sz="4000" b="1" dirty="0">
                <a:latin typeface="Tahoma" pitchFamily="34" charset="0"/>
                <a:ea typeface="Tahoma" pitchFamily="34" charset="0"/>
                <a:cs typeface="Tahoma" pitchFamily="34" charset="0"/>
              </a:rPr>
              <a:t>5. Rules, guidelines and standards</a:t>
            </a:r>
          </a:p>
          <a:p>
            <a:pPr marL="548640" indent="-411480" eaLnBrk="1" fontAlgn="auto" hangingPunct="1">
              <a:spcAft>
                <a:spcPts val="0"/>
              </a:spcAft>
              <a:buClr>
                <a:schemeClr val="tx1">
                  <a:shade val="95000"/>
                </a:schemeClr>
              </a:buClr>
              <a:buFont typeface="Arial" pitchFamily="34" charset="0"/>
              <a:buChar char="•"/>
              <a:defRPr/>
            </a:pPr>
            <a:r>
              <a:rPr lang="en-ZA" dirty="0">
                <a:latin typeface="Tahoma" pitchFamily="34" charset="0"/>
                <a:ea typeface="Tahoma" pitchFamily="34" charset="0"/>
                <a:cs typeface="Tahoma" pitchFamily="34" charset="0"/>
              </a:rPr>
              <a:t>Regulation creates rules, guidelines and standards that aid competition. </a:t>
            </a:r>
          </a:p>
          <a:p>
            <a:pPr marL="868680" lvl="1" indent="-283464" eaLnBrk="1" fontAlgn="auto" hangingPunct="1">
              <a:spcAft>
                <a:spcPts val="0"/>
              </a:spcAft>
              <a:buFont typeface="Arial" pitchFamily="34" charset="0"/>
              <a:buChar char="–"/>
              <a:defRPr/>
            </a:pPr>
            <a:endParaRPr lang="en-ZA" dirty="0">
              <a:latin typeface="Tahoma" pitchFamily="34" charset="0"/>
              <a:ea typeface="Tahoma" pitchFamily="34" charset="0"/>
              <a:cs typeface="Tahoma" pitchFamily="34" charset="0"/>
            </a:endParaRPr>
          </a:p>
          <a:p>
            <a:pPr marL="868680" lvl="1" indent="-283464" eaLnBrk="1" fontAlgn="auto" hangingPunct="1">
              <a:spcAft>
                <a:spcPts val="0"/>
              </a:spcAft>
              <a:buFont typeface="Arial" pitchFamily="34" charset="0"/>
              <a:buChar char="–"/>
              <a:defRPr/>
            </a:pPr>
            <a:r>
              <a:rPr lang="en-ZA" dirty="0" err="1">
                <a:latin typeface="Tahoma" pitchFamily="34" charset="0"/>
                <a:ea typeface="Tahoma" pitchFamily="34" charset="0"/>
                <a:cs typeface="Tahoma" pitchFamily="34" charset="0"/>
              </a:rPr>
              <a:t>E,g</a:t>
            </a:r>
            <a:r>
              <a:rPr lang="en-ZA" dirty="0">
                <a:latin typeface="Tahoma" pitchFamily="34" charset="0"/>
                <a:ea typeface="Tahoma" pitchFamily="34" charset="0"/>
                <a:cs typeface="Tahoma" pitchFamily="34" charset="0"/>
              </a:rPr>
              <a:t> </a:t>
            </a:r>
            <a:r>
              <a:rPr lang="en-ZA" b="1" dirty="0">
                <a:latin typeface="Tahoma" pitchFamily="34" charset="0"/>
                <a:ea typeface="Tahoma" pitchFamily="34" charset="0"/>
                <a:cs typeface="Tahoma" pitchFamily="34" charset="0"/>
              </a:rPr>
              <a:t>Grid code and open access </a:t>
            </a:r>
            <a:r>
              <a:rPr lang="en-ZA" dirty="0">
                <a:latin typeface="Tahoma" pitchFamily="34" charset="0"/>
                <a:ea typeface="Tahoma" pitchFamily="34" charset="0"/>
                <a:cs typeface="Tahoma" pitchFamily="34" charset="0"/>
              </a:rPr>
              <a:t>regulates technical access to networks without which competition alone can not allow safe and reliable market entry.  </a:t>
            </a:r>
          </a:p>
          <a:p>
            <a:pPr marL="868680" lvl="1" indent="-283464" eaLnBrk="1" fontAlgn="auto" hangingPunct="1">
              <a:spcAft>
                <a:spcPts val="0"/>
              </a:spcAft>
              <a:buFont typeface="Arial" pitchFamily="34" charset="0"/>
              <a:buChar char="–"/>
              <a:defRPr/>
            </a:pPr>
            <a:endParaRPr lang="en-ZA" dirty="0">
              <a:latin typeface="Tahoma" pitchFamily="34" charset="0"/>
              <a:ea typeface="Tahoma" pitchFamily="34" charset="0"/>
              <a:cs typeface="Tahoma" pitchFamily="34" charset="0"/>
            </a:endParaRPr>
          </a:p>
          <a:p>
            <a:pPr marL="868680" lvl="1" indent="-283464" eaLnBrk="1" fontAlgn="auto" hangingPunct="1">
              <a:spcAft>
                <a:spcPts val="0"/>
              </a:spcAft>
              <a:buFont typeface="Arial" pitchFamily="34" charset="0"/>
              <a:buChar char="–"/>
              <a:defRPr/>
            </a:pPr>
            <a:r>
              <a:rPr lang="en-ZA" dirty="0">
                <a:latin typeface="Tahoma" pitchFamily="34" charset="0"/>
                <a:ea typeface="Tahoma" pitchFamily="34" charset="0"/>
                <a:cs typeface="Tahoma" pitchFamily="34" charset="0"/>
              </a:rPr>
              <a:t>The ZESCO dominant transmission network will be made accessible to other less dominant players through the use of regulation. </a:t>
            </a:r>
          </a:p>
          <a:p>
            <a:pPr marL="868680" lvl="1" indent="-283464" eaLnBrk="1" fontAlgn="auto" hangingPunct="1">
              <a:spcAft>
                <a:spcPts val="0"/>
              </a:spcAft>
              <a:buFont typeface="Arial" pitchFamily="34" charset="0"/>
              <a:buChar char="–"/>
              <a:defRPr/>
            </a:pPr>
            <a:endParaRPr lang="en-ZA" dirty="0">
              <a:latin typeface="Tahoma" pitchFamily="34" charset="0"/>
              <a:ea typeface="Tahoma" pitchFamily="34" charset="0"/>
              <a:cs typeface="Tahoma" pitchFamily="34" charset="0"/>
            </a:endParaRPr>
          </a:p>
          <a:p>
            <a:pPr marL="868680" lvl="1" indent="-283464" eaLnBrk="1" fontAlgn="auto" hangingPunct="1">
              <a:spcAft>
                <a:spcPts val="0"/>
              </a:spcAft>
              <a:buFont typeface="Arial" pitchFamily="34" charset="0"/>
              <a:buChar char="–"/>
              <a:defRPr/>
            </a:pPr>
            <a:r>
              <a:rPr lang="en-ZA" dirty="0">
                <a:latin typeface="Tahoma" pitchFamily="34" charset="0"/>
                <a:ea typeface="Tahoma" pitchFamily="34" charset="0"/>
                <a:cs typeface="Tahoma" pitchFamily="34" charset="0"/>
              </a:rPr>
              <a:t>SAPP export rules  and regulation of transmission and wheeling charges allows for transparency and predictability that is critical for a competitive market.</a:t>
            </a: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14339" name="Slide Number Placeholder 1">
            <a:extLst>
              <a:ext uri="{FF2B5EF4-FFF2-40B4-BE49-F238E27FC236}">
                <a16:creationId xmlns:a16="http://schemas.microsoft.com/office/drawing/2014/main" id="{9007DBDA-C64A-EC18-2F69-8855A2C9588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1C7ADC3D-5489-AA4D-88C6-22BA2D11CA32}" type="slidenum">
              <a:rPr lang="en-ZA" altLang="en-US" sz="1200">
                <a:latin typeface="Arial" panose="020B0604020202020204" pitchFamily="34" charset="0"/>
              </a:rPr>
              <a:pPr eaLnBrk="1" hangingPunct="1">
                <a:spcBef>
                  <a:spcPct val="0"/>
                </a:spcBef>
                <a:buClrTx/>
                <a:buFontTx/>
                <a:buNone/>
              </a:pPr>
              <a:t>11</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B9BB197-78AB-D963-AD84-BCDB9BC83200}"/>
              </a:ext>
            </a:extLst>
          </p:cNvPr>
          <p:cNvSpPr>
            <a:spLocks noGrp="1"/>
          </p:cNvSpPr>
          <p:nvPr>
            <p:ph type="title"/>
          </p:nvPr>
        </p:nvSpPr>
        <p:spPr>
          <a:xfrm>
            <a:off x="909638" y="333375"/>
            <a:ext cx="8229600" cy="993775"/>
          </a:xfrm>
        </p:spPr>
        <p:txBody>
          <a:bodyPr/>
          <a:lstStyle/>
          <a:p>
            <a:pPr eaLnBrk="1" hangingPunct="1"/>
            <a:r>
              <a:rPr lang="en-ZA" altLang="en-US" sz="3200" b="1">
                <a:latin typeface="Tahoma" panose="020B0604030504040204" pitchFamily="34" charset="0"/>
                <a:cs typeface="Tahoma" panose="020B0604030504040204" pitchFamily="34" charset="0"/>
              </a:rPr>
              <a:t>Competition and Regulatory Conflicts</a:t>
            </a:r>
          </a:p>
        </p:txBody>
      </p:sp>
      <p:sp>
        <p:nvSpPr>
          <p:cNvPr id="3" name="Content Placeholder 2">
            <a:extLst>
              <a:ext uri="{FF2B5EF4-FFF2-40B4-BE49-F238E27FC236}">
                <a16:creationId xmlns:a16="http://schemas.microsoft.com/office/drawing/2014/main" id="{D434F62F-D458-9696-DC67-3CE92EEBCDB9}"/>
              </a:ext>
            </a:extLst>
          </p:cNvPr>
          <p:cNvSpPr>
            <a:spLocks noGrp="1"/>
          </p:cNvSpPr>
          <p:nvPr>
            <p:ph idx="1"/>
          </p:nvPr>
        </p:nvSpPr>
        <p:spPr>
          <a:xfrm>
            <a:off x="323850" y="1412875"/>
            <a:ext cx="8640763" cy="5256213"/>
          </a:xfrm>
        </p:spPr>
        <p:txBody>
          <a:bodyPr rtlCol="0">
            <a:normAutofit/>
          </a:bodyPr>
          <a:lstStyle/>
          <a:p>
            <a:pPr marL="137160" indent="0" eaLnBrk="1" fontAlgn="auto" hangingPunct="1">
              <a:spcAft>
                <a:spcPts val="0"/>
              </a:spcAft>
              <a:buClr>
                <a:schemeClr val="tx1">
                  <a:shade val="95000"/>
                </a:schemeClr>
              </a:buClr>
              <a:buFont typeface="Wingdings" pitchFamily="2" charset="2"/>
              <a:buNone/>
              <a:defRPr/>
            </a:pPr>
            <a:r>
              <a:rPr lang="en-ZA" sz="2000" dirty="0">
                <a:latin typeface="Tahoma" pitchFamily="34" charset="0"/>
                <a:ea typeface="Tahoma" pitchFamily="34" charset="0"/>
                <a:cs typeface="Tahoma" pitchFamily="34" charset="0"/>
              </a:rPr>
              <a:t>Competition and regulation maybe at </a:t>
            </a:r>
            <a:r>
              <a:rPr lang="en-ZA" sz="2000" b="1" dirty="0">
                <a:latin typeface="Tahoma" pitchFamily="34" charset="0"/>
                <a:ea typeface="Tahoma" pitchFamily="34" charset="0"/>
                <a:cs typeface="Tahoma" pitchFamily="34" charset="0"/>
              </a:rPr>
              <a:t>variance.</a:t>
            </a:r>
          </a:p>
          <a:p>
            <a:pPr marL="548640" indent="-411480" eaLnBrk="1" fontAlgn="auto" hangingPunct="1">
              <a:spcAft>
                <a:spcPts val="0"/>
              </a:spcAft>
              <a:buClr>
                <a:schemeClr val="tx1">
                  <a:shade val="95000"/>
                </a:schemeClr>
              </a:buClr>
              <a:buFont typeface="Arial" pitchFamily="34" charset="0"/>
              <a:buChar char="•"/>
              <a:defRPr/>
            </a:pPr>
            <a:endParaRPr lang="en-ZA" sz="11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000" dirty="0">
                <a:latin typeface="Tahoma" pitchFamily="34" charset="0"/>
                <a:ea typeface="Tahoma" pitchFamily="34" charset="0"/>
                <a:cs typeface="Tahoma" pitchFamily="34" charset="0"/>
              </a:rPr>
              <a:t>There have be calls to </a:t>
            </a:r>
            <a:r>
              <a:rPr lang="en-ZA" sz="2000" i="1" dirty="0">
                <a:latin typeface="Tahoma" pitchFamily="34" charset="0"/>
                <a:ea typeface="Tahoma" pitchFamily="34" charset="0"/>
                <a:cs typeface="Tahoma" pitchFamily="34" charset="0"/>
              </a:rPr>
              <a:t>minimise competition and promote regulation </a:t>
            </a:r>
            <a:r>
              <a:rPr lang="en-ZA" sz="2000" dirty="0">
                <a:latin typeface="Tahoma" pitchFamily="34" charset="0"/>
                <a:ea typeface="Tahoma" pitchFamily="34" charset="0"/>
                <a:cs typeface="Tahoma" pitchFamily="34" charset="0"/>
              </a:rPr>
              <a:t>to protect </a:t>
            </a:r>
            <a:r>
              <a:rPr lang="en-ZA" sz="2000" b="1" dirty="0">
                <a:latin typeface="Tahoma" pitchFamily="34" charset="0"/>
                <a:ea typeface="Tahoma" pitchFamily="34" charset="0"/>
                <a:cs typeface="Tahoma" pitchFamily="34" charset="0"/>
              </a:rPr>
              <a:t>infant industries</a:t>
            </a:r>
          </a:p>
          <a:p>
            <a:pPr marL="548640" indent="-411480" eaLnBrk="1" fontAlgn="auto" hangingPunct="1">
              <a:spcAft>
                <a:spcPts val="0"/>
              </a:spcAft>
              <a:buClr>
                <a:schemeClr val="tx1">
                  <a:shade val="95000"/>
                </a:schemeClr>
              </a:buClr>
              <a:buFont typeface="Arial" pitchFamily="34" charset="0"/>
              <a:buChar char="•"/>
              <a:defRPr/>
            </a:pPr>
            <a:endParaRPr lang="en-ZA" sz="1100" dirty="0">
              <a:latin typeface="Tahoma" pitchFamily="34" charset="0"/>
              <a:ea typeface="Tahoma" pitchFamily="34" charset="0"/>
              <a:cs typeface="Tahoma" pitchFamily="34" charset="0"/>
            </a:endParaRPr>
          </a:p>
          <a:p>
            <a:pPr marL="986790" lvl="1" indent="-411480" eaLnBrk="1" fontAlgn="auto" hangingPunct="1">
              <a:spcAft>
                <a:spcPts val="0"/>
              </a:spcAft>
              <a:buClr>
                <a:schemeClr val="tx1">
                  <a:shade val="95000"/>
                </a:schemeClr>
              </a:buClr>
              <a:buFont typeface="Arial" pitchFamily="34" charset="0"/>
              <a:buChar char="•"/>
              <a:defRPr/>
            </a:pPr>
            <a:r>
              <a:rPr lang="en-ZA" sz="1600" dirty="0" err="1">
                <a:latin typeface="Tahoma" pitchFamily="34" charset="0"/>
                <a:ea typeface="Tahoma" pitchFamily="34" charset="0"/>
                <a:cs typeface="Tahoma" pitchFamily="34" charset="0"/>
              </a:rPr>
              <a:t>E.g</a:t>
            </a:r>
            <a:r>
              <a:rPr lang="en-ZA" sz="1600" dirty="0">
                <a:latin typeface="Tahoma" pitchFamily="34" charset="0"/>
                <a:ea typeface="Tahoma" pitchFamily="34" charset="0"/>
                <a:cs typeface="Tahoma" pitchFamily="34" charset="0"/>
              </a:rPr>
              <a:t> Zambian petroleum tanker owners feel they are being squeezed out of the market by foreign transporters who have been allowed to compete with them while they are less efficient. </a:t>
            </a:r>
          </a:p>
          <a:p>
            <a:pPr marL="548640" indent="-411480" eaLnBrk="1" fontAlgn="auto" hangingPunct="1">
              <a:spcAft>
                <a:spcPts val="0"/>
              </a:spcAft>
              <a:buClr>
                <a:schemeClr val="tx1">
                  <a:shade val="95000"/>
                </a:schemeClr>
              </a:buClr>
              <a:buFont typeface="Arial" pitchFamily="34" charset="0"/>
              <a:buChar char="•"/>
              <a:defRPr/>
            </a:pPr>
            <a:endParaRPr lang="en-ZA" sz="1100" dirty="0">
              <a:latin typeface="Tahoma" pitchFamily="34" charset="0"/>
              <a:ea typeface="Tahoma" pitchFamily="34" charset="0"/>
              <a:cs typeface="Tahoma" pitchFamily="34" charset="0"/>
            </a:endParaRPr>
          </a:p>
          <a:p>
            <a:pPr marL="986790" lvl="1" indent="-411480" eaLnBrk="1" fontAlgn="auto" hangingPunct="1">
              <a:spcAft>
                <a:spcPts val="0"/>
              </a:spcAft>
              <a:buClr>
                <a:schemeClr val="tx1">
                  <a:shade val="95000"/>
                </a:schemeClr>
              </a:buClr>
              <a:buFont typeface="Arial" pitchFamily="34" charset="0"/>
              <a:buChar char="•"/>
              <a:defRPr/>
            </a:pPr>
            <a:r>
              <a:rPr lang="en-ZA" sz="1600" dirty="0">
                <a:latin typeface="Tahoma" pitchFamily="34" charset="0"/>
                <a:ea typeface="Tahoma" pitchFamily="34" charset="0"/>
                <a:cs typeface="Tahoma" pitchFamily="34" charset="0"/>
              </a:rPr>
              <a:t>The Zambian tanker owners have appealed to the Regulator to develop tools and regulations for biased participation of Zambians.</a:t>
            </a:r>
          </a:p>
          <a:p>
            <a:pPr marL="548640" indent="-411480" eaLnBrk="1" fontAlgn="auto" hangingPunct="1">
              <a:spcAft>
                <a:spcPts val="0"/>
              </a:spcAft>
              <a:buClr>
                <a:schemeClr val="tx1">
                  <a:shade val="95000"/>
                </a:schemeClr>
              </a:buClr>
              <a:buFont typeface="Arial" pitchFamily="34" charset="0"/>
              <a:buChar char="•"/>
              <a:defRPr/>
            </a:pPr>
            <a:endParaRPr lang="en-ZA" sz="1050" dirty="0">
              <a:latin typeface="Tahoma" pitchFamily="34" charset="0"/>
              <a:ea typeface="Tahoma" pitchFamily="34" charset="0"/>
              <a:cs typeface="Tahoma" pitchFamily="34" charset="0"/>
            </a:endParaRPr>
          </a:p>
          <a:p>
            <a:pPr marL="986790" lvl="1" indent="-411480" eaLnBrk="1" fontAlgn="auto" hangingPunct="1">
              <a:spcAft>
                <a:spcPts val="0"/>
              </a:spcAft>
              <a:buClr>
                <a:schemeClr val="tx1">
                  <a:shade val="95000"/>
                </a:schemeClr>
              </a:buClr>
              <a:buFont typeface="Arial" pitchFamily="34" charset="0"/>
              <a:buChar char="•"/>
              <a:defRPr/>
            </a:pPr>
            <a:r>
              <a:rPr lang="en-ZA" sz="1600" dirty="0">
                <a:latin typeface="Tahoma" pitchFamily="34" charset="0"/>
                <a:ea typeface="Tahoma" pitchFamily="34" charset="0"/>
                <a:cs typeface="Tahoma" pitchFamily="34" charset="0"/>
              </a:rPr>
              <a:t>Further, current, regulation limits to retail prices only and ERB has no jurisdiction on the bulk commercial deals (business to Business deals, B to B) below the retail. ERB has argued that there is enough competition at B to B not to warrant competition, however, petroleum transporters are at variance want ERB to regulate this too.</a:t>
            </a:r>
          </a:p>
        </p:txBody>
      </p:sp>
      <p:sp>
        <p:nvSpPr>
          <p:cNvPr id="15364" name="Slide Number Placeholder 3">
            <a:extLst>
              <a:ext uri="{FF2B5EF4-FFF2-40B4-BE49-F238E27FC236}">
                <a16:creationId xmlns:a16="http://schemas.microsoft.com/office/drawing/2014/main" id="{06FE9F14-78A1-939A-0CCD-A37531CF6B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8F4FF8DA-B86F-E84E-AA6F-FB5A6BD5FB19}" type="slidenum">
              <a:rPr lang="en-ZA" altLang="en-US" sz="1200">
                <a:latin typeface="Arial" panose="020B0604020202020204" pitchFamily="34" charset="0"/>
              </a:rPr>
              <a:pPr eaLnBrk="1" hangingPunct="1">
                <a:spcBef>
                  <a:spcPct val="0"/>
                </a:spcBef>
                <a:buClrTx/>
                <a:buFontTx/>
                <a:buNone/>
              </a:pPr>
              <a:t>12</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37C4-D875-C128-E9CD-CCBF50FACA38}"/>
              </a:ext>
            </a:extLst>
          </p:cNvPr>
          <p:cNvSpPr>
            <a:spLocks noGrp="1"/>
          </p:cNvSpPr>
          <p:nvPr>
            <p:ph type="title"/>
          </p:nvPr>
        </p:nvSpPr>
        <p:spPr>
          <a:xfrm>
            <a:off x="468313" y="0"/>
            <a:ext cx="8229600" cy="720725"/>
          </a:xfrm>
        </p:spPr>
        <p:txBody>
          <a:bodyPr rtlCol="0">
            <a:normAutofit fontScale="90000"/>
          </a:bodyPr>
          <a:lstStyle/>
          <a:p>
            <a:pPr algn="ctr" eaLnBrk="1" fontAlgn="auto" hangingPunct="1">
              <a:spcAft>
                <a:spcPts val="0"/>
              </a:spcAft>
              <a:defRPr/>
            </a:pPr>
            <a:r>
              <a:rPr lang="en-ZA" sz="4800" b="1" dirty="0">
                <a:latin typeface="Tahoma" pitchFamily="34" charset="0"/>
                <a:ea typeface="Tahoma" pitchFamily="34" charset="0"/>
                <a:cs typeface="Tahoma" pitchFamily="34" charset="0"/>
              </a:rPr>
              <a:t>Conclusion</a:t>
            </a:r>
          </a:p>
        </p:txBody>
      </p:sp>
      <p:sp>
        <p:nvSpPr>
          <p:cNvPr id="3" name="Content Placeholder 2">
            <a:extLst>
              <a:ext uri="{FF2B5EF4-FFF2-40B4-BE49-F238E27FC236}">
                <a16:creationId xmlns:a16="http://schemas.microsoft.com/office/drawing/2014/main" id="{6105DE81-7CA3-72F1-1308-FF649ED7A8AF}"/>
              </a:ext>
            </a:extLst>
          </p:cNvPr>
          <p:cNvSpPr>
            <a:spLocks noGrp="1"/>
          </p:cNvSpPr>
          <p:nvPr>
            <p:ph idx="1"/>
          </p:nvPr>
        </p:nvSpPr>
        <p:spPr>
          <a:xfrm>
            <a:off x="457200" y="908050"/>
            <a:ext cx="8507413" cy="5761038"/>
          </a:xfrm>
        </p:spPr>
        <p:txBody>
          <a:bodyPr rtlCol="0">
            <a:normAutofit fontScale="70000" lnSpcReduction="20000"/>
          </a:bodyPr>
          <a:lstStyle/>
          <a:p>
            <a:pPr marL="514350" indent="-514350" eaLnBrk="1" fontAlgn="auto" hangingPunct="1">
              <a:spcAft>
                <a:spcPts val="0"/>
              </a:spcAft>
              <a:buClr>
                <a:schemeClr val="tx1">
                  <a:shade val="95000"/>
                </a:schemeClr>
              </a:buClr>
              <a:buFont typeface="+mj-lt"/>
              <a:buAutoNum type="arabicPeriod"/>
              <a:defRPr/>
            </a:pPr>
            <a:endParaRPr lang="en-ZA" sz="700" dirty="0"/>
          </a:p>
          <a:p>
            <a:pPr marL="514350" indent="-514350" eaLnBrk="1" fontAlgn="auto" hangingPunct="1">
              <a:spcAft>
                <a:spcPts val="0"/>
              </a:spcAft>
              <a:buClr>
                <a:schemeClr val="tx1">
                  <a:shade val="95000"/>
                </a:schemeClr>
              </a:buClr>
              <a:buFont typeface="+mj-lt"/>
              <a:buAutoNum type="arabicPeriod"/>
              <a:defRPr/>
            </a:pPr>
            <a:r>
              <a:rPr lang="en-ZA" sz="3100" dirty="0"/>
              <a:t>For competition and regulation to play their essential, and complementary roles of making markets work for consumers, there needs to </a:t>
            </a:r>
            <a:r>
              <a:rPr lang="en-ZA" sz="3100" b="1" dirty="0"/>
              <a:t>be close cooperation</a:t>
            </a:r>
            <a:r>
              <a:rPr lang="en-ZA" sz="3100" dirty="0"/>
              <a:t> between regulators and competition law enforcers. The ERB Act has given this recognition.  </a:t>
            </a:r>
          </a:p>
          <a:p>
            <a:pPr marL="514350" indent="-514350" eaLnBrk="1" fontAlgn="auto" hangingPunct="1">
              <a:spcAft>
                <a:spcPts val="0"/>
              </a:spcAft>
              <a:buClr>
                <a:schemeClr val="tx1">
                  <a:shade val="95000"/>
                </a:schemeClr>
              </a:buClr>
              <a:buFont typeface="+mj-lt"/>
              <a:buAutoNum type="arabicPeriod"/>
              <a:defRPr/>
            </a:pPr>
            <a:endParaRPr lang="en-ZA" sz="3100" dirty="0"/>
          </a:p>
          <a:p>
            <a:pPr marL="514350" indent="-514350" eaLnBrk="1" fontAlgn="auto" hangingPunct="1">
              <a:spcAft>
                <a:spcPts val="0"/>
              </a:spcAft>
              <a:buClr>
                <a:schemeClr val="tx1">
                  <a:shade val="95000"/>
                </a:schemeClr>
              </a:buClr>
              <a:buFont typeface="+mj-lt"/>
              <a:buAutoNum type="arabicPeriod"/>
              <a:defRPr/>
            </a:pPr>
            <a:r>
              <a:rPr lang="en-ZA" sz="3100" dirty="0"/>
              <a:t>Admittedly, regulation may cause </a:t>
            </a:r>
            <a:r>
              <a:rPr lang="en-ZA" sz="3100" b="1" dirty="0"/>
              <a:t>market distortions </a:t>
            </a:r>
            <a:r>
              <a:rPr lang="en-ZA" sz="3100" dirty="0"/>
              <a:t>in competition </a:t>
            </a:r>
          </a:p>
          <a:p>
            <a:pPr marL="971550" lvl="1" indent="-514350" eaLnBrk="1" fontAlgn="auto" hangingPunct="1">
              <a:spcAft>
                <a:spcPts val="0"/>
              </a:spcAft>
              <a:buFont typeface="Arial" pitchFamily="34" charset="0"/>
              <a:buChar char="–"/>
              <a:defRPr/>
            </a:pPr>
            <a:r>
              <a:rPr lang="en-ZA" dirty="0"/>
              <a:t>e.g. by regulating prices, which is never in the interests of competing investors (long path towards cost reflectivity)  </a:t>
            </a:r>
          </a:p>
          <a:p>
            <a:pPr marL="971550" lvl="1" indent="-514350" eaLnBrk="1" fontAlgn="auto" hangingPunct="1">
              <a:spcAft>
                <a:spcPts val="0"/>
              </a:spcAft>
              <a:buFont typeface="Arial" pitchFamily="34" charset="0"/>
              <a:buChar char="–"/>
              <a:defRPr/>
            </a:pPr>
            <a:endParaRPr lang="en-ZA" sz="2000" dirty="0"/>
          </a:p>
          <a:p>
            <a:pPr marL="971550" lvl="1" indent="-514350" eaLnBrk="1" fontAlgn="auto" hangingPunct="1">
              <a:spcAft>
                <a:spcPts val="0"/>
              </a:spcAft>
              <a:buFont typeface="Arial" pitchFamily="34" charset="0"/>
              <a:buChar char="–"/>
              <a:defRPr/>
            </a:pPr>
            <a:r>
              <a:rPr lang="en-ZA" dirty="0"/>
              <a:t>and sometimes even consumers (who feel that mining tariffs are being subsidized by them or that  the lifeline tariff is too little). </a:t>
            </a:r>
          </a:p>
          <a:p>
            <a:pPr marL="514350" indent="-514350" eaLnBrk="1" fontAlgn="auto" hangingPunct="1">
              <a:spcAft>
                <a:spcPts val="0"/>
              </a:spcAft>
              <a:buClr>
                <a:schemeClr val="tx1">
                  <a:shade val="95000"/>
                </a:schemeClr>
              </a:buClr>
              <a:buFont typeface="+mj-lt"/>
              <a:buAutoNum type="arabicPeriod"/>
              <a:defRPr/>
            </a:pPr>
            <a:endParaRPr lang="en-ZA" sz="1700" dirty="0"/>
          </a:p>
          <a:p>
            <a:pPr marL="514350" indent="-514350" eaLnBrk="1" fontAlgn="auto" hangingPunct="1">
              <a:spcAft>
                <a:spcPts val="0"/>
              </a:spcAft>
              <a:buClr>
                <a:schemeClr val="tx1">
                  <a:shade val="95000"/>
                </a:schemeClr>
              </a:buClr>
              <a:buFont typeface="+mj-lt"/>
              <a:buAutoNum type="arabicPeriod"/>
              <a:defRPr/>
            </a:pPr>
            <a:r>
              <a:rPr lang="en-ZA" sz="3100" dirty="0"/>
              <a:t>Therefore, need to ensure that </a:t>
            </a:r>
            <a:r>
              <a:rPr lang="en-ZA" sz="3100" b="1" dirty="0"/>
              <a:t>competition principles are taken into account </a:t>
            </a:r>
            <a:r>
              <a:rPr lang="en-ZA" sz="3100" dirty="0"/>
              <a:t>when regulation is being performed. </a:t>
            </a:r>
          </a:p>
          <a:p>
            <a:pPr marL="971550" lvl="1" indent="-514350" eaLnBrk="1" fontAlgn="auto" hangingPunct="1">
              <a:spcAft>
                <a:spcPts val="0"/>
              </a:spcAft>
              <a:buFont typeface="Arial" pitchFamily="34" charset="0"/>
              <a:buChar char="–"/>
              <a:defRPr/>
            </a:pPr>
            <a:r>
              <a:rPr lang="en-ZA" dirty="0" err="1"/>
              <a:t>E.g</a:t>
            </a:r>
            <a:r>
              <a:rPr lang="en-ZA" dirty="0"/>
              <a:t> regulate prices to  allow cost reflectivity that encourages  </a:t>
            </a:r>
            <a:r>
              <a:rPr lang="en-ZA" dirty="0" err="1"/>
              <a:t>pareto</a:t>
            </a:r>
            <a:r>
              <a:rPr lang="en-ZA" dirty="0"/>
              <a:t> optimality .</a:t>
            </a: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16388" name="Slide Number Placeholder 3">
            <a:extLst>
              <a:ext uri="{FF2B5EF4-FFF2-40B4-BE49-F238E27FC236}">
                <a16:creationId xmlns:a16="http://schemas.microsoft.com/office/drawing/2014/main" id="{EC051B6F-D21A-B7AC-E882-EDF0603797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63E4C425-E09A-EB43-B1A6-20D7A480B2EB}" type="slidenum">
              <a:rPr lang="en-ZA" altLang="en-US" sz="1200">
                <a:latin typeface="Arial" panose="020B0604020202020204" pitchFamily="34" charset="0"/>
              </a:rPr>
              <a:pPr eaLnBrk="1" hangingPunct="1">
                <a:spcBef>
                  <a:spcPct val="0"/>
                </a:spcBef>
                <a:buClrTx/>
                <a:buFontTx/>
                <a:buNone/>
              </a:pPr>
              <a:t>13</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2A0A332A-D2D3-7826-DE87-C56B99398FC2}"/>
              </a:ext>
            </a:extLst>
          </p:cNvPr>
          <p:cNvSpPr>
            <a:spLocks noGrp="1"/>
          </p:cNvSpPr>
          <p:nvPr>
            <p:ph idx="1"/>
          </p:nvPr>
        </p:nvSpPr>
        <p:spPr>
          <a:xfrm>
            <a:off x="468313" y="836613"/>
            <a:ext cx="8229600" cy="6021387"/>
          </a:xfrm>
        </p:spPr>
        <p:txBody>
          <a:bodyPr>
            <a:normAutofit/>
          </a:bodyPr>
          <a:lstStyle/>
          <a:p>
            <a:pPr marL="548640" indent="-411480" eaLnBrk="1" fontAlgn="auto" hangingPunct="1">
              <a:spcAft>
                <a:spcPts val="0"/>
              </a:spcAft>
              <a:buClr>
                <a:schemeClr val="tx1">
                  <a:shade val="95000"/>
                </a:schemeClr>
              </a:buClr>
              <a:buFont typeface="Wingdings 2"/>
              <a:buChar char=""/>
              <a:defRPr/>
            </a:pPr>
            <a:endParaRPr lang="en-ZA" altLang="en-US" sz="100" dirty="0"/>
          </a:p>
          <a:p>
            <a:pPr marL="548640" indent="-411480" eaLnBrk="1" fontAlgn="auto" hangingPunct="1">
              <a:spcAft>
                <a:spcPts val="0"/>
              </a:spcAft>
              <a:buClr>
                <a:schemeClr val="tx1">
                  <a:shade val="95000"/>
                </a:schemeClr>
              </a:buClr>
              <a:buFont typeface="Arial" charset="0"/>
              <a:buNone/>
              <a:defRPr/>
            </a:pPr>
            <a:r>
              <a:rPr lang="en-ZA" altLang="en-US" sz="1600" dirty="0">
                <a:latin typeface="Tahoma" pitchFamily="34" charset="0"/>
                <a:cs typeface="Tahoma" pitchFamily="34" charset="0"/>
              </a:rPr>
              <a:t>4. 	</a:t>
            </a:r>
            <a:r>
              <a:rPr lang="en-ZA" altLang="en-US" sz="2000" dirty="0">
                <a:latin typeface="Tahoma" pitchFamily="34" charset="0"/>
                <a:cs typeface="Tahoma" pitchFamily="34" charset="0"/>
              </a:rPr>
              <a:t>Must we choose between regulation and competition? These two options are </a:t>
            </a:r>
            <a:r>
              <a:rPr lang="en-ZA" altLang="en-US" sz="2000" b="1" dirty="0">
                <a:latin typeface="Tahoma" pitchFamily="34" charset="0"/>
                <a:cs typeface="Tahoma" pitchFamily="34" charset="0"/>
              </a:rPr>
              <a:t>not necessarily mutually exclusive</a:t>
            </a:r>
            <a:r>
              <a:rPr lang="en-ZA" altLang="en-US" sz="2000" dirty="0">
                <a:latin typeface="Tahoma" pitchFamily="34" charset="0"/>
                <a:cs typeface="Tahoma" pitchFamily="34" charset="0"/>
              </a:rPr>
              <a:t>, and neither alone can best serve the needs of both the public and the individual businesses. </a:t>
            </a:r>
          </a:p>
          <a:p>
            <a:pPr marL="548640" indent="-411480" eaLnBrk="1" fontAlgn="auto" hangingPunct="1">
              <a:spcAft>
                <a:spcPts val="0"/>
              </a:spcAft>
              <a:buClr>
                <a:schemeClr val="tx1">
                  <a:shade val="95000"/>
                </a:schemeClr>
              </a:buClr>
              <a:buFont typeface="Arial" charset="0"/>
              <a:buNone/>
              <a:defRPr/>
            </a:pPr>
            <a:endParaRPr lang="en-ZA" altLang="en-US" sz="600" dirty="0">
              <a:latin typeface="Tahoma" pitchFamily="34" charset="0"/>
              <a:cs typeface="Tahoma" pitchFamily="34" charset="0"/>
            </a:endParaRPr>
          </a:p>
          <a:p>
            <a:pPr marL="548640" indent="-411480" eaLnBrk="1" fontAlgn="auto" hangingPunct="1">
              <a:spcAft>
                <a:spcPts val="0"/>
              </a:spcAft>
              <a:buClr>
                <a:schemeClr val="tx1">
                  <a:shade val="95000"/>
                </a:schemeClr>
              </a:buClr>
              <a:buFont typeface="Arial" charset="0"/>
              <a:buNone/>
              <a:defRPr/>
            </a:pPr>
            <a:r>
              <a:rPr lang="en-ZA" altLang="en-US" sz="2000" dirty="0">
                <a:latin typeface="Tahoma" pitchFamily="34" charset="0"/>
                <a:cs typeface="Tahoma" pitchFamily="34" charset="0"/>
              </a:rPr>
              <a:t>	A system in which </a:t>
            </a:r>
            <a:r>
              <a:rPr lang="en-ZA" altLang="en-US" sz="2000" b="1" dirty="0">
                <a:latin typeface="Tahoma" pitchFamily="34" charset="0"/>
                <a:cs typeface="Tahoma" pitchFamily="34" charset="0"/>
              </a:rPr>
              <a:t>regulation and competition coexist </a:t>
            </a:r>
            <a:r>
              <a:rPr lang="en-ZA" altLang="en-US" sz="2000" dirty="0">
                <a:latin typeface="Tahoma" pitchFamily="34" charset="0"/>
                <a:cs typeface="Tahoma" pitchFamily="34" charset="0"/>
              </a:rPr>
              <a:t>may be the </a:t>
            </a:r>
            <a:r>
              <a:rPr lang="en-ZA" altLang="en-US" sz="2000" b="1" dirty="0">
                <a:latin typeface="Tahoma" pitchFamily="34" charset="0"/>
                <a:cs typeface="Tahoma" pitchFamily="34" charset="0"/>
              </a:rPr>
              <a:t>best alternative </a:t>
            </a:r>
            <a:r>
              <a:rPr lang="en-ZA" altLang="en-US" sz="2000" dirty="0">
                <a:latin typeface="Tahoma" pitchFamily="34" charset="0"/>
                <a:cs typeface="Tahoma" pitchFamily="34" charset="0"/>
              </a:rPr>
              <a:t>in the long run for energy utilities performance and sustainability. Competition is known to bring about consumer welfare by ensuring lower prices, better products and innovation. </a:t>
            </a:r>
          </a:p>
          <a:p>
            <a:pPr marL="548640" indent="-411480" eaLnBrk="1" fontAlgn="auto" hangingPunct="1">
              <a:spcAft>
                <a:spcPts val="0"/>
              </a:spcAft>
              <a:buClr>
                <a:schemeClr val="tx1">
                  <a:shade val="95000"/>
                </a:schemeClr>
              </a:buClr>
              <a:buFont typeface="Calibri" pitchFamily="34" charset="0"/>
              <a:buAutoNum type="arabicPeriod"/>
              <a:defRPr/>
            </a:pPr>
            <a:endParaRPr lang="en-ZA" altLang="en-US" sz="1050" dirty="0">
              <a:latin typeface="Tahoma" pitchFamily="34" charset="0"/>
              <a:cs typeface="Tahoma" pitchFamily="34" charset="0"/>
            </a:endParaRPr>
          </a:p>
          <a:p>
            <a:pPr marL="548640" indent="-411480" eaLnBrk="1" fontAlgn="auto" hangingPunct="1">
              <a:spcAft>
                <a:spcPts val="0"/>
              </a:spcAft>
              <a:buClr>
                <a:schemeClr val="tx1">
                  <a:shade val="95000"/>
                </a:schemeClr>
              </a:buClr>
              <a:buFont typeface="Arial" charset="0"/>
              <a:buNone/>
              <a:defRPr/>
            </a:pPr>
            <a:r>
              <a:rPr lang="en-ZA" altLang="en-US" sz="2000" dirty="0">
                <a:latin typeface="Tahoma" pitchFamily="34" charset="0"/>
                <a:cs typeface="Tahoma" pitchFamily="34" charset="0"/>
              </a:rPr>
              <a:t>5. 	Regulation is an intervention of the state in the affairs of an otherwise free market. It is very </a:t>
            </a:r>
            <a:r>
              <a:rPr lang="en-ZA" altLang="en-US" sz="2000" b="1" dirty="0">
                <a:latin typeface="Tahoma" pitchFamily="34" charset="0"/>
                <a:cs typeface="Tahoma" pitchFamily="34" charset="0"/>
              </a:rPr>
              <a:t>desirable where the market place is not competitive yet</a:t>
            </a:r>
            <a:r>
              <a:rPr lang="en-ZA" altLang="en-US" sz="2000" dirty="0">
                <a:latin typeface="Tahoma" pitchFamily="34" charset="0"/>
                <a:cs typeface="Tahoma" pitchFamily="34" charset="0"/>
              </a:rPr>
              <a:t>, in the presence of externalities, to ensure consumer interest or to achieve redistribution.</a:t>
            </a:r>
          </a:p>
          <a:p>
            <a:pPr marL="548640" indent="-411480" eaLnBrk="1" fontAlgn="auto" hangingPunct="1">
              <a:spcAft>
                <a:spcPts val="0"/>
              </a:spcAft>
              <a:buClr>
                <a:schemeClr val="tx1">
                  <a:shade val="95000"/>
                </a:schemeClr>
              </a:buClr>
              <a:buFont typeface="Arial" charset="0"/>
              <a:buNone/>
              <a:defRPr/>
            </a:pPr>
            <a:endParaRPr lang="en-ZA" altLang="en-US" sz="1100" dirty="0">
              <a:latin typeface="Tahoma" pitchFamily="34" charset="0"/>
              <a:cs typeface="Tahoma" pitchFamily="34" charset="0"/>
            </a:endParaRPr>
          </a:p>
          <a:p>
            <a:pPr marL="548640" indent="-411480" eaLnBrk="1" fontAlgn="auto" hangingPunct="1">
              <a:spcAft>
                <a:spcPts val="0"/>
              </a:spcAft>
              <a:buClr>
                <a:schemeClr val="tx1">
                  <a:shade val="95000"/>
                </a:schemeClr>
              </a:buClr>
              <a:buFont typeface="Arial" charset="0"/>
              <a:buNone/>
              <a:defRPr/>
            </a:pPr>
            <a:r>
              <a:rPr lang="en-ZA" altLang="en-US" sz="2000" dirty="0">
                <a:latin typeface="Tahoma" pitchFamily="34" charset="0"/>
                <a:cs typeface="Tahoma" pitchFamily="34" charset="0"/>
              </a:rPr>
              <a:t>6	Regulation can be more efficient than competition when investment inducement is significant, </a:t>
            </a:r>
          </a:p>
          <a:p>
            <a:pPr marL="548640" indent="-411480" eaLnBrk="1" fontAlgn="auto" hangingPunct="1">
              <a:spcAft>
                <a:spcPts val="0"/>
              </a:spcAft>
              <a:buClr>
                <a:schemeClr val="tx1">
                  <a:shade val="95000"/>
                </a:schemeClr>
              </a:buClr>
              <a:buFont typeface="Wingdings 2"/>
              <a:buChar char=""/>
              <a:defRPr/>
            </a:pPr>
            <a:endParaRPr lang="en-ZA" altLang="en-US" sz="1200" dirty="0"/>
          </a:p>
        </p:txBody>
      </p:sp>
      <p:sp>
        <p:nvSpPr>
          <p:cNvPr id="17411" name="Slide Number Placeholder 1">
            <a:extLst>
              <a:ext uri="{FF2B5EF4-FFF2-40B4-BE49-F238E27FC236}">
                <a16:creationId xmlns:a16="http://schemas.microsoft.com/office/drawing/2014/main" id="{6A932D93-68CB-899C-C113-23DB63D56FD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337A875B-2407-7C40-B2D9-2D2C147733B5}" type="slidenum">
              <a:rPr lang="en-ZA" altLang="en-US" sz="1200">
                <a:latin typeface="Arial" panose="020B0604020202020204" pitchFamily="34" charset="0"/>
              </a:rPr>
              <a:pPr eaLnBrk="1" hangingPunct="1">
                <a:spcBef>
                  <a:spcPct val="0"/>
                </a:spcBef>
                <a:buClrTx/>
                <a:buFontTx/>
                <a:buNone/>
              </a:pPr>
              <a:t>14</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BA6E8D-14E8-CC2B-8870-6C8FB61BD81E}"/>
              </a:ext>
            </a:extLst>
          </p:cNvPr>
          <p:cNvSpPr>
            <a:spLocks noGrp="1"/>
          </p:cNvSpPr>
          <p:nvPr>
            <p:ph idx="1"/>
          </p:nvPr>
        </p:nvSpPr>
        <p:spPr>
          <a:xfrm>
            <a:off x="457200" y="908050"/>
            <a:ext cx="8229600" cy="5218113"/>
          </a:xfrm>
        </p:spPr>
        <p:txBody>
          <a:bodyPr rtlCol="0">
            <a:normAutofit/>
          </a:bodyPr>
          <a:lstStyle/>
          <a:p>
            <a:pPr marL="457200" indent="-457200" eaLnBrk="1" fontAlgn="auto" hangingPunct="1">
              <a:spcAft>
                <a:spcPts val="0"/>
              </a:spcAft>
              <a:buClr>
                <a:schemeClr val="tx1">
                  <a:shade val="95000"/>
                </a:schemeClr>
              </a:buClr>
              <a:buFont typeface="Arial" pitchFamily="34" charset="0"/>
              <a:buAutoNum type="arabicPeriod" startAt="7"/>
              <a:defRPr/>
            </a:pPr>
            <a:r>
              <a:rPr lang="en-ZA" altLang="en-US" sz="2400" b="1" dirty="0">
                <a:latin typeface="Tahoma" pitchFamily="34" charset="0"/>
                <a:cs typeface="Tahoma" pitchFamily="34" charset="0"/>
              </a:rPr>
              <a:t>Regulation can be inefficiently </a:t>
            </a:r>
            <a:r>
              <a:rPr lang="en-ZA" altLang="en-US" sz="2400" dirty="0">
                <a:latin typeface="Tahoma" pitchFamily="34" charset="0"/>
                <a:cs typeface="Tahoma" pitchFamily="34" charset="0"/>
              </a:rPr>
              <a:t>implemented when </a:t>
            </a:r>
            <a:r>
              <a:rPr lang="en-ZA" altLang="en-US" sz="2400" b="1" dirty="0">
                <a:latin typeface="Tahoma" pitchFamily="34" charset="0"/>
                <a:cs typeface="Tahoma" pitchFamily="34" charset="0"/>
              </a:rPr>
              <a:t>consumer groups are too politically </a:t>
            </a:r>
            <a:r>
              <a:rPr lang="en-ZA" altLang="en-US" sz="2400" b="1" dirty="0" err="1">
                <a:latin typeface="Tahoma" pitchFamily="34" charset="0"/>
                <a:cs typeface="Tahoma" pitchFamily="34" charset="0"/>
              </a:rPr>
              <a:t>powerful</a:t>
            </a:r>
            <a:r>
              <a:rPr lang="en-ZA" altLang="en-US" sz="2400" dirty="0" err="1">
                <a:latin typeface="Tahoma" pitchFamily="34" charset="0"/>
                <a:cs typeface="Tahoma" pitchFamily="34" charset="0"/>
              </a:rPr>
              <a:t>.e.g</a:t>
            </a:r>
            <a:r>
              <a:rPr lang="en-ZA" altLang="en-US" sz="2400" dirty="0">
                <a:latin typeface="Tahoma" pitchFamily="34" charset="0"/>
                <a:cs typeface="Tahoma" pitchFamily="34" charset="0"/>
              </a:rPr>
              <a:t> consumer groups ganging to refuse a tariff increase.</a:t>
            </a:r>
          </a:p>
          <a:p>
            <a:pPr marL="457200" indent="-457200" eaLnBrk="1" fontAlgn="auto" hangingPunct="1">
              <a:spcAft>
                <a:spcPts val="0"/>
              </a:spcAft>
              <a:buClr>
                <a:schemeClr val="tx1">
                  <a:shade val="95000"/>
                </a:schemeClr>
              </a:buClr>
              <a:buFont typeface="Arial" pitchFamily="34" charset="0"/>
              <a:buAutoNum type="arabicPeriod" startAt="7"/>
              <a:defRPr/>
            </a:pPr>
            <a:endParaRPr lang="en-ZA" sz="1800" dirty="0">
              <a:latin typeface="Tahoma" pitchFamily="34" charset="0"/>
              <a:ea typeface="Tahoma" pitchFamily="34" charset="0"/>
              <a:cs typeface="Tahoma" pitchFamily="34" charset="0"/>
            </a:endParaRPr>
          </a:p>
          <a:p>
            <a:pPr marL="457200" indent="-457200" eaLnBrk="1" fontAlgn="auto" hangingPunct="1">
              <a:spcAft>
                <a:spcPts val="0"/>
              </a:spcAft>
              <a:buClr>
                <a:schemeClr val="tx1">
                  <a:shade val="95000"/>
                </a:schemeClr>
              </a:buClr>
              <a:buFont typeface="Arial" pitchFamily="34" charset="0"/>
              <a:buAutoNum type="arabicPeriod" startAt="7"/>
              <a:defRPr/>
            </a:pPr>
            <a:r>
              <a:rPr lang="en-ZA" sz="2100" dirty="0">
                <a:latin typeface="Tahoma" pitchFamily="34" charset="0"/>
                <a:ea typeface="Tahoma" pitchFamily="34" charset="0"/>
                <a:cs typeface="Tahoma" pitchFamily="34" charset="0"/>
              </a:rPr>
              <a:t>Regulation does not allow critical but less efficient competitors to lose customers, or become insolvent or get acquired by other companies. Conversely, competition can allow such. </a:t>
            </a:r>
          </a:p>
          <a:p>
            <a:pPr marL="457200" indent="-457200" eaLnBrk="1" fontAlgn="auto" hangingPunct="1">
              <a:spcAft>
                <a:spcPts val="0"/>
              </a:spcAft>
              <a:buClr>
                <a:schemeClr val="tx1">
                  <a:shade val="95000"/>
                </a:schemeClr>
              </a:buClr>
              <a:buFont typeface="Arial" pitchFamily="34" charset="0"/>
              <a:buAutoNum type="arabicPeriod" startAt="7"/>
              <a:defRPr/>
            </a:pPr>
            <a:endParaRPr lang="en-ZA" sz="2100" dirty="0">
              <a:latin typeface="Tahoma" pitchFamily="34" charset="0"/>
              <a:ea typeface="Tahoma" pitchFamily="34" charset="0"/>
              <a:cs typeface="Tahoma" pitchFamily="34" charset="0"/>
            </a:endParaRPr>
          </a:p>
          <a:p>
            <a:pPr marL="457200" indent="-457200" eaLnBrk="1" fontAlgn="auto" hangingPunct="1">
              <a:spcAft>
                <a:spcPts val="0"/>
              </a:spcAft>
              <a:buClr>
                <a:schemeClr val="tx1">
                  <a:shade val="95000"/>
                </a:schemeClr>
              </a:buClr>
              <a:buFont typeface="Arial" pitchFamily="34" charset="0"/>
              <a:buAutoNum type="arabicPeriod" startAt="7"/>
              <a:defRPr/>
            </a:pPr>
            <a:r>
              <a:rPr lang="en-ZA" sz="2100" dirty="0">
                <a:latin typeface="Tahoma" pitchFamily="34" charset="0"/>
                <a:ea typeface="Tahoma" pitchFamily="34" charset="0"/>
                <a:cs typeface="Tahoma" pitchFamily="34" charset="0"/>
              </a:rPr>
              <a:t>Regulation creates a </a:t>
            </a:r>
            <a:r>
              <a:rPr lang="en-ZA" sz="2100" b="1" dirty="0">
                <a:latin typeface="Tahoma" pitchFamily="34" charset="0"/>
                <a:ea typeface="Tahoma" pitchFamily="34" charset="0"/>
                <a:cs typeface="Tahoma" pitchFamily="34" charset="0"/>
              </a:rPr>
              <a:t>fair playing field </a:t>
            </a:r>
            <a:r>
              <a:rPr lang="en-ZA" sz="2100" dirty="0">
                <a:latin typeface="Tahoma" pitchFamily="34" charset="0"/>
                <a:ea typeface="Tahoma" pitchFamily="34" charset="0"/>
                <a:cs typeface="Tahoma" pitchFamily="34" charset="0"/>
              </a:rPr>
              <a:t>e.g. by determining margins and cost reflective tariffs. ERB sets prices in order to assure a specific return on investment after recouping all operating costs recognised as reimbursable during tariff reviews.</a:t>
            </a:r>
          </a:p>
          <a:p>
            <a:pPr marL="0" indent="0" eaLnBrk="1" fontAlgn="auto" hangingPunct="1">
              <a:spcAft>
                <a:spcPts val="0"/>
              </a:spcAft>
              <a:buClr>
                <a:schemeClr val="tx1">
                  <a:shade val="95000"/>
                </a:schemeClr>
              </a:buClr>
              <a:buFont typeface="Wingdings 2"/>
              <a:buNone/>
              <a:defRPr/>
            </a:pPr>
            <a:endParaRPr lang="en-ZA" sz="21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18435" name="Slide Number Placeholder 1">
            <a:extLst>
              <a:ext uri="{FF2B5EF4-FFF2-40B4-BE49-F238E27FC236}">
                <a16:creationId xmlns:a16="http://schemas.microsoft.com/office/drawing/2014/main" id="{3455A155-0CC1-AF90-4EB9-B021847706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AD53CB3F-808D-7440-86AA-A6467281172C}" type="slidenum">
              <a:rPr lang="en-ZA" altLang="en-US" sz="1200">
                <a:latin typeface="Arial" panose="020B0604020202020204" pitchFamily="34" charset="0"/>
              </a:rPr>
              <a:pPr eaLnBrk="1" hangingPunct="1">
                <a:spcBef>
                  <a:spcPct val="0"/>
                </a:spcBef>
                <a:buClrTx/>
                <a:buFontTx/>
                <a:buNone/>
              </a:pPr>
              <a:t>15</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72F90BB-1ED6-E44C-E65C-9E70031F2343}"/>
              </a:ext>
            </a:extLst>
          </p:cNvPr>
          <p:cNvSpPr>
            <a:spLocks noGrp="1"/>
          </p:cNvSpPr>
          <p:nvPr>
            <p:ph type="title"/>
          </p:nvPr>
        </p:nvSpPr>
        <p:spPr>
          <a:xfrm>
            <a:off x="611188" y="4292600"/>
            <a:ext cx="8229600" cy="1143000"/>
          </a:xfrm>
        </p:spPr>
        <p:txBody>
          <a:bodyPr/>
          <a:lstStyle/>
          <a:p>
            <a:pPr algn="ctr" eaLnBrk="1" hangingPunct="1"/>
            <a:r>
              <a:rPr lang="en-ZA" altLang="en-US">
                <a:latin typeface="Tahoma" panose="020B0604030504040204" pitchFamily="34" charset="0"/>
                <a:cs typeface="Tahoma" panose="020B0604030504040204" pitchFamily="34" charset="0"/>
              </a:rPr>
              <a:t>Thank You !</a:t>
            </a:r>
          </a:p>
        </p:txBody>
      </p:sp>
      <p:sp>
        <p:nvSpPr>
          <p:cNvPr id="19459" name="Content Placeholder 2">
            <a:extLst>
              <a:ext uri="{FF2B5EF4-FFF2-40B4-BE49-F238E27FC236}">
                <a16:creationId xmlns:a16="http://schemas.microsoft.com/office/drawing/2014/main" id="{6EDD5F10-D495-E9E4-B5DB-7A607F2EECD5}"/>
              </a:ext>
            </a:extLst>
          </p:cNvPr>
          <p:cNvSpPr>
            <a:spLocks noGrp="1"/>
          </p:cNvSpPr>
          <p:nvPr>
            <p:ph idx="1"/>
          </p:nvPr>
        </p:nvSpPr>
        <p:spPr>
          <a:xfrm>
            <a:off x="457200" y="908050"/>
            <a:ext cx="8229600" cy="2665413"/>
          </a:xfrm>
        </p:spPr>
        <p:txBody>
          <a:bodyPr/>
          <a:lstStyle/>
          <a:p>
            <a:pPr algn="ctr" eaLnBrk="1" hangingPunct="1">
              <a:buFont typeface="Arial" panose="020B0604020202020204" pitchFamily="34" charset="0"/>
              <a:buNone/>
            </a:pPr>
            <a:r>
              <a:rPr lang="en-ZA" altLang="en-US">
                <a:latin typeface="Tahoma" panose="020B0604030504040204" pitchFamily="34" charset="0"/>
                <a:cs typeface="Tahoma" panose="020B0604030504040204" pitchFamily="34" charset="0"/>
              </a:rPr>
              <a:t>Therefore, </a:t>
            </a:r>
            <a:r>
              <a:rPr lang="en-ZA" altLang="en-US" b="1">
                <a:latin typeface="Tahoma" panose="020B0604030504040204" pitchFamily="34" charset="0"/>
                <a:cs typeface="Tahoma" panose="020B0604030504040204" pitchFamily="34" charset="0"/>
              </a:rPr>
              <a:t>only regulate </a:t>
            </a:r>
            <a:r>
              <a:rPr lang="en-ZA" altLang="en-US">
                <a:latin typeface="Tahoma" panose="020B0604030504040204" pitchFamily="34" charset="0"/>
                <a:cs typeface="Tahoma" panose="020B0604030504040204" pitchFamily="34" charset="0"/>
              </a:rPr>
              <a:t>in some manner, the </a:t>
            </a:r>
            <a:r>
              <a:rPr lang="en-ZA" altLang="en-US" b="1">
                <a:latin typeface="Tahoma" panose="020B0604030504040204" pitchFamily="34" charset="0"/>
                <a:cs typeface="Tahoma" panose="020B0604030504040204" pitchFamily="34" charset="0"/>
              </a:rPr>
              <a:t>monopolistic part of the market </a:t>
            </a:r>
            <a:r>
              <a:rPr lang="en-ZA" altLang="en-US">
                <a:latin typeface="Tahoma" panose="020B0604030504040204" pitchFamily="34" charset="0"/>
                <a:cs typeface="Tahoma" panose="020B0604030504040204" pitchFamily="34" charset="0"/>
              </a:rPr>
              <a:t>but not that which can quite happily be dealt with by the market or competition (www.forbes.com).</a:t>
            </a:r>
          </a:p>
          <a:p>
            <a:pPr eaLnBrk="1" hangingPunct="1"/>
            <a:endParaRPr lang="en-ZA" altLang="en-US"/>
          </a:p>
        </p:txBody>
      </p:sp>
      <p:sp>
        <p:nvSpPr>
          <p:cNvPr id="19460" name="Slide Number Placeholder 1">
            <a:extLst>
              <a:ext uri="{FF2B5EF4-FFF2-40B4-BE49-F238E27FC236}">
                <a16:creationId xmlns:a16="http://schemas.microsoft.com/office/drawing/2014/main" id="{0024E525-4DCE-72C1-3DF1-8BD61B1735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9FB66FFB-4834-5F46-86CE-57285A768E3C}" type="slidenum">
              <a:rPr lang="en-ZA" altLang="en-US" sz="1200">
                <a:latin typeface="Arial" panose="020B0604020202020204" pitchFamily="34" charset="0"/>
              </a:rPr>
              <a:pPr eaLnBrk="1" hangingPunct="1">
                <a:spcBef>
                  <a:spcPct val="0"/>
                </a:spcBef>
                <a:buClrTx/>
                <a:buFontTx/>
                <a:buNone/>
              </a:pPr>
              <a:t>16</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A6C385B3-41D1-858F-8788-6398B998E955}"/>
              </a:ext>
            </a:extLst>
          </p:cNvPr>
          <p:cNvSpPr>
            <a:spLocks noGrp="1"/>
          </p:cNvSpPr>
          <p:nvPr>
            <p:ph type="title"/>
          </p:nvPr>
        </p:nvSpPr>
        <p:spPr/>
        <p:txBody>
          <a:bodyPr/>
          <a:lstStyle/>
          <a:p>
            <a:pPr eaLnBrk="1" hangingPunct="1"/>
            <a:r>
              <a:rPr lang="en-ZA" altLang="en-US" sz="2000">
                <a:latin typeface="Tahoma" panose="020B0604030504040204" pitchFamily="34" charset="0"/>
                <a:cs typeface="Tahoma" panose="020B0604030504040204" pitchFamily="34" charset="0"/>
              </a:rPr>
              <a:t>Selected Bibliography </a:t>
            </a:r>
          </a:p>
        </p:txBody>
      </p:sp>
      <p:sp>
        <p:nvSpPr>
          <p:cNvPr id="20483" name="Content Placeholder 2">
            <a:extLst>
              <a:ext uri="{FF2B5EF4-FFF2-40B4-BE49-F238E27FC236}">
                <a16:creationId xmlns:a16="http://schemas.microsoft.com/office/drawing/2014/main" id="{B9064055-2F90-A4D5-BE0C-2F21584DEBC3}"/>
              </a:ext>
            </a:extLst>
          </p:cNvPr>
          <p:cNvSpPr>
            <a:spLocks noGrp="1"/>
          </p:cNvSpPr>
          <p:nvPr>
            <p:ph idx="1"/>
          </p:nvPr>
        </p:nvSpPr>
        <p:spPr>
          <a:xfrm>
            <a:off x="457200" y="1196975"/>
            <a:ext cx="8435975" cy="5327650"/>
          </a:xfrm>
        </p:spPr>
        <p:txBody>
          <a:bodyPr/>
          <a:lstStyle/>
          <a:p>
            <a:pPr eaLnBrk="1" hangingPunct="1"/>
            <a:endParaRPr lang="en-ZA" altLang="en-US">
              <a:latin typeface="Tahoma" panose="020B0604030504040204" pitchFamily="34" charset="0"/>
              <a:cs typeface="Tahoma" panose="020B0604030504040204" pitchFamily="34" charset="0"/>
            </a:endParaRPr>
          </a:p>
          <a:p>
            <a:pPr eaLnBrk="1" hangingPunct="1"/>
            <a:r>
              <a:rPr lang="en-ZA" altLang="en-US" sz="1700">
                <a:latin typeface="Tahoma" panose="020B0604030504040204" pitchFamily="34" charset="0"/>
                <a:cs typeface="Tahoma" panose="020B0604030504040204" pitchFamily="34" charset="0"/>
              </a:rPr>
              <a:t>Baggs, Jen, and Jean-Etienne de Bettignies (2007), “Product Market Competition and Agency Costs”, </a:t>
            </a:r>
            <a:r>
              <a:rPr lang="en-ZA" altLang="en-US" sz="1700" i="1">
                <a:latin typeface="Tahoma" panose="020B0604030504040204" pitchFamily="34" charset="0"/>
                <a:cs typeface="Tahoma" panose="020B0604030504040204" pitchFamily="34" charset="0"/>
              </a:rPr>
              <a:t>Journal of Industrial Economics</a:t>
            </a:r>
            <a:r>
              <a:rPr lang="en-ZA" altLang="en-US" sz="1700">
                <a:latin typeface="Tahoma" panose="020B0604030504040204" pitchFamily="34" charset="0"/>
                <a:cs typeface="Tahoma" panose="020B0604030504040204" pitchFamily="34" charset="0"/>
              </a:rPr>
              <a:t>, 55:289-323.</a:t>
            </a:r>
          </a:p>
          <a:p>
            <a:pPr eaLnBrk="1" hangingPunct="1"/>
            <a:endParaRPr lang="en-ZA" altLang="en-US" sz="1700">
              <a:latin typeface="Tahoma" panose="020B0604030504040204" pitchFamily="34" charset="0"/>
              <a:cs typeface="Tahoma" panose="020B0604030504040204" pitchFamily="34" charset="0"/>
            </a:endParaRPr>
          </a:p>
          <a:p>
            <a:pPr eaLnBrk="1" hangingPunct="1"/>
            <a:r>
              <a:rPr lang="en-ZA" altLang="en-US" sz="1700">
                <a:latin typeface="Tahoma" panose="020B0604030504040204" pitchFamily="34" charset="0"/>
                <a:cs typeface="Tahoma" panose="020B0604030504040204" pitchFamily="34" charset="0"/>
              </a:rPr>
              <a:t>Centre on Regulation in Europe (CERRE), (2010) "Competition v Regulation: where do the roles of sector specific and competition regulators begin and end?"</a:t>
            </a:r>
          </a:p>
          <a:p>
            <a:pPr eaLnBrk="1" hangingPunct="1"/>
            <a:endParaRPr lang="en-ZA" altLang="en-US" sz="1700">
              <a:latin typeface="Tahoma" panose="020B0604030504040204" pitchFamily="34" charset="0"/>
              <a:cs typeface="Tahoma" panose="020B0604030504040204" pitchFamily="34" charset="0"/>
            </a:endParaRPr>
          </a:p>
          <a:p>
            <a:pPr eaLnBrk="1" hangingPunct="1"/>
            <a:r>
              <a:rPr lang="en-ZA" altLang="en-US" sz="1700">
                <a:latin typeface="Tahoma" panose="020B0604030504040204" pitchFamily="34" charset="0"/>
                <a:cs typeface="Tahoma" panose="020B0604030504040204" pitchFamily="34" charset="0"/>
              </a:rPr>
              <a:t>Energy Regulation Board, various reports</a:t>
            </a:r>
          </a:p>
          <a:p>
            <a:pPr eaLnBrk="1" hangingPunct="1"/>
            <a:endParaRPr lang="en-ZA" altLang="en-US" sz="1700">
              <a:latin typeface="Tahoma" panose="020B0604030504040204" pitchFamily="34" charset="0"/>
              <a:cs typeface="Tahoma" panose="020B0604030504040204" pitchFamily="34" charset="0"/>
            </a:endParaRPr>
          </a:p>
          <a:p>
            <a:pPr eaLnBrk="1" hangingPunct="1"/>
            <a:r>
              <a:rPr lang="en-ZA" altLang="en-US" sz="1700">
                <a:latin typeface="Tahoma" panose="020B0604030504040204" pitchFamily="34" charset="0"/>
                <a:cs typeface="Tahoma" panose="020B0604030504040204" pitchFamily="34" charset="0"/>
              </a:rPr>
              <a:t>Herbert Gintis (2012),  “A Brief Introduction to the Theory of the Regulation of a Market Economy”,.</a:t>
            </a:r>
          </a:p>
          <a:p>
            <a:pPr eaLnBrk="1" hangingPunct="1"/>
            <a:endParaRPr lang="en-ZA" altLang="en-US" sz="1700">
              <a:latin typeface="Tahoma" panose="020B0604030504040204" pitchFamily="34" charset="0"/>
              <a:cs typeface="Tahoma" panose="020B0604030504040204" pitchFamily="34" charset="0"/>
            </a:endParaRPr>
          </a:p>
          <a:p>
            <a:pPr eaLnBrk="1" hangingPunct="1"/>
            <a:r>
              <a:rPr lang="en-ZA" altLang="en-US" sz="1700">
                <a:latin typeface="Tahoma" panose="020B0604030504040204" pitchFamily="34" charset="0"/>
                <a:cs typeface="Tahoma" panose="020B0604030504040204" pitchFamily="34" charset="0"/>
              </a:rPr>
              <a:t>John Byrne and Yu-mi mun,””Rethinking reform in the electricity sector: Power liberalisation or energy transformation?”, </a:t>
            </a:r>
            <a:r>
              <a:rPr lang="en-ZA" altLang="en-US" sz="1700" i="1">
                <a:latin typeface="Tahoma" panose="020B0604030504040204" pitchFamily="34" charset="0"/>
                <a:cs typeface="Tahoma" panose="020B0604030504040204" pitchFamily="34" charset="0"/>
              </a:rPr>
              <a:t>Center for Energy and Environmental Policy, University of Delaware.</a:t>
            </a:r>
          </a:p>
          <a:p>
            <a:pPr eaLnBrk="1" hangingPunct="1">
              <a:buFont typeface="Arial" panose="020B0604020202020204" pitchFamily="34" charset="0"/>
              <a:buNone/>
            </a:pPr>
            <a:endParaRPr lang="en-ZA" altLang="en-US" sz="1700">
              <a:latin typeface="Tahoma" panose="020B0604030504040204" pitchFamily="34" charset="0"/>
              <a:cs typeface="Tahoma" panose="020B0604030504040204" pitchFamily="34" charset="0"/>
            </a:endParaRPr>
          </a:p>
          <a:p>
            <a:pPr eaLnBrk="1" hangingPunct="1"/>
            <a:endParaRPr lang="en-ZA" altLang="en-US"/>
          </a:p>
          <a:p>
            <a:pPr eaLnBrk="1" hangingPunct="1"/>
            <a:endParaRPr lang="en-ZA" altLang="en-US"/>
          </a:p>
        </p:txBody>
      </p:sp>
      <p:sp>
        <p:nvSpPr>
          <p:cNvPr id="20484" name="Slide Number Placeholder 1">
            <a:extLst>
              <a:ext uri="{FF2B5EF4-FFF2-40B4-BE49-F238E27FC236}">
                <a16:creationId xmlns:a16="http://schemas.microsoft.com/office/drawing/2014/main" id="{1E499CB2-D11A-108E-82B6-48C7423CE05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2ABDC27E-7224-3D46-AB99-0CD940CAA688}" type="slidenum">
              <a:rPr lang="en-ZA" altLang="en-US" sz="1200">
                <a:latin typeface="Arial" panose="020B0604020202020204" pitchFamily="34" charset="0"/>
              </a:rPr>
              <a:pPr eaLnBrk="1" hangingPunct="1">
                <a:spcBef>
                  <a:spcPct val="0"/>
                </a:spcBef>
                <a:buClrTx/>
                <a:buFontTx/>
                <a:buNone/>
              </a:pPr>
              <a:t>17</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9D443D7A-79F3-D6A8-31B8-2803843DD667}"/>
              </a:ext>
            </a:extLst>
          </p:cNvPr>
          <p:cNvSpPr>
            <a:spLocks noGrp="1"/>
          </p:cNvSpPr>
          <p:nvPr>
            <p:ph type="title"/>
          </p:nvPr>
        </p:nvSpPr>
        <p:spPr>
          <a:xfrm>
            <a:off x="539750" y="0"/>
            <a:ext cx="8229600" cy="647700"/>
          </a:xfrm>
        </p:spPr>
        <p:txBody>
          <a:bodyPr/>
          <a:lstStyle/>
          <a:p>
            <a:pPr algn="ctr" eaLnBrk="1" hangingPunct="1"/>
            <a:r>
              <a:rPr lang="en-ZA" altLang="en-US" sz="4000" b="1"/>
              <a:t>Outline</a:t>
            </a:r>
          </a:p>
        </p:txBody>
      </p:sp>
      <p:sp>
        <p:nvSpPr>
          <p:cNvPr id="3075" name="Content Placeholder 2">
            <a:extLst>
              <a:ext uri="{FF2B5EF4-FFF2-40B4-BE49-F238E27FC236}">
                <a16:creationId xmlns:a16="http://schemas.microsoft.com/office/drawing/2014/main" id="{DB6E9BAE-50E3-9EC0-0517-C8C5B97309D3}"/>
              </a:ext>
            </a:extLst>
          </p:cNvPr>
          <p:cNvSpPr>
            <a:spLocks noGrp="1"/>
          </p:cNvSpPr>
          <p:nvPr>
            <p:ph idx="1"/>
          </p:nvPr>
        </p:nvSpPr>
        <p:spPr>
          <a:xfrm>
            <a:off x="468313" y="765175"/>
            <a:ext cx="8229600" cy="5356225"/>
          </a:xfrm>
        </p:spPr>
        <p:txBody>
          <a:bodyPr>
            <a:normAutofit lnSpcReduction="10000"/>
          </a:bodyPr>
          <a:lstStyle/>
          <a:p>
            <a:pPr marL="514350" indent="-514350" eaLnBrk="1" fontAlgn="auto" hangingPunct="1">
              <a:spcAft>
                <a:spcPts val="0"/>
              </a:spcAft>
              <a:buClr>
                <a:schemeClr val="tx1">
                  <a:shade val="95000"/>
                </a:schemeClr>
              </a:buClr>
              <a:buFont typeface="+mj-lt"/>
              <a:buAutoNum type="arabicPeriod"/>
              <a:defRPr/>
            </a:pPr>
            <a:endParaRPr lang="en-ZA" altLang="en-US" sz="2400" dirty="0">
              <a:latin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altLang="en-US" sz="2400" dirty="0">
                <a:latin typeface="Tahoma" pitchFamily="34" charset="0"/>
                <a:cs typeface="Tahoma" pitchFamily="34" charset="0"/>
              </a:rPr>
              <a:t>Definitions</a:t>
            </a:r>
          </a:p>
          <a:p>
            <a:pPr marL="514350" indent="-514350" eaLnBrk="1" fontAlgn="auto" hangingPunct="1">
              <a:spcAft>
                <a:spcPts val="0"/>
              </a:spcAft>
              <a:buClr>
                <a:schemeClr val="tx1">
                  <a:shade val="95000"/>
                </a:schemeClr>
              </a:buClr>
              <a:buFont typeface="+mj-lt"/>
              <a:buAutoNum type="arabicPeriod"/>
              <a:defRPr/>
            </a:pPr>
            <a:endParaRPr lang="en-ZA" altLang="en-US" sz="1000" dirty="0">
              <a:latin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Objectives of Competition and Regulation</a:t>
            </a:r>
          </a:p>
          <a:p>
            <a:pPr marL="514350" indent="-514350" eaLnBrk="1" fontAlgn="auto" hangingPunct="1">
              <a:spcAft>
                <a:spcPts val="0"/>
              </a:spcAft>
              <a:buClr>
                <a:schemeClr val="tx1">
                  <a:shade val="95000"/>
                </a:schemeClr>
              </a:buClr>
              <a:buFont typeface="+mj-lt"/>
              <a:buAutoNum type="arabicPeriod"/>
              <a:defRPr/>
            </a:pPr>
            <a:endParaRPr lang="en-ZA" sz="1000" dirty="0">
              <a:latin typeface="Tahoma" pitchFamily="34" charset="0"/>
              <a:ea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altLang="en-US" sz="2400" dirty="0">
                <a:latin typeface="Tahoma" pitchFamily="34" charset="0"/>
                <a:cs typeface="Tahoma" pitchFamily="34" charset="0"/>
              </a:rPr>
              <a:t>Why competition?</a:t>
            </a:r>
          </a:p>
          <a:p>
            <a:pPr marL="514350" indent="-514350" eaLnBrk="1" fontAlgn="auto" hangingPunct="1">
              <a:spcAft>
                <a:spcPts val="0"/>
              </a:spcAft>
              <a:buClr>
                <a:schemeClr val="tx1">
                  <a:shade val="95000"/>
                </a:schemeClr>
              </a:buClr>
              <a:buFont typeface="+mj-lt"/>
              <a:buAutoNum type="arabicPeriod"/>
              <a:defRPr/>
            </a:pPr>
            <a:endParaRPr lang="en-ZA" altLang="en-US" sz="1000" dirty="0">
              <a:latin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Why regulation?</a:t>
            </a:r>
          </a:p>
          <a:p>
            <a:pPr marL="514350" indent="-514350" eaLnBrk="1" fontAlgn="auto" hangingPunct="1">
              <a:spcAft>
                <a:spcPts val="0"/>
              </a:spcAft>
              <a:buClr>
                <a:schemeClr val="tx1">
                  <a:shade val="95000"/>
                </a:schemeClr>
              </a:buClr>
              <a:buFont typeface="+mj-lt"/>
              <a:buAutoNum type="arabicPeriod"/>
              <a:defRPr/>
            </a:pPr>
            <a:endParaRPr lang="en-ZA" sz="1000" dirty="0">
              <a:latin typeface="Tahoma" pitchFamily="34" charset="0"/>
              <a:ea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Complementary roles of competition and regulatory</a:t>
            </a:r>
          </a:p>
          <a:p>
            <a:pPr marL="514350" indent="-514350" eaLnBrk="1" fontAlgn="auto" hangingPunct="1">
              <a:spcAft>
                <a:spcPts val="0"/>
              </a:spcAft>
              <a:buClr>
                <a:schemeClr val="tx1">
                  <a:shade val="95000"/>
                </a:schemeClr>
              </a:buClr>
              <a:buFont typeface="+mj-lt"/>
              <a:buAutoNum type="arabicPeriod"/>
              <a:defRPr/>
            </a:pPr>
            <a:endParaRPr lang="en-ZA" sz="1000" dirty="0">
              <a:latin typeface="Tahoma" pitchFamily="34" charset="0"/>
              <a:ea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Regulatory Tools that Enhance Competition</a:t>
            </a:r>
          </a:p>
          <a:p>
            <a:pPr marL="514350" indent="-514350" eaLnBrk="1" fontAlgn="auto" hangingPunct="1">
              <a:spcAft>
                <a:spcPts val="0"/>
              </a:spcAft>
              <a:buClr>
                <a:schemeClr val="tx1">
                  <a:shade val="95000"/>
                </a:schemeClr>
              </a:buClr>
              <a:buFont typeface="+mj-lt"/>
              <a:buAutoNum type="arabicPeriod"/>
              <a:defRPr/>
            </a:pPr>
            <a:endParaRPr lang="en-ZA" sz="1000" dirty="0">
              <a:latin typeface="Tahoma" pitchFamily="34" charset="0"/>
              <a:ea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Competition and Regulatory Conflicts</a:t>
            </a:r>
          </a:p>
          <a:p>
            <a:pPr marL="514350" indent="-514350" eaLnBrk="1" fontAlgn="auto" hangingPunct="1">
              <a:spcAft>
                <a:spcPts val="0"/>
              </a:spcAft>
              <a:buClr>
                <a:schemeClr val="tx1">
                  <a:shade val="95000"/>
                </a:schemeClr>
              </a:buClr>
              <a:buFont typeface="+mj-lt"/>
              <a:buAutoNum type="arabicPeriod"/>
              <a:defRPr/>
            </a:pPr>
            <a:endParaRPr lang="en-ZA" sz="1000" dirty="0">
              <a:latin typeface="Tahoma" pitchFamily="34" charset="0"/>
              <a:ea typeface="Tahoma" pitchFamily="34" charset="0"/>
              <a:cs typeface="Tahoma" pitchFamily="34" charset="0"/>
            </a:endParaRPr>
          </a:p>
          <a:p>
            <a:pPr marL="514350" indent="-514350" eaLnBrk="1" fontAlgn="auto" hangingPunct="1">
              <a:spcAft>
                <a:spcPts val="0"/>
              </a:spcAft>
              <a:buClr>
                <a:schemeClr val="tx1">
                  <a:shade val="95000"/>
                </a:schemeClr>
              </a:buClr>
              <a:buFont typeface="+mj-lt"/>
              <a:buAutoNum type="arabicPeriod"/>
              <a:defRPr/>
            </a:pPr>
            <a:r>
              <a:rPr lang="en-ZA" sz="2400" dirty="0">
                <a:latin typeface="Tahoma" pitchFamily="34" charset="0"/>
                <a:ea typeface="Tahoma" pitchFamily="34" charset="0"/>
                <a:cs typeface="Tahoma" pitchFamily="34" charset="0"/>
              </a:rPr>
              <a:t>Conclusion</a:t>
            </a:r>
            <a:br>
              <a:rPr lang="en-ZA" dirty="0"/>
            </a:br>
            <a:endParaRPr lang="en-ZA"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Wingdings 2"/>
              <a:buChar char=""/>
              <a:defRPr/>
            </a:pPr>
            <a:endParaRPr lang="en-ZA"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Wingdings 2"/>
              <a:buChar char=""/>
              <a:defRPr/>
            </a:pPr>
            <a:endParaRPr lang="en-ZA" altLang="en-US" dirty="0"/>
          </a:p>
        </p:txBody>
      </p:sp>
      <p:sp>
        <p:nvSpPr>
          <p:cNvPr id="5124" name="Slide Number Placeholder 1">
            <a:extLst>
              <a:ext uri="{FF2B5EF4-FFF2-40B4-BE49-F238E27FC236}">
                <a16:creationId xmlns:a16="http://schemas.microsoft.com/office/drawing/2014/main" id="{F4221EEA-B51B-8A94-2A96-A38AC3CD4E0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4E938547-73EE-734E-B13D-024C42F5326E}" type="slidenum">
              <a:rPr lang="en-ZA" altLang="en-US" sz="1200">
                <a:latin typeface="Arial" panose="020B0604020202020204" pitchFamily="34" charset="0"/>
              </a:rPr>
              <a:pPr eaLnBrk="1" hangingPunct="1">
                <a:spcBef>
                  <a:spcPct val="0"/>
                </a:spcBef>
                <a:buClrTx/>
                <a:buFontTx/>
                <a:buNone/>
              </a:pPr>
              <a:t>2</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7E788E1-F6D4-B303-924A-675B8C2B2D29}"/>
              </a:ext>
            </a:extLst>
          </p:cNvPr>
          <p:cNvSpPr>
            <a:spLocks noGrp="1"/>
          </p:cNvSpPr>
          <p:nvPr>
            <p:ph type="title"/>
          </p:nvPr>
        </p:nvSpPr>
        <p:spPr>
          <a:xfrm>
            <a:off x="468313" y="23813"/>
            <a:ext cx="8229600" cy="660400"/>
          </a:xfrm>
        </p:spPr>
        <p:txBody>
          <a:bodyPr/>
          <a:lstStyle/>
          <a:p>
            <a:pPr algn="ctr" eaLnBrk="1" hangingPunct="1"/>
            <a:r>
              <a:rPr lang="en-ZA" altLang="en-US" sz="4000" b="1">
                <a:latin typeface="Tahoma" panose="020B0604030504040204" pitchFamily="34" charset="0"/>
                <a:cs typeface="Tahoma" panose="020B0604030504040204" pitchFamily="34" charset="0"/>
              </a:rPr>
              <a:t>Definitions</a:t>
            </a:r>
          </a:p>
        </p:txBody>
      </p:sp>
      <p:sp>
        <p:nvSpPr>
          <p:cNvPr id="6147" name="Content Placeholder 2">
            <a:extLst>
              <a:ext uri="{FF2B5EF4-FFF2-40B4-BE49-F238E27FC236}">
                <a16:creationId xmlns:a16="http://schemas.microsoft.com/office/drawing/2014/main" id="{8045D47A-15F1-613B-C0B0-E814AFB9E06C}"/>
              </a:ext>
            </a:extLst>
          </p:cNvPr>
          <p:cNvSpPr>
            <a:spLocks noGrp="1"/>
          </p:cNvSpPr>
          <p:nvPr>
            <p:ph idx="1"/>
          </p:nvPr>
        </p:nvSpPr>
        <p:spPr>
          <a:xfrm>
            <a:off x="250825" y="765175"/>
            <a:ext cx="8713788" cy="5903913"/>
          </a:xfrm>
        </p:spPr>
        <p:txBody>
          <a:bodyPr/>
          <a:lstStyle/>
          <a:p>
            <a:pPr eaLnBrk="1" hangingPunct="1">
              <a:buFont typeface="Arial" panose="020B0604020202020204" pitchFamily="34" charset="0"/>
              <a:buNone/>
            </a:pPr>
            <a:r>
              <a:rPr lang="en-ZA" altLang="en-US" sz="2000" b="1">
                <a:latin typeface="Tahoma" panose="020B0604030504040204" pitchFamily="34" charset="0"/>
                <a:cs typeface="Tahoma" panose="020B0604030504040204" pitchFamily="34" charset="0"/>
              </a:rPr>
              <a:t>Regulation</a:t>
            </a:r>
          </a:p>
          <a:p>
            <a:pPr eaLnBrk="1" hangingPunct="1">
              <a:buFont typeface="Arial" panose="020B0604020202020204" pitchFamily="34" charset="0"/>
              <a:buNone/>
            </a:pPr>
            <a:endParaRPr lang="en-ZA" altLang="en-US" sz="400" b="1">
              <a:latin typeface="Tahoma" panose="020B0604030504040204" pitchFamily="34" charset="0"/>
              <a:cs typeface="Tahoma" panose="020B0604030504040204" pitchFamily="34" charset="0"/>
            </a:endParaRPr>
          </a:p>
          <a:p>
            <a:pPr eaLnBrk="1" hangingPunct="1"/>
            <a:r>
              <a:rPr lang="en-ZA" altLang="en-US" sz="1800">
                <a:latin typeface="Tahoma" panose="020B0604030504040204" pitchFamily="34" charset="0"/>
                <a:cs typeface="Tahoma" panose="020B0604030504040204" pitchFamily="34" charset="0"/>
              </a:rPr>
              <a:t>Principles employed in </a:t>
            </a:r>
            <a:r>
              <a:rPr lang="en-ZA" altLang="en-US" sz="1800" b="1">
                <a:latin typeface="Tahoma" panose="020B0604030504040204" pitchFamily="34" charset="0"/>
                <a:cs typeface="Tahoma" panose="020B0604030504040204" pitchFamily="34" charset="0"/>
              </a:rPr>
              <a:t>controlling, directing, or managing </a:t>
            </a:r>
            <a:r>
              <a:rPr lang="en-ZA" altLang="en-US" sz="1800">
                <a:latin typeface="Tahoma" panose="020B0604030504040204" pitchFamily="34" charset="0"/>
                <a:cs typeface="Tahoma" panose="020B0604030504040204" pitchFamily="34" charset="0"/>
              </a:rPr>
              <a:t>an activity, organization, or system. </a:t>
            </a:r>
          </a:p>
          <a:p>
            <a:pPr eaLnBrk="1" hangingPunct="1"/>
            <a:endParaRPr lang="en-ZA" altLang="en-US" sz="1400">
              <a:latin typeface="Tahoma" panose="020B0604030504040204" pitchFamily="34" charset="0"/>
              <a:cs typeface="Tahoma" panose="020B0604030504040204" pitchFamily="34" charset="0"/>
            </a:endParaRPr>
          </a:p>
          <a:p>
            <a:pPr eaLnBrk="1" hangingPunct="1"/>
            <a:r>
              <a:rPr lang="en-ZA" altLang="en-US" sz="1800">
                <a:latin typeface="Tahoma" panose="020B0604030504040204" pitchFamily="34" charset="0"/>
                <a:cs typeface="Tahoma" panose="020B0604030504040204" pitchFamily="34" charset="0"/>
              </a:rPr>
              <a:t>Enforced by a regulatory agency mandated to carry out the purpose or provisions of a </a:t>
            </a:r>
            <a:r>
              <a:rPr lang="en-ZA" altLang="en-US" sz="1800" b="1">
                <a:latin typeface="Tahoma" panose="020B0604030504040204" pitchFamily="34" charset="0"/>
                <a:cs typeface="Tahoma" panose="020B0604030504040204" pitchFamily="34" charset="0"/>
              </a:rPr>
              <a:t>legislatio</a:t>
            </a:r>
            <a:r>
              <a:rPr lang="en-ZA" altLang="en-US" sz="1800">
                <a:latin typeface="Tahoma" panose="020B0604030504040204" pitchFamily="34" charset="0"/>
                <a:cs typeface="Tahoma" panose="020B0604030504040204" pitchFamily="34" charset="0"/>
              </a:rPr>
              <a:t>n. Also called </a:t>
            </a:r>
            <a:r>
              <a:rPr lang="en-ZA" altLang="en-US" sz="1800" b="1">
                <a:latin typeface="Tahoma" panose="020B0604030504040204" pitchFamily="34" charset="0"/>
                <a:cs typeface="Tahoma" panose="020B0604030504040204" pitchFamily="34" charset="0"/>
              </a:rPr>
              <a:t>regulatory requirement</a:t>
            </a:r>
            <a:r>
              <a:rPr lang="en-ZA" altLang="en-US" sz="1800">
                <a:latin typeface="Tahoma" panose="020B0604030504040204" pitchFamily="34" charset="0"/>
                <a:cs typeface="Tahoma" panose="020B0604030504040204" pitchFamily="34" charset="0"/>
              </a:rPr>
              <a:t>.</a:t>
            </a:r>
          </a:p>
          <a:p>
            <a:pPr eaLnBrk="1" hangingPunct="1">
              <a:buFont typeface="Arial" panose="020B0604020202020204" pitchFamily="34" charset="0"/>
              <a:buNone/>
            </a:pPr>
            <a:endParaRPr lang="en-ZA" altLang="en-US" sz="1200" b="1">
              <a:latin typeface="Tahoma" panose="020B0604030504040204" pitchFamily="34" charset="0"/>
              <a:cs typeface="Tahoma" panose="020B0604030504040204" pitchFamily="34" charset="0"/>
            </a:endParaRPr>
          </a:p>
          <a:p>
            <a:pPr eaLnBrk="1" hangingPunct="1">
              <a:buFont typeface="Arial" panose="020B0604020202020204" pitchFamily="34" charset="0"/>
              <a:buNone/>
            </a:pPr>
            <a:r>
              <a:rPr lang="en-ZA" altLang="en-US" sz="2000" b="1">
                <a:latin typeface="Tahoma" panose="020B0604030504040204" pitchFamily="34" charset="0"/>
                <a:cs typeface="Tahoma" panose="020B0604030504040204" pitchFamily="34" charset="0"/>
              </a:rPr>
              <a:t>Competition</a:t>
            </a:r>
          </a:p>
          <a:p>
            <a:pPr eaLnBrk="1" hangingPunct="1">
              <a:buFont typeface="Arial" panose="020B0604020202020204" pitchFamily="34" charset="0"/>
              <a:buNone/>
            </a:pPr>
            <a:endParaRPr lang="en-ZA" altLang="en-US" sz="800" b="1">
              <a:latin typeface="Tahoma" panose="020B0604030504040204" pitchFamily="34" charset="0"/>
              <a:cs typeface="Tahoma" panose="020B0604030504040204" pitchFamily="34" charset="0"/>
            </a:endParaRPr>
          </a:p>
          <a:p>
            <a:pPr eaLnBrk="1" hangingPunct="1"/>
            <a:r>
              <a:rPr lang="en-ZA" altLang="en-US" sz="1800">
                <a:latin typeface="Tahoma" panose="020B0604030504040204" pitchFamily="34" charset="0"/>
                <a:cs typeface="Tahoma" panose="020B0604030504040204" pitchFamily="34" charset="0"/>
              </a:rPr>
              <a:t>Existence within a market of a </a:t>
            </a:r>
            <a:r>
              <a:rPr lang="en-ZA" altLang="en-US" sz="1800" b="1">
                <a:latin typeface="Tahoma" panose="020B0604030504040204" pitchFamily="34" charset="0"/>
                <a:cs typeface="Tahoma" panose="020B0604030504040204" pitchFamily="34" charset="0"/>
              </a:rPr>
              <a:t>sufficient number of buyers and sellers </a:t>
            </a:r>
            <a:r>
              <a:rPr lang="en-ZA" altLang="en-US" sz="1800">
                <a:latin typeface="Tahoma" panose="020B0604030504040204" pitchFamily="34" charset="0"/>
                <a:cs typeface="Tahoma" panose="020B0604030504040204" pitchFamily="34" charset="0"/>
              </a:rPr>
              <a:t>such that </a:t>
            </a:r>
            <a:r>
              <a:rPr lang="en-ZA" altLang="en-US" sz="1800" b="1">
                <a:latin typeface="Tahoma" panose="020B0604030504040204" pitchFamily="34" charset="0"/>
                <a:cs typeface="Tahoma" panose="020B0604030504040204" pitchFamily="34" charset="0"/>
              </a:rPr>
              <a:t>no single market participant has enough influenc</a:t>
            </a:r>
            <a:r>
              <a:rPr lang="en-ZA" altLang="en-US" sz="1800">
                <a:latin typeface="Tahoma" panose="020B0604030504040204" pitchFamily="34" charset="0"/>
                <a:cs typeface="Tahoma" panose="020B0604030504040204" pitchFamily="34" charset="0"/>
              </a:rPr>
              <a:t>e to determine the going price. </a:t>
            </a:r>
            <a:r>
              <a:rPr lang="en-ZA" altLang="en-US" sz="1800" b="1">
                <a:latin typeface="Tahoma" panose="020B0604030504040204" pitchFamily="34" charset="0"/>
                <a:cs typeface="Tahoma" panose="020B0604030504040204" pitchFamily="34" charset="0"/>
              </a:rPr>
              <a:t>opposite of</a:t>
            </a:r>
            <a:r>
              <a:rPr lang="en-ZA" altLang="en-US" sz="1800">
                <a:latin typeface="Tahoma" panose="020B0604030504040204" pitchFamily="34" charset="0"/>
                <a:cs typeface="Tahoma" panose="020B0604030504040204" pitchFamily="34" charset="0"/>
              </a:rPr>
              <a:t> monopoly.</a:t>
            </a:r>
          </a:p>
          <a:p>
            <a:pPr eaLnBrk="1" hangingPunct="1"/>
            <a:endParaRPr lang="en-ZA" altLang="en-US" sz="1400">
              <a:latin typeface="Tahoma" panose="020B0604030504040204" pitchFamily="34" charset="0"/>
              <a:cs typeface="Tahoma" panose="020B0604030504040204" pitchFamily="34" charset="0"/>
            </a:endParaRPr>
          </a:p>
          <a:p>
            <a:pPr eaLnBrk="1" hangingPunct="1"/>
            <a:r>
              <a:rPr lang="en-ZA" altLang="en-US" sz="1800">
                <a:latin typeface="Tahoma" panose="020B0604030504040204" pitchFamily="34" charset="0"/>
                <a:cs typeface="Tahoma" panose="020B0604030504040204" pitchFamily="34" charset="0"/>
              </a:rPr>
              <a:t>In  economics, is the </a:t>
            </a:r>
            <a:r>
              <a:rPr lang="en-ZA" altLang="en-US" sz="1800" b="1">
                <a:latin typeface="Tahoma" panose="020B0604030504040204" pitchFamily="34" charset="0"/>
                <a:cs typeface="Tahoma" panose="020B0604030504040204" pitchFamily="34" charset="0"/>
              </a:rPr>
              <a:t>rivalry among sellers</a:t>
            </a:r>
            <a:r>
              <a:rPr lang="en-ZA" altLang="en-US" sz="1800">
                <a:latin typeface="Tahoma" panose="020B0604030504040204" pitchFamily="34" charset="0"/>
                <a:cs typeface="Tahoma" panose="020B0604030504040204" pitchFamily="34" charset="0"/>
              </a:rPr>
              <a:t> to increase  profits, market share, and sales volume by varying the elements of the marketing mix: price, product, distribution, and promotion. </a:t>
            </a:r>
            <a:br>
              <a:rPr lang="en-ZA" altLang="en-US" sz="1800">
                <a:latin typeface="Tahoma" panose="020B0604030504040204" pitchFamily="34" charset="0"/>
                <a:cs typeface="Tahoma" panose="020B0604030504040204" pitchFamily="34" charset="0"/>
              </a:rPr>
            </a:br>
            <a:endParaRPr lang="en-ZA" altLang="en-US" sz="1000">
              <a:latin typeface="Tahoma" panose="020B0604030504040204" pitchFamily="34" charset="0"/>
              <a:cs typeface="Tahoma" panose="020B0604030504040204" pitchFamily="34" charset="0"/>
            </a:endParaRPr>
          </a:p>
          <a:p>
            <a:pPr eaLnBrk="1" hangingPunct="1"/>
            <a:r>
              <a:rPr lang="en-ZA" altLang="en-US" sz="1800">
                <a:latin typeface="Tahoma" panose="020B0604030504040204" pitchFamily="34" charset="0"/>
                <a:cs typeface="Tahoma" panose="020B0604030504040204" pitchFamily="34" charset="0"/>
              </a:rPr>
              <a:t>Enforced by a competition agency  that uses the agreed </a:t>
            </a:r>
            <a:r>
              <a:rPr lang="en-ZA" altLang="en-US" sz="1800" b="1">
                <a:latin typeface="Tahoma" panose="020B0604030504040204" pitchFamily="34" charset="0"/>
                <a:cs typeface="Tahoma" panose="020B0604030504040204" pitchFamily="34" charset="0"/>
              </a:rPr>
              <a:t>competition policy</a:t>
            </a:r>
            <a:r>
              <a:rPr lang="en-ZA" altLang="en-US" sz="1800">
                <a:latin typeface="Tahoma" panose="020B0604030504040204" pitchFamily="34" charset="0"/>
                <a:cs typeface="Tahoma" panose="020B0604030504040204" pitchFamily="34" charset="0"/>
              </a:rPr>
              <a:t> to promote </a:t>
            </a:r>
            <a:r>
              <a:rPr lang="en-ZA" altLang="en-US" sz="1800" b="1">
                <a:latin typeface="Tahoma" panose="020B0604030504040204" pitchFamily="34" charset="0"/>
                <a:cs typeface="Tahoma" panose="020B0604030504040204" pitchFamily="34" charset="0"/>
              </a:rPr>
              <a:t>competition</a:t>
            </a:r>
            <a:r>
              <a:rPr lang="en-ZA" altLang="en-US" sz="1800">
                <a:latin typeface="Tahoma" panose="020B0604030504040204" pitchFamily="34" charset="0"/>
                <a:cs typeface="Tahoma" panose="020B0604030504040204" pitchFamily="34" charset="0"/>
              </a:rPr>
              <a:t>;  </a:t>
            </a:r>
          </a:p>
        </p:txBody>
      </p:sp>
      <p:sp>
        <p:nvSpPr>
          <p:cNvPr id="6148" name="Slide Number Placeholder 1">
            <a:extLst>
              <a:ext uri="{FF2B5EF4-FFF2-40B4-BE49-F238E27FC236}">
                <a16:creationId xmlns:a16="http://schemas.microsoft.com/office/drawing/2014/main" id="{C63BE18D-C347-F91C-477C-6ADE6670692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08605591-1487-8547-BCED-E45E4768B221}" type="slidenum">
              <a:rPr lang="en-ZA" altLang="en-US" sz="1200">
                <a:latin typeface="Arial" panose="020B0604020202020204" pitchFamily="34" charset="0"/>
              </a:rPr>
              <a:pPr eaLnBrk="1" hangingPunct="1">
                <a:spcBef>
                  <a:spcPct val="0"/>
                </a:spcBef>
                <a:buClrTx/>
                <a:buFontTx/>
                <a:buNone/>
              </a:pPr>
              <a:t>3</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2568D28-19AA-6A51-ED92-19AE2E3F708F}"/>
              </a:ext>
            </a:extLst>
          </p:cNvPr>
          <p:cNvSpPr>
            <a:spLocks noGrp="1"/>
          </p:cNvSpPr>
          <p:nvPr>
            <p:ph type="title"/>
          </p:nvPr>
        </p:nvSpPr>
        <p:spPr>
          <a:xfrm>
            <a:off x="919163" y="333375"/>
            <a:ext cx="8229600" cy="849313"/>
          </a:xfrm>
        </p:spPr>
        <p:txBody>
          <a:bodyPr/>
          <a:lstStyle/>
          <a:p>
            <a:pPr marL="514350" indent="-514350" algn="ctr" eaLnBrk="1" hangingPunct="1"/>
            <a:r>
              <a:rPr lang="en-ZA" altLang="en-US" sz="2800" b="1">
                <a:latin typeface="Tahoma" panose="020B0604030504040204" pitchFamily="34" charset="0"/>
                <a:cs typeface="Tahoma" panose="020B0604030504040204" pitchFamily="34" charset="0"/>
              </a:rPr>
              <a:t>Objectives of </a:t>
            </a:r>
            <a:br>
              <a:rPr lang="en-ZA" altLang="en-US" sz="2800" b="1">
                <a:latin typeface="Tahoma" panose="020B0604030504040204" pitchFamily="34" charset="0"/>
                <a:cs typeface="Tahoma" panose="020B0604030504040204" pitchFamily="34" charset="0"/>
              </a:rPr>
            </a:br>
            <a:r>
              <a:rPr lang="en-ZA" altLang="en-US" sz="2800" b="1">
                <a:latin typeface="Tahoma" panose="020B0604030504040204" pitchFamily="34" charset="0"/>
                <a:cs typeface="Tahoma" panose="020B0604030504040204" pitchFamily="34" charset="0"/>
              </a:rPr>
              <a:t>Competition and Regulation</a:t>
            </a:r>
          </a:p>
        </p:txBody>
      </p:sp>
      <p:sp>
        <p:nvSpPr>
          <p:cNvPr id="7171" name="Content Placeholder 2">
            <a:extLst>
              <a:ext uri="{FF2B5EF4-FFF2-40B4-BE49-F238E27FC236}">
                <a16:creationId xmlns:a16="http://schemas.microsoft.com/office/drawing/2014/main" id="{0A265080-E9A8-1ECF-07C3-B50ADB5B1191}"/>
              </a:ext>
            </a:extLst>
          </p:cNvPr>
          <p:cNvSpPr>
            <a:spLocks noGrp="1"/>
          </p:cNvSpPr>
          <p:nvPr>
            <p:ph idx="1"/>
          </p:nvPr>
        </p:nvSpPr>
        <p:spPr>
          <a:xfrm>
            <a:off x="179388" y="908050"/>
            <a:ext cx="8713787" cy="5689600"/>
          </a:xfrm>
        </p:spPr>
        <p:txBody>
          <a:bodyPr/>
          <a:lstStyle/>
          <a:p>
            <a:pPr eaLnBrk="1" hangingPunct="1">
              <a:buFont typeface="Arial" panose="020B0604020202020204" pitchFamily="34" charset="0"/>
              <a:buNone/>
            </a:pPr>
            <a:endParaRPr lang="en-ZA" altLang="en-US" sz="1200">
              <a:latin typeface="Tahoma" panose="020B0604030504040204" pitchFamily="34" charset="0"/>
              <a:cs typeface="Tahoma" panose="020B0604030504040204" pitchFamily="34" charset="0"/>
            </a:endParaRPr>
          </a:p>
          <a:p>
            <a:pPr eaLnBrk="1" hangingPunct="1">
              <a:buFont typeface="Arial" panose="020B0604020202020204" pitchFamily="34" charset="0"/>
              <a:buNone/>
            </a:pPr>
            <a:r>
              <a:rPr lang="en-ZA" altLang="en-US" sz="2000">
                <a:latin typeface="Tahoma" panose="020B0604030504040204" pitchFamily="34" charset="0"/>
                <a:cs typeface="Tahoma" panose="020B0604030504040204" pitchFamily="34" charset="0"/>
              </a:rPr>
              <a:t>Have </a:t>
            </a:r>
            <a:r>
              <a:rPr lang="en-ZA" altLang="en-US" sz="2000" b="1">
                <a:latin typeface="Tahoma" panose="020B0604030504040204" pitchFamily="34" charset="0"/>
                <a:cs typeface="Tahoma" panose="020B0604030504040204" pitchFamily="34" charset="0"/>
              </a:rPr>
              <a:t>Same or Similar </a:t>
            </a:r>
            <a:r>
              <a:rPr lang="en-ZA" altLang="en-US" sz="2000">
                <a:latin typeface="Tahoma" panose="020B0604030504040204" pitchFamily="34" charset="0"/>
                <a:cs typeface="Tahoma" panose="020B0604030504040204" pitchFamily="34" charset="0"/>
              </a:rPr>
              <a:t>Objectives </a:t>
            </a:r>
          </a:p>
          <a:p>
            <a:pPr eaLnBrk="1" hangingPunct="1">
              <a:buFont typeface="Arial" panose="020B0604020202020204" pitchFamily="34" charset="0"/>
              <a:buNone/>
            </a:pPr>
            <a:endParaRPr lang="en-ZA" altLang="en-US" sz="900">
              <a:latin typeface="Tahoma" panose="020B0604030504040204" pitchFamily="34" charset="0"/>
              <a:cs typeface="Tahoma" panose="020B0604030504040204" pitchFamily="34" charset="0"/>
            </a:endParaRPr>
          </a:p>
          <a:p>
            <a:pPr eaLnBrk="1" hangingPunct="1">
              <a:buFont typeface="Arial" panose="020B0604020202020204" pitchFamily="34" charset="0"/>
              <a:buNone/>
            </a:pPr>
            <a:r>
              <a:rPr lang="en-ZA" altLang="en-US" sz="2000">
                <a:latin typeface="Tahoma" panose="020B0604030504040204" pitchFamily="34" charset="0"/>
                <a:cs typeface="Tahoma" panose="020B0604030504040204" pitchFamily="34" charset="0"/>
              </a:rPr>
              <a:t> - </a:t>
            </a:r>
            <a:r>
              <a:rPr lang="en-ZA" altLang="en-US" sz="2000" i="1">
                <a:solidFill>
                  <a:srgbClr val="FF0000"/>
                </a:solidFill>
                <a:latin typeface="Tahoma" panose="020B0604030504040204" pitchFamily="34" charset="0"/>
                <a:cs typeface="Tahoma" panose="020B0604030504040204" pitchFamily="34" charset="0"/>
              </a:rPr>
              <a:t>To ensure that markets work well for the benefit of businesses and consumers.</a:t>
            </a:r>
          </a:p>
          <a:p>
            <a:pPr eaLnBrk="1" hangingPunct="1">
              <a:buFont typeface="Arial" panose="020B0604020202020204" pitchFamily="34" charset="0"/>
              <a:buNone/>
            </a:pPr>
            <a:endParaRPr lang="en-ZA" altLang="en-US" sz="1100" b="1">
              <a:latin typeface="Tahoma" panose="020B0604030504040204" pitchFamily="34" charset="0"/>
              <a:cs typeface="Tahoma" panose="020B0604030504040204" pitchFamily="34" charset="0"/>
            </a:endParaRPr>
          </a:p>
          <a:p>
            <a:pPr eaLnBrk="1" hangingPunct="1">
              <a:buFont typeface="Arial" panose="020B0604020202020204" pitchFamily="34" charset="0"/>
              <a:buNone/>
            </a:pPr>
            <a:r>
              <a:rPr lang="en-ZA" altLang="en-US" sz="2400" b="1">
                <a:latin typeface="Tahoma" panose="020B0604030504040204" pitchFamily="34" charset="0"/>
                <a:cs typeface="Tahoma" panose="020B0604030504040204" pitchFamily="34" charset="0"/>
              </a:rPr>
              <a:t>Expected Outcome</a:t>
            </a:r>
          </a:p>
          <a:p>
            <a:pPr eaLnBrk="1" hangingPunct="1">
              <a:buFont typeface="Arial" panose="020B0604020202020204" pitchFamily="34" charset="0"/>
              <a:buNone/>
            </a:pPr>
            <a:endParaRPr lang="en-ZA" altLang="en-US" sz="1200" b="1">
              <a:latin typeface="Tahoma" panose="020B0604030504040204" pitchFamily="34" charset="0"/>
              <a:cs typeface="Tahoma" panose="020B0604030504040204" pitchFamily="34" charset="0"/>
            </a:endParaRPr>
          </a:p>
          <a:p>
            <a:pPr eaLnBrk="1" hangingPunct="1"/>
            <a:endParaRPr lang="en-ZA" altLang="en-US" sz="2000" b="1">
              <a:latin typeface="Tahoma" panose="020B0604030504040204" pitchFamily="34" charset="0"/>
              <a:cs typeface="Tahoma" panose="020B0604030504040204" pitchFamily="34" charset="0"/>
            </a:endParaRPr>
          </a:p>
          <a:p>
            <a:pPr eaLnBrk="1" hangingPunct="1"/>
            <a:endParaRPr lang="en-ZA" altLang="en-US" sz="2000" b="1">
              <a:latin typeface="Tahoma" panose="020B0604030504040204" pitchFamily="34" charset="0"/>
              <a:cs typeface="Tahoma" panose="020B0604030504040204" pitchFamily="34" charset="0"/>
            </a:endParaRPr>
          </a:p>
          <a:p>
            <a:pPr eaLnBrk="1" hangingPunct="1"/>
            <a:endParaRPr lang="en-ZA" altLang="en-US" sz="2000" b="1">
              <a:latin typeface="Tahoma" panose="020B0604030504040204" pitchFamily="34" charset="0"/>
              <a:cs typeface="Tahoma" panose="020B0604030504040204" pitchFamily="34" charset="0"/>
            </a:endParaRPr>
          </a:p>
          <a:p>
            <a:pPr eaLnBrk="1" hangingPunct="1"/>
            <a:endParaRPr lang="en-ZA" altLang="en-US" sz="2000" b="1">
              <a:latin typeface="Tahoma" panose="020B0604030504040204" pitchFamily="34" charset="0"/>
              <a:cs typeface="Tahoma" panose="020B0604030504040204" pitchFamily="34" charset="0"/>
            </a:endParaRPr>
          </a:p>
          <a:p>
            <a:pPr eaLnBrk="1" hangingPunct="1">
              <a:buFont typeface="Arial" panose="020B0604020202020204" pitchFamily="34" charset="0"/>
              <a:buNone/>
            </a:pPr>
            <a:endParaRPr lang="en-ZA" altLang="en-US" sz="2000" b="1">
              <a:latin typeface="Tahoma" panose="020B0604030504040204" pitchFamily="34" charset="0"/>
              <a:cs typeface="Tahoma" panose="020B0604030504040204" pitchFamily="34" charset="0"/>
            </a:endParaRPr>
          </a:p>
        </p:txBody>
      </p:sp>
      <p:sp>
        <p:nvSpPr>
          <p:cNvPr id="7172" name="Slide Number Placeholder 2">
            <a:extLst>
              <a:ext uri="{FF2B5EF4-FFF2-40B4-BE49-F238E27FC236}">
                <a16:creationId xmlns:a16="http://schemas.microsoft.com/office/drawing/2014/main" id="{8F7D0818-86A1-AAA1-6D34-D54D0C5911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CFCE556A-1BCA-744C-AA72-0B65CF3389DD}" type="slidenum">
              <a:rPr lang="en-ZA" altLang="en-US" sz="1200">
                <a:latin typeface="Arial" panose="020B0604020202020204" pitchFamily="34" charset="0"/>
              </a:rPr>
              <a:pPr eaLnBrk="1" hangingPunct="1">
                <a:spcBef>
                  <a:spcPct val="0"/>
                </a:spcBef>
                <a:buClrTx/>
                <a:buFontTx/>
                <a:buNone/>
              </a:pPr>
              <a:t>4</a:t>
            </a:fld>
            <a:endParaRPr lang="en-ZA" altLang="en-US" sz="1200">
              <a:latin typeface="Arial" panose="020B0604020202020204" pitchFamily="34" charset="0"/>
            </a:endParaRPr>
          </a:p>
        </p:txBody>
      </p:sp>
      <p:graphicFrame>
        <p:nvGraphicFramePr>
          <p:cNvPr id="5" name="Table 4">
            <a:extLst>
              <a:ext uri="{FF2B5EF4-FFF2-40B4-BE49-F238E27FC236}">
                <a16:creationId xmlns:a16="http://schemas.microsoft.com/office/drawing/2014/main" id="{3306EC14-8B91-8200-1EA4-3B5BCD0ACF72}"/>
              </a:ext>
            </a:extLst>
          </p:cNvPr>
          <p:cNvGraphicFramePr>
            <a:graphicFrameLocks noGrp="1"/>
          </p:cNvGraphicFramePr>
          <p:nvPr/>
        </p:nvGraphicFramePr>
        <p:xfrm>
          <a:off x="179388" y="3155950"/>
          <a:ext cx="8785225" cy="3505200"/>
        </p:xfrm>
        <a:graphic>
          <a:graphicData uri="http://schemas.openxmlformats.org/drawingml/2006/table">
            <a:tbl>
              <a:tblPr firstRow="1" bandRow="1">
                <a:tableStyleId>{5C22544A-7EE6-4342-B048-85BDC9FD1C3A}</a:tableStyleId>
              </a:tblPr>
              <a:tblGrid>
                <a:gridCol w="2928408">
                  <a:extLst>
                    <a:ext uri="{9D8B030D-6E8A-4147-A177-3AD203B41FA5}">
                      <a16:colId xmlns:a16="http://schemas.microsoft.com/office/drawing/2014/main" val="20000"/>
                    </a:ext>
                  </a:extLst>
                </a:gridCol>
                <a:gridCol w="2928408">
                  <a:extLst>
                    <a:ext uri="{9D8B030D-6E8A-4147-A177-3AD203B41FA5}">
                      <a16:colId xmlns:a16="http://schemas.microsoft.com/office/drawing/2014/main" val="20001"/>
                    </a:ext>
                  </a:extLst>
                </a:gridCol>
                <a:gridCol w="2928408">
                  <a:extLst>
                    <a:ext uri="{9D8B030D-6E8A-4147-A177-3AD203B41FA5}">
                      <a16:colId xmlns:a16="http://schemas.microsoft.com/office/drawing/2014/main" val="20002"/>
                    </a:ext>
                  </a:extLst>
                </a:gridCol>
              </a:tblGrid>
              <a:tr h="457197">
                <a:tc>
                  <a:txBody>
                    <a:bodyPr/>
                    <a:lstStyle/>
                    <a:p>
                      <a:r>
                        <a:rPr lang="en-ZA" sz="2400" b="1" dirty="0"/>
                        <a:t>Outcome</a:t>
                      </a:r>
                    </a:p>
                  </a:txBody>
                  <a:tcPr marL="91443" marR="91443" marT="45717" marB="45717"/>
                </a:tc>
                <a:tc>
                  <a:txBody>
                    <a:bodyPr/>
                    <a:lstStyle/>
                    <a:p>
                      <a:r>
                        <a:rPr lang="en-ZA" sz="2400" dirty="0"/>
                        <a:t>Competition</a:t>
                      </a:r>
                    </a:p>
                  </a:txBody>
                  <a:tcPr marL="91443" marR="91443" marT="45717" marB="45717"/>
                </a:tc>
                <a:tc>
                  <a:txBody>
                    <a:bodyPr/>
                    <a:lstStyle/>
                    <a:p>
                      <a:r>
                        <a:rPr lang="en-ZA" sz="2400" dirty="0"/>
                        <a:t>Regulation</a:t>
                      </a:r>
                    </a:p>
                  </a:txBody>
                  <a:tcPr marL="91443" marR="91443" marT="45717" marB="45717"/>
                </a:tc>
                <a:extLst>
                  <a:ext uri="{0D108BD9-81ED-4DB2-BD59-A6C34878D82A}">
                    <a16:rowId xmlns:a16="http://schemas.microsoft.com/office/drawing/2014/main" val="10000"/>
                  </a:ext>
                </a:extLst>
              </a:tr>
              <a:tr h="579119">
                <a:tc>
                  <a:txBody>
                    <a:bodyPr/>
                    <a:lstStyle/>
                    <a:p>
                      <a:r>
                        <a:rPr lang="en-ZA" sz="1600" dirty="0">
                          <a:latin typeface="Tahoma" pitchFamily="34" charset="0"/>
                          <a:ea typeface="Tahoma" pitchFamily="34" charset="0"/>
                          <a:cs typeface="Tahoma" pitchFamily="34" charset="0"/>
                        </a:rPr>
                        <a:t>Create a wider </a:t>
                      </a:r>
                      <a:r>
                        <a:rPr lang="en-ZA" sz="1600" b="1" dirty="0">
                          <a:latin typeface="Tahoma" pitchFamily="34" charset="0"/>
                          <a:ea typeface="Tahoma" pitchFamily="34" charset="0"/>
                          <a:cs typeface="Tahoma" pitchFamily="34" charset="0"/>
                        </a:rPr>
                        <a:t>choice</a:t>
                      </a:r>
                      <a:r>
                        <a:rPr lang="en-ZA" sz="1600" dirty="0">
                          <a:latin typeface="Tahoma" pitchFamily="34" charset="0"/>
                          <a:ea typeface="Tahoma" pitchFamily="34" charset="0"/>
                          <a:cs typeface="Tahoma" pitchFamily="34" charset="0"/>
                        </a:rPr>
                        <a:t> for consumers </a:t>
                      </a:r>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Policy to promote entry of more players</a:t>
                      </a:r>
                      <a:endParaRPr lang="en-ZA" sz="1600" dirty="0"/>
                    </a:p>
                  </a:txBody>
                  <a:tcPr marL="91443" marR="91443"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1600" dirty="0">
                          <a:latin typeface="Tahoma" pitchFamily="34" charset="0"/>
                          <a:ea typeface="Tahoma" pitchFamily="34" charset="0"/>
                          <a:cs typeface="Tahoma" pitchFamily="34" charset="0"/>
                        </a:rPr>
                        <a:t>License more players</a:t>
                      </a:r>
                      <a:endParaRPr lang="en-ZA" sz="1600" dirty="0"/>
                    </a:p>
                    <a:p>
                      <a:endParaRPr lang="en-ZA" sz="1600" dirty="0"/>
                    </a:p>
                  </a:txBody>
                  <a:tcPr marL="91443" marR="91443" marT="45717" marB="45717"/>
                </a:tc>
                <a:extLst>
                  <a:ext uri="{0D108BD9-81ED-4DB2-BD59-A6C34878D82A}">
                    <a16:rowId xmlns:a16="http://schemas.microsoft.com/office/drawing/2014/main" val="10001"/>
                  </a:ext>
                </a:extLst>
              </a:tr>
              <a:tr h="335276">
                <a:tc>
                  <a:txBody>
                    <a:bodyPr/>
                    <a:lstStyle/>
                    <a:p>
                      <a:r>
                        <a:rPr lang="en-ZA" sz="1600" b="1" dirty="0">
                          <a:latin typeface="Tahoma" pitchFamily="34" charset="0"/>
                          <a:ea typeface="Tahoma" pitchFamily="34" charset="0"/>
                          <a:cs typeface="Tahoma" pitchFamily="34" charset="0"/>
                        </a:rPr>
                        <a:t>Reduce prices </a:t>
                      </a:r>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Use</a:t>
                      </a:r>
                      <a:r>
                        <a:rPr lang="en-ZA" sz="1600" baseline="0" dirty="0">
                          <a:latin typeface="Tahoma" pitchFamily="34" charset="0"/>
                          <a:ea typeface="Tahoma" pitchFamily="34" charset="0"/>
                          <a:cs typeface="Tahoma" pitchFamily="34" charset="0"/>
                        </a:rPr>
                        <a:t> </a:t>
                      </a:r>
                      <a:r>
                        <a:rPr lang="en-ZA" sz="1600" dirty="0">
                          <a:latin typeface="Tahoma" pitchFamily="34" charset="0"/>
                          <a:ea typeface="Tahoma" pitchFamily="34" charset="0"/>
                          <a:cs typeface="Tahoma" pitchFamily="34" charset="0"/>
                        </a:rPr>
                        <a:t>marketing mix rivalry</a:t>
                      </a:r>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Use</a:t>
                      </a:r>
                      <a:r>
                        <a:rPr lang="en-ZA" sz="1600" baseline="0" dirty="0">
                          <a:latin typeface="Tahoma" pitchFamily="34" charset="0"/>
                          <a:ea typeface="Tahoma" pitchFamily="34" charset="0"/>
                          <a:cs typeface="Tahoma" pitchFamily="34" charset="0"/>
                        </a:rPr>
                        <a:t> of </a:t>
                      </a:r>
                      <a:r>
                        <a:rPr lang="en-ZA" sz="1600" dirty="0">
                          <a:latin typeface="Tahoma" pitchFamily="34" charset="0"/>
                          <a:ea typeface="Tahoma" pitchFamily="34" charset="0"/>
                          <a:cs typeface="Tahoma" pitchFamily="34" charset="0"/>
                        </a:rPr>
                        <a:t>regulated prices</a:t>
                      </a:r>
                      <a:endParaRPr lang="en-ZA" sz="1600" dirty="0"/>
                    </a:p>
                  </a:txBody>
                  <a:tcPr marL="91443" marR="91443" marT="45717" marB="45717"/>
                </a:tc>
                <a:extLst>
                  <a:ext uri="{0D108BD9-81ED-4DB2-BD59-A6C34878D82A}">
                    <a16:rowId xmlns:a16="http://schemas.microsoft.com/office/drawing/2014/main" val="10002"/>
                  </a:ext>
                </a:extLst>
              </a:tr>
              <a:tr h="579119">
                <a:tc>
                  <a:txBody>
                    <a:bodyPr/>
                    <a:lstStyle/>
                    <a:p>
                      <a:r>
                        <a:rPr lang="en-ZA" sz="1600" b="1" dirty="0">
                          <a:latin typeface="Tahoma" pitchFamily="34" charset="0"/>
                          <a:ea typeface="Tahoma" pitchFamily="34" charset="0"/>
                          <a:cs typeface="Tahoma" pitchFamily="34" charset="0"/>
                        </a:rPr>
                        <a:t>Improve quality </a:t>
                      </a:r>
                      <a:endParaRPr lang="en-ZA" sz="1600" dirty="0"/>
                    </a:p>
                  </a:txBody>
                  <a:tcPr marL="91443" marR="91443"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1600" dirty="0">
                          <a:latin typeface="Tahoma" pitchFamily="34" charset="0"/>
                          <a:ea typeface="Tahoma" pitchFamily="34" charset="0"/>
                          <a:cs typeface="Tahoma" pitchFamily="34" charset="0"/>
                        </a:rPr>
                        <a:t>Use</a:t>
                      </a:r>
                      <a:r>
                        <a:rPr lang="en-ZA" sz="1600" baseline="0" dirty="0">
                          <a:latin typeface="Tahoma" pitchFamily="34" charset="0"/>
                          <a:ea typeface="Tahoma" pitchFamily="34" charset="0"/>
                          <a:cs typeface="Tahoma" pitchFamily="34" charset="0"/>
                        </a:rPr>
                        <a:t> </a:t>
                      </a:r>
                      <a:r>
                        <a:rPr lang="en-ZA" sz="1600" dirty="0">
                          <a:latin typeface="Tahoma" pitchFamily="34" charset="0"/>
                          <a:ea typeface="Tahoma" pitchFamily="34" charset="0"/>
                          <a:cs typeface="Tahoma" pitchFamily="34" charset="0"/>
                        </a:rPr>
                        <a:t>marketing mix rivalry</a:t>
                      </a:r>
                      <a:endParaRPr lang="en-ZA" sz="1600" dirty="0"/>
                    </a:p>
                    <a:p>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Use performance indicators</a:t>
                      </a:r>
                      <a:endParaRPr lang="en-ZA" sz="1600" dirty="0"/>
                    </a:p>
                  </a:txBody>
                  <a:tcPr marL="91443" marR="91443" marT="45717" marB="45717"/>
                </a:tc>
                <a:extLst>
                  <a:ext uri="{0D108BD9-81ED-4DB2-BD59-A6C34878D82A}">
                    <a16:rowId xmlns:a16="http://schemas.microsoft.com/office/drawing/2014/main" val="10003"/>
                  </a:ext>
                </a:extLst>
              </a:tr>
              <a:tr h="1554490">
                <a:tc>
                  <a:txBody>
                    <a:bodyPr/>
                    <a:lstStyle/>
                    <a:p>
                      <a:r>
                        <a:rPr lang="en-ZA" sz="1600" b="1" dirty="0">
                          <a:latin typeface="Tahoma" pitchFamily="34" charset="0"/>
                          <a:ea typeface="Tahoma" pitchFamily="34" charset="0"/>
                          <a:cs typeface="Tahoma" pitchFamily="34" charset="0"/>
                        </a:rPr>
                        <a:t>Consumer protection </a:t>
                      </a:r>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No frequent monopoly price hikes.</a:t>
                      </a:r>
                    </a:p>
                    <a:p>
                      <a:endParaRPr lang="en-ZA" sz="1600" dirty="0"/>
                    </a:p>
                  </a:txBody>
                  <a:tcPr marL="91443" marR="91443" marT="45717" marB="45717"/>
                </a:tc>
                <a:tc>
                  <a:txBody>
                    <a:bodyPr/>
                    <a:lstStyle/>
                    <a:p>
                      <a:r>
                        <a:rPr lang="en-ZA" sz="1600" dirty="0">
                          <a:latin typeface="Tahoma" pitchFamily="34" charset="0"/>
                          <a:ea typeface="Tahoma" pitchFamily="34" charset="0"/>
                          <a:cs typeface="Tahoma" pitchFamily="34" charset="0"/>
                        </a:rPr>
                        <a:t>- Increased access (life-line tariffs) </a:t>
                      </a:r>
                    </a:p>
                    <a:p>
                      <a:endParaRPr lang="en-ZA" sz="1600" dirty="0">
                        <a:latin typeface="Tahoma" pitchFamily="34" charset="0"/>
                        <a:ea typeface="Tahoma" pitchFamily="34" charset="0"/>
                        <a:cs typeface="Tahoma" pitchFamily="34" charset="0"/>
                      </a:endParaRPr>
                    </a:p>
                    <a:p>
                      <a:r>
                        <a:rPr lang="en-ZA" sz="1600" dirty="0">
                          <a:latin typeface="Tahoma" pitchFamily="34" charset="0"/>
                          <a:ea typeface="Tahoma" pitchFamily="34" charset="0"/>
                          <a:cs typeface="Tahoma" pitchFamily="34" charset="0"/>
                        </a:rPr>
                        <a:t>- No unreliable service (KPIs)</a:t>
                      </a:r>
                    </a:p>
                    <a:p>
                      <a:endParaRPr lang="en-ZA" sz="1600" dirty="0">
                        <a:latin typeface="Tahoma" pitchFamily="34" charset="0"/>
                        <a:ea typeface="Tahoma" pitchFamily="34" charset="0"/>
                        <a:cs typeface="Tahoma" pitchFamily="34" charset="0"/>
                      </a:endParaRPr>
                    </a:p>
                    <a:p>
                      <a:r>
                        <a:rPr lang="en-ZA" sz="1600" dirty="0">
                          <a:latin typeface="Tahoma" pitchFamily="34" charset="0"/>
                          <a:ea typeface="Tahoma" pitchFamily="34" charset="0"/>
                          <a:cs typeface="Tahoma" pitchFamily="34" charset="0"/>
                        </a:rPr>
                        <a:t>- Complaint</a:t>
                      </a:r>
                      <a:r>
                        <a:rPr lang="en-ZA" sz="1600" baseline="0" dirty="0">
                          <a:latin typeface="Tahoma" pitchFamily="34" charset="0"/>
                          <a:ea typeface="Tahoma" pitchFamily="34" charset="0"/>
                          <a:cs typeface="Tahoma" pitchFamily="34" charset="0"/>
                        </a:rPr>
                        <a:t> Handling</a:t>
                      </a:r>
                      <a:endParaRPr lang="en-ZA" sz="1600" dirty="0"/>
                    </a:p>
                  </a:txBody>
                  <a:tcPr marL="91443" marR="91443" marT="45717" marB="45717"/>
                </a:tc>
                <a:extLst>
                  <a:ext uri="{0D108BD9-81ED-4DB2-BD59-A6C34878D82A}">
                    <a16:rowId xmlns:a16="http://schemas.microsoft.com/office/drawing/2014/main" val="10004"/>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BCD2E6B-4189-0901-859E-0B7C61AA4D91}"/>
              </a:ext>
            </a:extLst>
          </p:cNvPr>
          <p:cNvSpPr>
            <a:spLocks noGrp="1"/>
          </p:cNvSpPr>
          <p:nvPr>
            <p:ph type="title"/>
          </p:nvPr>
        </p:nvSpPr>
        <p:spPr>
          <a:xfrm>
            <a:off x="468313" y="115888"/>
            <a:ext cx="8229600" cy="649287"/>
          </a:xfrm>
        </p:spPr>
        <p:txBody>
          <a:bodyPr/>
          <a:lstStyle/>
          <a:p>
            <a:pPr algn="ctr" eaLnBrk="1" hangingPunct="1"/>
            <a:r>
              <a:rPr lang="en-ZA" altLang="en-US" sz="4000" b="1">
                <a:latin typeface="Tahoma" panose="020B0604030504040204" pitchFamily="34" charset="0"/>
                <a:cs typeface="Tahoma" panose="020B0604030504040204" pitchFamily="34" charset="0"/>
              </a:rPr>
              <a:t>Why competition? </a:t>
            </a:r>
          </a:p>
        </p:txBody>
      </p:sp>
      <p:sp>
        <p:nvSpPr>
          <p:cNvPr id="3" name="Content Placeholder 2">
            <a:extLst>
              <a:ext uri="{FF2B5EF4-FFF2-40B4-BE49-F238E27FC236}">
                <a16:creationId xmlns:a16="http://schemas.microsoft.com/office/drawing/2014/main" id="{751A4599-73E5-EE3C-5EDD-FA306707E123}"/>
              </a:ext>
            </a:extLst>
          </p:cNvPr>
          <p:cNvSpPr>
            <a:spLocks noGrp="1"/>
          </p:cNvSpPr>
          <p:nvPr>
            <p:ph idx="1"/>
          </p:nvPr>
        </p:nvSpPr>
        <p:spPr>
          <a:xfrm>
            <a:off x="457200" y="836613"/>
            <a:ext cx="8229600" cy="5688012"/>
          </a:xfrm>
        </p:spPr>
        <p:txBody>
          <a:bodyPr rtlCol="0">
            <a:normAutofit fontScale="47500" lnSpcReduction="20000"/>
          </a:bodyPr>
          <a:lstStyle/>
          <a:p>
            <a:pPr marL="548640" indent="-411480" eaLnBrk="1" fontAlgn="auto" hangingPunct="1">
              <a:spcAft>
                <a:spcPts val="0"/>
              </a:spcAft>
              <a:buClr>
                <a:schemeClr val="tx1">
                  <a:shade val="95000"/>
                </a:schemeClr>
              </a:buClr>
              <a:buFont typeface="Arial" pitchFamily="34" charset="0"/>
              <a:buNone/>
              <a:defRPr/>
            </a:pPr>
            <a:r>
              <a:rPr lang="en-ZA" sz="3600" b="1" dirty="0">
                <a:latin typeface="Tahoma" pitchFamily="34" charset="0"/>
                <a:ea typeface="Tahoma" pitchFamily="34" charset="0"/>
                <a:cs typeface="Tahoma" pitchFamily="34" charset="0"/>
              </a:rPr>
              <a:t>For markets to work well by</a:t>
            </a:r>
            <a:r>
              <a:rPr lang="en-ZA" sz="3600" dirty="0">
                <a:latin typeface="Tahoma" pitchFamily="34" charset="0"/>
                <a:ea typeface="Tahoma" pitchFamily="34" charset="0"/>
                <a:cs typeface="Tahoma" pitchFamily="34" charset="0"/>
              </a:rPr>
              <a:t>:</a:t>
            </a:r>
          </a:p>
          <a:p>
            <a:pPr marL="548640" indent="-411480" eaLnBrk="1" fontAlgn="auto" hangingPunct="1">
              <a:spcAft>
                <a:spcPts val="0"/>
              </a:spcAft>
              <a:buClr>
                <a:schemeClr val="tx1">
                  <a:shade val="95000"/>
                </a:schemeClr>
              </a:buClr>
              <a:buFont typeface="Arial" pitchFamily="34" charset="0"/>
              <a:buChar char="•"/>
              <a:defRPr/>
            </a:pPr>
            <a:endParaRPr lang="en-ZA" sz="2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dirty="0">
                <a:latin typeface="Tahoma" pitchFamily="34" charset="0"/>
                <a:ea typeface="Tahoma" pitchFamily="34" charset="0"/>
                <a:cs typeface="Tahoma" pitchFamily="34" charset="0"/>
              </a:rPr>
              <a:t>Preventing </a:t>
            </a:r>
            <a:r>
              <a:rPr lang="en-ZA" sz="2900" b="1" dirty="0">
                <a:latin typeface="Tahoma" pitchFamily="34" charset="0"/>
                <a:ea typeface="Tahoma" pitchFamily="34" charset="0"/>
                <a:cs typeface="Tahoma" pitchFamily="34" charset="0"/>
              </a:rPr>
              <a:t>mergers and cartels </a:t>
            </a:r>
          </a:p>
          <a:p>
            <a:pPr marL="548640" indent="-411480" eaLnBrk="1" fontAlgn="auto" hangingPunct="1">
              <a:spcAft>
                <a:spcPts val="0"/>
              </a:spcAft>
              <a:buClr>
                <a:schemeClr val="tx1">
                  <a:shade val="95000"/>
                </a:schemeClr>
              </a:buClr>
              <a:buFont typeface="Arial" pitchFamily="34" charset="0"/>
              <a:buChar char="•"/>
              <a:defRPr/>
            </a:pPr>
            <a:endParaRPr lang="en-ZA" sz="29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dirty="0">
                <a:latin typeface="Tahoma" pitchFamily="34" charset="0"/>
                <a:ea typeface="Tahoma" pitchFamily="34" charset="0"/>
                <a:cs typeface="Tahoma" pitchFamily="34" charset="0"/>
              </a:rPr>
              <a:t>Preventing abuse of </a:t>
            </a:r>
            <a:r>
              <a:rPr lang="en-ZA" sz="2900" b="1" dirty="0">
                <a:latin typeface="Tahoma" pitchFamily="34" charset="0"/>
                <a:ea typeface="Tahoma" pitchFamily="34" charset="0"/>
                <a:cs typeface="Tahoma" pitchFamily="34" charset="0"/>
              </a:rPr>
              <a:t>dominance</a:t>
            </a:r>
            <a:r>
              <a:rPr lang="en-ZA" sz="2900" dirty="0">
                <a:latin typeface="Tahoma" pitchFamily="34" charset="0"/>
                <a:ea typeface="Tahoma" pitchFamily="34" charset="0"/>
                <a:cs typeface="Tahoma" pitchFamily="34" charset="0"/>
              </a:rPr>
              <a:t> to the detriment of consumers.</a:t>
            </a:r>
          </a:p>
          <a:p>
            <a:pPr marL="548640" indent="-411480" eaLnBrk="1" fontAlgn="auto" hangingPunct="1">
              <a:spcAft>
                <a:spcPts val="0"/>
              </a:spcAft>
              <a:buClr>
                <a:schemeClr val="tx1">
                  <a:shade val="95000"/>
                </a:schemeClr>
              </a:buClr>
              <a:buFont typeface="Arial" pitchFamily="34" charset="0"/>
              <a:buChar char="•"/>
              <a:defRPr/>
            </a:pPr>
            <a:endParaRPr lang="en-ZA" sz="29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dirty="0">
                <a:latin typeface="Tahoma" pitchFamily="34" charset="0"/>
                <a:ea typeface="Tahoma" pitchFamily="34" charset="0"/>
                <a:cs typeface="Tahoma" pitchFamily="34" charset="0"/>
              </a:rPr>
              <a:t>Avoiding </a:t>
            </a:r>
            <a:r>
              <a:rPr lang="en-ZA" sz="2900" b="1" dirty="0">
                <a:latin typeface="Tahoma" pitchFamily="34" charset="0"/>
                <a:ea typeface="Tahoma" pitchFamily="34" charset="0"/>
                <a:cs typeface="Tahoma" pitchFamily="34" charset="0"/>
              </a:rPr>
              <a:t>market distortion </a:t>
            </a:r>
            <a:r>
              <a:rPr lang="en-ZA" sz="2900" dirty="0">
                <a:latin typeface="Tahoma" pitchFamily="34" charset="0"/>
                <a:ea typeface="Tahoma" pitchFamily="34" charset="0"/>
                <a:cs typeface="Tahoma" pitchFamily="34" charset="0"/>
              </a:rPr>
              <a:t>by avoiding state run companies that are heavily subsidised (parastatals, airlines, state owned energy companies)</a:t>
            </a:r>
          </a:p>
          <a:p>
            <a:pPr marL="548640" indent="-411480" eaLnBrk="1" fontAlgn="auto" hangingPunct="1">
              <a:spcAft>
                <a:spcPts val="0"/>
              </a:spcAft>
              <a:buClr>
                <a:schemeClr val="tx1">
                  <a:shade val="95000"/>
                </a:schemeClr>
              </a:buClr>
              <a:buFont typeface="Arial" pitchFamily="34" charset="0"/>
              <a:buNone/>
              <a:defRPr/>
            </a:pPr>
            <a:endParaRPr lang="en-ZA" sz="2600"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None/>
              <a:defRPr/>
            </a:pPr>
            <a:r>
              <a:rPr lang="en-ZA" b="1" dirty="0">
                <a:latin typeface="Tahoma" pitchFamily="34" charset="0"/>
                <a:ea typeface="Tahoma" pitchFamily="34" charset="0"/>
                <a:cs typeface="Tahoma" pitchFamily="34" charset="0"/>
              </a:rPr>
              <a:t>Specific Outcome</a:t>
            </a:r>
          </a:p>
          <a:p>
            <a:pPr marL="548640" indent="-411480" eaLnBrk="1" fontAlgn="auto" hangingPunct="1">
              <a:spcAft>
                <a:spcPts val="0"/>
              </a:spcAft>
              <a:buClr>
                <a:schemeClr val="tx1">
                  <a:shade val="95000"/>
                </a:schemeClr>
              </a:buClr>
              <a:buFont typeface="Arial" pitchFamily="34" charset="0"/>
              <a:buChar char="•"/>
              <a:defRPr/>
            </a:pPr>
            <a:endParaRPr lang="en-ZA" sz="2900"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b="1" dirty="0">
                <a:latin typeface="Tahoma" pitchFamily="34" charset="0"/>
                <a:ea typeface="Tahoma" pitchFamily="34" charset="0"/>
                <a:cs typeface="Tahoma" pitchFamily="34" charset="0"/>
              </a:rPr>
              <a:t>Efficiency of companies through </a:t>
            </a:r>
            <a:r>
              <a:rPr lang="en-ZA" sz="2900" b="1" dirty="0" err="1">
                <a:latin typeface="Tahoma" pitchFamily="34" charset="0"/>
                <a:ea typeface="Tahoma" pitchFamily="34" charset="0"/>
                <a:cs typeface="Tahoma" pitchFamily="34" charset="0"/>
              </a:rPr>
              <a:t>pareto</a:t>
            </a:r>
            <a:r>
              <a:rPr lang="en-ZA" sz="2900" b="1" dirty="0">
                <a:latin typeface="Tahoma" pitchFamily="34" charset="0"/>
                <a:ea typeface="Tahoma" pitchFamily="34" charset="0"/>
                <a:cs typeface="Tahoma" pitchFamily="34" charset="0"/>
              </a:rPr>
              <a:t> optimality </a:t>
            </a:r>
            <a:r>
              <a:rPr lang="en-ZA" sz="2600" dirty="0">
                <a:latin typeface="Tahoma" pitchFamily="34" charset="0"/>
                <a:ea typeface="Tahoma" pitchFamily="34" charset="0"/>
                <a:cs typeface="Tahoma" pitchFamily="34" charset="0"/>
              </a:rPr>
              <a:t>(resources are allocated in the most efficient manner.)  Because of scarcity, one party's situation cannot be improved without making another party's situation worse.</a:t>
            </a:r>
          </a:p>
          <a:p>
            <a:pPr marL="548640" indent="-411480" eaLnBrk="1" fontAlgn="auto" hangingPunct="1">
              <a:spcAft>
                <a:spcPts val="0"/>
              </a:spcAft>
              <a:buClr>
                <a:schemeClr val="tx1">
                  <a:shade val="95000"/>
                </a:schemeClr>
              </a:buClr>
              <a:buFont typeface="Arial" pitchFamily="34" charset="0"/>
              <a:buChar char="•"/>
              <a:defRPr/>
            </a:pPr>
            <a:endParaRPr lang="en-ZA" sz="2600" dirty="0">
              <a:latin typeface="Tahoma" pitchFamily="34" charset="0"/>
              <a:ea typeface="Tahoma" pitchFamily="34" charset="0"/>
              <a:cs typeface="Tahoma" pitchFamily="34" charset="0"/>
            </a:endParaRPr>
          </a:p>
          <a:p>
            <a:pPr marL="594360" indent="-457200" eaLnBrk="1" fontAlgn="auto" hangingPunct="1">
              <a:spcAft>
                <a:spcPts val="0"/>
              </a:spcAft>
              <a:buClr>
                <a:schemeClr val="tx1">
                  <a:shade val="95000"/>
                </a:schemeClr>
              </a:buClr>
              <a:buFont typeface="Wingdings" pitchFamily="2" charset="2"/>
              <a:buChar char="o"/>
              <a:defRPr/>
            </a:pPr>
            <a:r>
              <a:rPr lang="en-ZA" sz="2600" dirty="0">
                <a:latin typeface="Tahoma" pitchFamily="34" charset="0"/>
                <a:ea typeface="Tahoma" pitchFamily="34" charset="0"/>
                <a:cs typeface="Tahoma" pitchFamily="34" charset="0"/>
              </a:rPr>
              <a:t> E.G eliminating a monopoly  will make the market become competitive and efficient, the monopolist will be made worse off. However, the loss to the monopolist will be more than offset by the gain in efficiency, in the sense that the monopolist could hypothetically be compensated for its loss while still leaving a net gain for others in the economy) </a:t>
            </a:r>
          </a:p>
          <a:p>
            <a:pPr marL="594360" indent="-457200" eaLnBrk="1" fontAlgn="auto" hangingPunct="1">
              <a:spcAft>
                <a:spcPts val="0"/>
              </a:spcAft>
              <a:buClr>
                <a:schemeClr val="tx1">
                  <a:shade val="95000"/>
                </a:schemeClr>
              </a:buClr>
              <a:buFont typeface="Wingdings" pitchFamily="2" charset="2"/>
              <a:buChar char="o"/>
              <a:defRPr/>
            </a:pPr>
            <a:endParaRPr lang="en-ZA" sz="2600" dirty="0">
              <a:latin typeface="Tahoma" pitchFamily="34" charset="0"/>
              <a:ea typeface="Tahoma" pitchFamily="34" charset="0"/>
              <a:cs typeface="Tahoma" pitchFamily="34" charset="0"/>
            </a:endParaRPr>
          </a:p>
          <a:p>
            <a:pPr marL="594360" indent="-457200" eaLnBrk="1" fontAlgn="auto" hangingPunct="1">
              <a:spcAft>
                <a:spcPts val="0"/>
              </a:spcAft>
              <a:buClr>
                <a:schemeClr val="tx1">
                  <a:shade val="95000"/>
                </a:schemeClr>
              </a:buClr>
              <a:buFont typeface="Wingdings" pitchFamily="2" charset="2"/>
              <a:buChar char="o"/>
              <a:defRPr/>
            </a:pPr>
            <a:r>
              <a:rPr lang="en-ZA" sz="2600" dirty="0">
                <a:latin typeface="Tahoma" pitchFamily="34" charset="0"/>
                <a:ea typeface="Tahoma" pitchFamily="34" charset="0"/>
                <a:cs typeface="Tahoma" pitchFamily="34" charset="0"/>
              </a:rPr>
              <a:t>E.G existence of petroleum refineries, does it make economic sense? Is it cheaper to close  and pay redundancy packages?</a:t>
            </a:r>
          </a:p>
          <a:p>
            <a:pPr marL="548640" indent="-411480" eaLnBrk="1" fontAlgn="auto" hangingPunct="1">
              <a:spcAft>
                <a:spcPts val="0"/>
              </a:spcAft>
              <a:buClr>
                <a:schemeClr val="tx1">
                  <a:shade val="95000"/>
                </a:schemeClr>
              </a:buClr>
              <a:buFont typeface="Arial" pitchFamily="34" charset="0"/>
              <a:buChar char="•"/>
              <a:defRPr/>
            </a:pPr>
            <a:endParaRPr lang="en-ZA" sz="26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b="1" dirty="0">
                <a:latin typeface="Tahoma" pitchFamily="34" charset="0"/>
                <a:ea typeface="Tahoma" pitchFamily="34" charset="0"/>
                <a:cs typeface="Tahoma" pitchFamily="34" charset="0"/>
              </a:rPr>
              <a:t>Innovation</a:t>
            </a:r>
          </a:p>
          <a:p>
            <a:pPr marL="548640" indent="-411480" eaLnBrk="1" fontAlgn="auto" hangingPunct="1">
              <a:spcAft>
                <a:spcPts val="0"/>
              </a:spcAft>
              <a:buClr>
                <a:schemeClr val="tx1">
                  <a:shade val="95000"/>
                </a:schemeClr>
              </a:buClr>
              <a:buFont typeface="Arial" pitchFamily="34" charset="0"/>
              <a:buChar char="•"/>
              <a:defRPr/>
            </a:pPr>
            <a:endParaRPr lang="en-ZA" sz="2900" b="1"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b="1" dirty="0">
                <a:latin typeface="Tahoma" pitchFamily="34" charset="0"/>
                <a:ea typeface="Tahoma" pitchFamily="34" charset="0"/>
                <a:cs typeface="Tahoma" pitchFamily="34" charset="0"/>
              </a:rPr>
              <a:t>productivity and growth</a:t>
            </a:r>
            <a:r>
              <a:rPr lang="en-ZA" sz="2900" dirty="0">
                <a:latin typeface="Tahoma" pitchFamily="34" charset="0"/>
                <a:ea typeface="Tahoma" pitchFamily="34" charset="0"/>
                <a:cs typeface="Tahoma" pitchFamily="34" charset="0"/>
              </a:rPr>
              <a:t> </a:t>
            </a:r>
          </a:p>
          <a:p>
            <a:pPr marL="548640" indent="-411480" eaLnBrk="1" fontAlgn="auto" hangingPunct="1">
              <a:spcAft>
                <a:spcPts val="0"/>
              </a:spcAft>
              <a:buClr>
                <a:schemeClr val="tx1">
                  <a:shade val="95000"/>
                </a:schemeClr>
              </a:buClr>
              <a:buFont typeface="Arial" pitchFamily="34" charset="0"/>
              <a:buChar char="•"/>
              <a:defRPr/>
            </a:pPr>
            <a:endParaRPr lang="en-ZA" sz="29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900" b="1" dirty="0">
                <a:latin typeface="Tahoma" pitchFamily="34" charset="0"/>
                <a:ea typeface="Tahoma" pitchFamily="34" charset="0"/>
                <a:cs typeface="Tahoma" pitchFamily="34" charset="0"/>
              </a:rPr>
              <a:t>Job creation </a:t>
            </a:r>
            <a:r>
              <a:rPr lang="en-ZA" sz="2900" dirty="0">
                <a:latin typeface="Tahoma" pitchFamily="34" charset="0"/>
                <a:ea typeface="Tahoma" pitchFamily="34" charset="0"/>
                <a:cs typeface="Tahoma" pitchFamily="34" charset="0"/>
              </a:rPr>
              <a:t>(more smaller companies employing more people)</a:t>
            </a:r>
          </a:p>
          <a:p>
            <a:pPr marL="548640" indent="-411480" eaLnBrk="1" fontAlgn="auto" hangingPunct="1">
              <a:spcAft>
                <a:spcPts val="0"/>
              </a:spcAft>
              <a:buClr>
                <a:schemeClr val="tx1">
                  <a:shade val="95000"/>
                </a:schemeClr>
              </a:buClr>
              <a:buFont typeface="Arial" pitchFamily="34" charset="0"/>
              <a:buNone/>
              <a:defRPr/>
            </a:pPr>
            <a:endParaRPr lang="en-ZA" dirty="0"/>
          </a:p>
        </p:txBody>
      </p:sp>
      <p:sp>
        <p:nvSpPr>
          <p:cNvPr id="8196" name="Slide Number Placeholder 1">
            <a:extLst>
              <a:ext uri="{FF2B5EF4-FFF2-40B4-BE49-F238E27FC236}">
                <a16:creationId xmlns:a16="http://schemas.microsoft.com/office/drawing/2014/main" id="{259EAA0A-8EE5-9839-7D9D-F440285D8CF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42EDC354-D82D-7C47-9091-F25BAE7462C9}" type="slidenum">
              <a:rPr lang="en-ZA" altLang="en-US" sz="1200">
                <a:latin typeface="Arial" panose="020B0604020202020204" pitchFamily="34" charset="0"/>
              </a:rPr>
              <a:pPr eaLnBrk="1" hangingPunct="1">
                <a:spcBef>
                  <a:spcPct val="0"/>
                </a:spcBef>
                <a:buClrTx/>
                <a:buFontTx/>
                <a:buNone/>
              </a:pPr>
              <a:t>5</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45365-ABE6-106F-FE49-6FE55BA88436}"/>
              </a:ext>
            </a:extLst>
          </p:cNvPr>
          <p:cNvSpPr>
            <a:spLocks noGrp="1"/>
          </p:cNvSpPr>
          <p:nvPr>
            <p:ph type="title"/>
          </p:nvPr>
        </p:nvSpPr>
        <p:spPr>
          <a:xfrm>
            <a:off x="395288" y="115888"/>
            <a:ext cx="8229600" cy="1008062"/>
          </a:xfrm>
        </p:spPr>
        <p:txBody>
          <a:bodyPr rtlCol="0">
            <a:normAutofit fontScale="90000"/>
          </a:bodyPr>
          <a:lstStyle/>
          <a:p>
            <a:pPr algn="ctr" eaLnBrk="1" fontAlgn="auto" hangingPunct="1">
              <a:spcAft>
                <a:spcPts val="0"/>
              </a:spcAft>
              <a:defRPr/>
            </a:pPr>
            <a:br>
              <a:rPr lang="en-ZA" i="1" dirty="0"/>
            </a:br>
            <a:r>
              <a:rPr lang="en-ZA" b="1" dirty="0">
                <a:latin typeface="Tahoma" pitchFamily="34" charset="0"/>
                <a:ea typeface="Tahoma" pitchFamily="34" charset="0"/>
                <a:cs typeface="Tahoma" pitchFamily="34" charset="0"/>
              </a:rPr>
              <a:t>Why regulation?</a:t>
            </a:r>
            <a:br>
              <a:rPr lang="en-ZA" b="1" dirty="0">
                <a:latin typeface="Tahoma" pitchFamily="34" charset="0"/>
                <a:ea typeface="Tahoma" pitchFamily="34" charset="0"/>
                <a:cs typeface="Tahoma" pitchFamily="34" charset="0"/>
              </a:rPr>
            </a:br>
            <a:endParaRPr lang="en-ZA" b="1" dirty="0">
              <a:latin typeface="Tahoma" pitchFamily="34" charset="0"/>
              <a:ea typeface="Tahoma" pitchFamily="34" charset="0"/>
              <a:cs typeface="Tahoma" pitchFamily="34" charset="0"/>
            </a:endParaRPr>
          </a:p>
        </p:txBody>
      </p:sp>
      <p:sp>
        <p:nvSpPr>
          <p:cNvPr id="3" name="Content Placeholder 2">
            <a:extLst>
              <a:ext uri="{FF2B5EF4-FFF2-40B4-BE49-F238E27FC236}">
                <a16:creationId xmlns:a16="http://schemas.microsoft.com/office/drawing/2014/main" id="{4DECDE6A-4DB7-A903-DD21-139DB6663B14}"/>
              </a:ext>
            </a:extLst>
          </p:cNvPr>
          <p:cNvSpPr>
            <a:spLocks noGrp="1"/>
          </p:cNvSpPr>
          <p:nvPr>
            <p:ph idx="1"/>
          </p:nvPr>
        </p:nvSpPr>
        <p:spPr>
          <a:xfrm>
            <a:off x="323850" y="908050"/>
            <a:ext cx="8569325" cy="5218113"/>
          </a:xfrm>
        </p:spPr>
        <p:txBody>
          <a:bodyPr rtlCol="0">
            <a:normAutofit lnSpcReduction="10000"/>
          </a:bodyPr>
          <a:lstStyle/>
          <a:p>
            <a:pPr marL="548640" indent="-411480" eaLnBrk="1" fontAlgn="auto" hangingPunct="1">
              <a:spcAft>
                <a:spcPts val="0"/>
              </a:spcAft>
              <a:buClr>
                <a:schemeClr val="tx1">
                  <a:shade val="95000"/>
                </a:schemeClr>
              </a:buClr>
              <a:buFont typeface="Arial" pitchFamily="34" charset="0"/>
              <a:buChar char="•"/>
              <a:defRPr/>
            </a:pPr>
            <a:endParaRPr lang="en-ZA" sz="2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200" dirty="0">
                <a:latin typeface="Tahoma" pitchFamily="34" charset="0"/>
                <a:ea typeface="Tahoma" pitchFamily="34" charset="0"/>
                <a:cs typeface="Tahoma" pitchFamily="34" charset="0"/>
              </a:rPr>
              <a:t>Most utilities in the energy sector, especially electricity, are </a:t>
            </a:r>
            <a:r>
              <a:rPr lang="en-ZA" sz="2200" b="1" dirty="0">
                <a:latin typeface="Tahoma" pitchFamily="34" charset="0"/>
                <a:ea typeface="Tahoma" pitchFamily="34" charset="0"/>
                <a:cs typeface="Tahoma" pitchFamily="34" charset="0"/>
              </a:rPr>
              <a:t>natural monopolies. </a:t>
            </a:r>
            <a:r>
              <a:rPr lang="en-ZA" sz="2200" dirty="0">
                <a:latin typeface="Tahoma" pitchFamily="34" charset="0"/>
                <a:ea typeface="Tahoma" pitchFamily="34" charset="0"/>
                <a:cs typeface="Tahoma" pitchFamily="34" charset="0"/>
              </a:rPr>
              <a:t>That is, have  high capital costs and extensive distribution systems and therefore discourage duplication of competing systems. </a:t>
            </a:r>
          </a:p>
          <a:p>
            <a:pPr marL="548640" indent="-411480" eaLnBrk="1" fontAlgn="auto" hangingPunct="1">
              <a:spcAft>
                <a:spcPts val="0"/>
              </a:spcAft>
              <a:buClr>
                <a:schemeClr val="tx1">
                  <a:shade val="95000"/>
                </a:schemeClr>
              </a:buClr>
              <a:buFont typeface="Arial" pitchFamily="34" charset="0"/>
              <a:buChar char="•"/>
              <a:defRPr/>
            </a:pPr>
            <a:endParaRPr lang="en-ZA" sz="2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200" dirty="0">
                <a:latin typeface="Tahoma" pitchFamily="34" charset="0"/>
                <a:ea typeface="Tahoma" pitchFamily="34" charset="0"/>
                <a:cs typeface="Tahoma" pitchFamily="34" charset="0"/>
              </a:rPr>
              <a:t>In natural monopolies </a:t>
            </a:r>
            <a:r>
              <a:rPr lang="en-ZA" sz="2200" b="1" dirty="0">
                <a:latin typeface="Tahoma" pitchFamily="34" charset="0"/>
                <a:ea typeface="Tahoma" pitchFamily="34" charset="0"/>
                <a:cs typeface="Tahoma" pitchFamily="34" charset="0"/>
              </a:rPr>
              <a:t>“Cost of service” </a:t>
            </a:r>
            <a:r>
              <a:rPr lang="en-ZA" sz="2200" dirty="0">
                <a:latin typeface="Tahoma" pitchFamily="34" charset="0"/>
                <a:ea typeface="Tahoma" pitchFamily="34" charset="0"/>
                <a:cs typeface="Tahoma" pitchFamily="34" charset="0"/>
              </a:rPr>
              <a:t>regulation sets retail tariffs to recover expenses and give a </a:t>
            </a:r>
            <a:r>
              <a:rPr lang="en-ZA" sz="2200" b="1" dirty="0">
                <a:latin typeface="Tahoma" pitchFamily="34" charset="0"/>
                <a:ea typeface="Tahoma" pitchFamily="34" charset="0"/>
                <a:cs typeface="Tahoma" pitchFamily="34" charset="0"/>
              </a:rPr>
              <a:t>“fair” return on capital. </a:t>
            </a:r>
          </a:p>
          <a:p>
            <a:pPr marL="548640" indent="-411480" eaLnBrk="1" fontAlgn="auto" hangingPunct="1">
              <a:spcAft>
                <a:spcPts val="0"/>
              </a:spcAft>
              <a:buClr>
                <a:schemeClr val="tx1">
                  <a:shade val="95000"/>
                </a:schemeClr>
              </a:buClr>
              <a:buFont typeface="Arial" pitchFamily="34" charset="0"/>
              <a:buChar char="•"/>
              <a:defRPr/>
            </a:pPr>
            <a:endParaRPr lang="en-ZA" sz="2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200" dirty="0">
                <a:latin typeface="Tahoma" pitchFamily="34" charset="0"/>
                <a:ea typeface="Tahoma" pitchFamily="34" charset="0"/>
                <a:cs typeface="Tahoma" pitchFamily="34" charset="0"/>
              </a:rPr>
              <a:t>Regulation supervises the sector to </a:t>
            </a:r>
            <a:r>
              <a:rPr lang="en-ZA" sz="2200" b="1" dirty="0">
                <a:latin typeface="Tahoma" pitchFamily="34" charset="0"/>
                <a:ea typeface="Tahoma" pitchFamily="34" charset="0"/>
                <a:cs typeface="Tahoma" pitchFamily="34" charset="0"/>
              </a:rPr>
              <a:t>avoid market failures and ensure security of energy supply</a:t>
            </a:r>
            <a:r>
              <a:rPr lang="en-ZA" sz="2200" dirty="0">
                <a:latin typeface="Tahoma" pitchFamily="34" charset="0"/>
                <a:ea typeface="Tahoma" pitchFamily="34" charset="0"/>
                <a:cs typeface="Tahoma" pitchFamily="34" charset="0"/>
              </a:rPr>
              <a:t>.</a:t>
            </a:r>
          </a:p>
          <a:p>
            <a:pPr marL="548640" indent="-411480" eaLnBrk="1" fontAlgn="auto" hangingPunct="1">
              <a:spcAft>
                <a:spcPts val="0"/>
              </a:spcAft>
              <a:buClr>
                <a:schemeClr val="tx1">
                  <a:shade val="95000"/>
                </a:schemeClr>
              </a:buClr>
              <a:buFont typeface="Arial" pitchFamily="34" charset="0"/>
              <a:buChar char="•"/>
              <a:defRPr/>
            </a:pPr>
            <a:endParaRPr lang="en-ZA" sz="2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2200" b="1" dirty="0">
                <a:latin typeface="Tahoma" pitchFamily="34" charset="0"/>
                <a:ea typeface="Tahoma" pitchFamily="34" charset="0"/>
                <a:cs typeface="Tahoma" pitchFamily="34" charset="0"/>
              </a:rPr>
              <a:t>Protect </a:t>
            </a:r>
            <a:r>
              <a:rPr lang="en-ZA" sz="2200" dirty="0">
                <a:latin typeface="Tahoma" pitchFamily="34" charset="0"/>
                <a:ea typeface="Tahoma" pitchFamily="34" charset="0"/>
                <a:cs typeface="Tahoma" pitchFamily="34" charset="0"/>
              </a:rPr>
              <a:t>vulnerable consumers.</a:t>
            </a: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9220" name="Slide Number Placeholder 3">
            <a:extLst>
              <a:ext uri="{FF2B5EF4-FFF2-40B4-BE49-F238E27FC236}">
                <a16:creationId xmlns:a16="http://schemas.microsoft.com/office/drawing/2014/main" id="{5586977D-34F9-C22A-2279-B79A8CC2135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83727C90-A7EB-DE4B-8E9C-026289DC6D9D}" type="slidenum">
              <a:rPr lang="en-ZA" altLang="en-US" sz="1200">
                <a:latin typeface="Arial" panose="020B0604020202020204" pitchFamily="34" charset="0"/>
              </a:rPr>
              <a:pPr eaLnBrk="1" hangingPunct="1">
                <a:spcBef>
                  <a:spcPct val="0"/>
                </a:spcBef>
                <a:buClrTx/>
                <a:buFontTx/>
                <a:buNone/>
              </a:pPr>
              <a:t>6</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19985-3B6E-C284-AC4E-A29065AA34AC}"/>
              </a:ext>
            </a:extLst>
          </p:cNvPr>
          <p:cNvSpPr>
            <a:spLocks noGrp="1"/>
          </p:cNvSpPr>
          <p:nvPr>
            <p:ph type="title"/>
          </p:nvPr>
        </p:nvSpPr>
        <p:spPr>
          <a:xfrm>
            <a:off x="1979613" y="476250"/>
            <a:ext cx="6659562" cy="1223963"/>
          </a:xfrm>
        </p:spPr>
        <p:txBody>
          <a:bodyPr rtlCol="0">
            <a:normAutofit fontScale="90000"/>
          </a:bodyPr>
          <a:lstStyle/>
          <a:p>
            <a:pPr algn="ctr" eaLnBrk="1" fontAlgn="auto" hangingPunct="1">
              <a:spcAft>
                <a:spcPts val="0"/>
              </a:spcAft>
              <a:defRPr/>
            </a:pPr>
            <a:br>
              <a:rPr lang="en-ZA" dirty="0">
                <a:latin typeface="Tahoma" pitchFamily="34" charset="0"/>
                <a:ea typeface="Tahoma" pitchFamily="34" charset="0"/>
                <a:cs typeface="Tahoma" pitchFamily="34" charset="0"/>
              </a:rPr>
            </a:br>
            <a:r>
              <a:rPr lang="en-ZA" sz="3600" b="1" dirty="0">
                <a:latin typeface="Tahoma" pitchFamily="34" charset="0"/>
                <a:ea typeface="Tahoma" pitchFamily="34" charset="0"/>
                <a:cs typeface="Tahoma" pitchFamily="34" charset="0"/>
              </a:rPr>
              <a:t>Complementary roles </a:t>
            </a:r>
            <a:br>
              <a:rPr lang="en-ZA" sz="3600" b="1" dirty="0">
                <a:latin typeface="Tahoma" pitchFamily="34" charset="0"/>
                <a:ea typeface="Tahoma" pitchFamily="34" charset="0"/>
                <a:cs typeface="Tahoma" pitchFamily="34" charset="0"/>
              </a:rPr>
            </a:br>
            <a:r>
              <a:rPr lang="en-ZA" sz="3600" b="1" dirty="0">
                <a:latin typeface="Tahoma" pitchFamily="34" charset="0"/>
                <a:ea typeface="Tahoma" pitchFamily="34" charset="0"/>
                <a:cs typeface="Tahoma" pitchFamily="34" charset="0"/>
              </a:rPr>
              <a:t>of competition and regulatory</a:t>
            </a:r>
            <a:br>
              <a:rPr lang="en-ZA" sz="4400" b="1" dirty="0"/>
            </a:br>
            <a:endParaRPr lang="en-ZA" b="1" dirty="0"/>
          </a:p>
        </p:txBody>
      </p:sp>
      <p:sp>
        <p:nvSpPr>
          <p:cNvPr id="3" name="Content Placeholder 2">
            <a:extLst>
              <a:ext uri="{FF2B5EF4-FFF2-40B4-BE49-F238E27FC236}">
                <a16:creationId xmlns:a16="http://schemas.microsoft.com/office/drawing/2014/main" id="{28278BAC-8C12-BD69-EB92-3C34758B22F2}"/>
              </a:ext>
            </a:extLst>
          </p:cNvPr>
          <p:cNvSpPr>
            <a:spLocks noGrp="1"/>
          </p:cNvSpPr>
          <p:nvPr>
            <p:ph idx="1"/>
          </p:nvPr>
        </p:nvSpPr>
        <p:spPr>
          <a:xfrm>
            <a:off x="457200" y="1125538"/>
            <a:ext cx="8507413" cy="5543550"/>
          </a:xfrm>
        </p:spPr>
        <p:txBody>
          <a:bodyPr rtlCol="0">
            <a:noAutofit/>
          </a:bodyPr>
          <a:lstStyle/>
          <a:p>
            <a:pPr marL="548640" indent="-411480" eaLnBrk="1" fontAlgn="auto" hangingPunct="1">
              <a:spcAft>
                <a:spcPts val="0"/>
              </a:spcAft>
              <a:buClr>
                <a:schemeClr val="tx1">
                  <a:shade val="95000"/>
                </a:schemeClr>
              </a:buClr>
              <a:buFont typeface="Arial" pitchFamily="34" charset="0"/>
              <a:buChar char="•"/>
              <a:defRPr/>
            </a:pPr>
            <a:r>
              <a:rPr lang="en-ZA" sz="1800" b="1" dirty="0">
                <a:latin typeface="Tahoma" pitchFamily="34" charset="0"/>
                <a:ea typeface="Tahoma" pitchFamily="34" charset="0"/>
                <a:cs typeface="Tahoma" pitchFamily="34" charset="0"/>
              </a:rPr>
              <a:t>Natural monopolies</a:t>
            </a:r>
            <a:r>
              <a:rPr lang="en-ZA" sz="1800" dirty="0">
                <a:latin typeface="Tahoma" pitchFamily="34" charset="0"/>
                <a:ea typeface="Tahoma" pitchFamily="34" charset="0"/>
                <a:cs typeface="Tahoma" pitchFamily="34" charset="0"/>
              </a:rPr>
              <a:t> if not regulated can destroy competition and its benefits. </a:t>
            </a:r>
          </a:p>
          <a:p>
            <a:pPr marL="548640" indent="-411480" eaLnBrk="1" fontAlgn="auto" hangingPunct="1">
              <a:spcAft>
                <a:spcPts val="0"/>
              </a:spcAft>
              <a:buClr>
                <a:schemeClr val="tx1">
                  <a:shade val="95000"/>
                </a:schemeClr>
              </a:buClr>
              <a:buFont typeface="Arial" pitchFamily="34" charset="0"/>
              <a:buChar char="•"/>
              <a:defRPr/>
            </a:pPr>
            <a:endParaRPr lang="en-ZA" sz="105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1800" dirty="0">
                <a:latin typeface="Tahoma" pitchFamily="34" charset="0"/>
                <a:ea typeface="Tahoma" pitchFamily="34" charset="0"/>
                <a:cs typeface="Tahoma" pitchFamily="34" charset="0"/>
              </a:rPr>
              <a:t>Before the destruction  of competition happens  -  </a:t>
            </a:r>
            <a:r>
              <a:rPr lang="en-ZA" sz="1800" b="1" dirty="0">
                <a:latin typeface="Tahoma" pitchFamily="34" charset="0"/>
                <a:ea typeface="Tahoma" pitchFamily="34" charset="0"/>
                <a:cs typeface="Tahoma" pitchFamily="34" charset="0"/>
              </a:rPr>
              <a:t>ex ante regulation </a:t>
            </a:r>
            <a:r>
              <a:rPr lang="en-ZA" sz="1800" dirty="0">
                <a:latin typeface="Tahoma" pitchFamily="34" charset="0"/>
                <a:ea typeface="Tahoma" pitchFamily="34" charset="0"/>
                <a:cs typeface="Tahoma" pitchFamily="34" charset="0"/>
              </a:rPr>
              <a:t>is necessary. </a:t>
            </a:r>
          </a:p>
          <a:p>
            <a:pPr marL="548640" indent="-411480" eaLnBrk="1" fontAlgn="auto" hangingPunct="1">
              <a:spcAft>
                <a:spcPts val="0"/>
              </a:spcAft>
              <a:buClr>
                <a:schemeClr val="tx1">
                  <a:shade val="95000"/>
                </a:schemeClr>
              </a:buClr>
              <a:buFont typeface="Arial" pitchFamily="34" charset="0"/>
              <a:buChar char="•"/>
              <a:defRPr/>
            </a:pPr>
            <a:endParaRPr lang="en-ZA" sz="105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1800" dirty="0">
                <a:latin typeface="Tahoma" pitchFamily="34" charset="0"/>
                <a:ea typeface="Tahoma" pitchFamily="34" charset="0"/>
                <a:cs typeface="Tahoma" pitchFamily="34" charset="0"/>
              </a:rPr>
              <a:t>Then, </a:t>
            </a:r>
            <a:r>
              <a:rPr lang="en-ZA" sz="1800" b="1" dirty="0">
                <a:latin typeface="Tahoma" pitchFamily="34" charset="0"/>
                <a:ea typeface="Tahoma" pitchFamily="34" charset="0"/>
                <a:cs typeface="Tahoma" pitchFamily="34" charset="0"/>
              </a:rPr>
              <a:t>ex-post competition enforcement </a:t>
            </a:r>
            <a:r>
              <a:rPr lang="en-ZA" sz="1800" dirty="0">
                <a:latin typeface="Tahoma" pitchFamily="34" charset="0"/>
                <a:ea typeface="Tahoma" pitchFamily="34" charset="0"/>
                <a:cs typeface="Tahoma" pitchFamily="34" charset="0"/>
              </a:rPr>
              <a:t>should be sustained to safeguard competition</a:t>
            </a:r>
          </a:p>
          <a:p>
            <a:pPr marL="548640" indent="-411480" eaLnBrk="1" fontAlgn="auto" hangingPunct="1">
              <a:spcAft>
                <a:spcPts val="0"/>
              </a:spcAft>
              <a:buClr>
                <a:schemeClr val="tx1">
                  <a:shade val="95000"/>
                </a:schemeClr>
              </a:buClr>
              <a:buFont typeface="Arial" pitchFamily="34" charset="0"/>
              <a:buChar char="•"/>
              <a:defRPr/>
            </a:pPr>
            <a:endParaRPr lang="en-ZA" sz="11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endParaRPr lang="en-ZA" sz="105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1800" dirty="0">
                <a:latin typeface="Tahoma" pitchFamily="34" charset="0"/>
                <a:ea typeface="Tahoma" pitchFamily="34" charset="0"/>
                <a:cs typeface="Tahoma" pitchFamily="34" charset="0"/>
              </a:rPr>
              <a:t>I.E. Regulation is </a:t>
            </a:r>
            <a:r>
              <a:rPr lang="en-ZA" sz="1800" b="1" dirty="0">
                <a:latin typeface="Tahoma" pitchFamily="34" charset="0"/>
                <a:ea typeface="Tahoma" pitchFamily="34" charset="0"/>
                <a:cs typeface="Tahoma" pitchFamily="34" charset="0"/>
              </a:rPr>
              <a:t>necessary</a:t>
            </a:r>
            <a:r>
              <a:rPr lang="en-ZA" sz="1800" dirty="0">
                <a:latin typeface="Tahoma" pitchFamily="34" charset="0"/>
                <a:ea typeface="Tahoma" pitchFamily="34" charset="0"/>
                <a:cs typeface="Tahoma" pitchFamily="34" charset="0"/>
              </a:rPr>
              <a:t> to open markets (monopolies) to competition. </a:t>
            </a:r>
            <a:endParaRPr lang="en-ZA" sz="800" dirty="0">
              <a:latin typeface="Tahoma" pitchFamily="34" charset="0"/>
              <a:ea typeface="Tahoma" pitchFamily="34" charset="0"/>
              <a:cs typeface="Tahoma" pitchFamily="34" charset="0"/>
            </a:endParaRPr>
          </a:p>
          <a:p>
            <a:pPr marL="868680" lvl="1" indent="-283464" eaLnBrk="1" fontAlgn="auto" hangingPunct="1">
              <a:spcAft>
                <a:spcPts val="0"/>
              </a:spcAft>
              <a:buFont typeface="Arial" pitchFamily="34" charset="0"/>
              <a:buChar char="–"/>
              <a:defRPr/>
            </a:pPr>
            <a:r>
              <a:rPr lang="en-ZA" sz="1400" dirty="0">
                <a:latin typeface="Tahoma" pitchFamily="34" charset="0"/>
                <a:ea typeface="Tahoma" pitchFamily="34" charset="0"/>
                <a:cs typeface="Tahoma" pitchFamily="34" charset="0"/>
              </a:rPr>
              <a:t>E.g. Zambian electricity act has allowed new players to enter and avoid  dominance.</a:t>
            </a:r>
          </a:p>
          <a:p>
            <a:pPr marL="868680" lvl="1" indent="-283464" eaLnBrk="1" fontAlgn="auto" hangingPunct="1">
              <a:spcAft>
                <a:spcPts val="0"/>
              </a:spcAft>
              <a:buFont typeface="Arial" pitchFamily="34" charset="0"/>
              <a:buChar char="–"/>
              <a:defRPr/>
            </a:pPr>
            <a:endParaRPr lang="en-ZA" sz="500" dirty="0">
              <a:latin typeface="Tahoma" pitchFamily="34" charset="0"/>
              <a:ea typeface="Tahoma" pitchFamily="34" charset="0"/>
              <a:cs typeface="Tahoma" pitchFamily="34" charset="0"/>
            </a:endParaRPr>
          </a:p>
          <a:p>
            <a:pPr marL="868680" lvl="1" indent="-283464" eaLnBrk="1" fontAlgn="auto" hangingPunct="1">
              <a:spcAft>
                <a:spcPts val="0"/>
              </a:spcAft>
              <a:buFont typeface="Arial" pitchFamily="34" charset="0"/>
              <a:buChar char="–"/>
              <a:defRPr/>
            </a:pPr>
            <a:r>
              <a:rPr lang="en-ZA" sz="1400" dirty="0">
                <a:latin typeface="Tahoma" pitchFamily="34" charset="0"/>
                <a:ea typeface="Tahoma" pitchFamily="34" charset="0"/>
                <a:cs typeface="Tahoma" pitchFamily="34" charset="0"/>
              </a:rPr>
              <a:t>E.g. ERB set of  tariff guidelines apply to both ZESCO and  new entrants. The ROR is applied for both and in some cases KPIs are also set for both. </a:t>
            </a:r>
          </a:p>
          <a:p>
            <a:pPr marL="548640" indent="-411480" eaLnBrk="1" fontAlgn="auto" hangingPunct="1">
              <a:spcAft>
                <a:spcPts val="0"/>
              </a:spcAft>
              <a:buClr>
                <a:schemeClr val="tx1">
                  <a:shade val="95000"/>
                </a:schemeClr>
              </a:buClr>
              <a:buFont typeface="Arial" pitchFamily="34" charset="0"/>
              <a:buChar char="•"/>
              <a:defRPr/>
            </a:pPr>
            <a:endParaRPr lang="en-ZA" sz="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endParaRPr lang="en-ZA" sz="1200" dirty="0">
              <a:latin typeface="Tahoma" pitchFamily="34" charset="0"/>
              <a:ea typeface="Tahoma" pitchFamily="34" charset="0"/>
              <a:cs typeface="Tahoma" pitchFamily="34" charset="0"/>
            </a:endParaRPr>
          </a:p>
          <a:p>
            <a:pPr marL="548640" indent="-411480" eaLnBrk="1" fontAlgn="auto" hangingPunct="1">
              <a:spcAft>
                <a:spcPts val="0"/>
              </a:spcAft>
              <a:buClr>
                <a:schemeClr val="tx1">
                  <a:shade val="95000"/>
                </a:schemeClr>
              </a:buClr>
              <a:buFont typeface="Arial" pitchFamily="34" charset="0"/>
              <a:buChar char="•"/>
              <a:defRPr/>
            </a:pPr>
            <a:r>
              <a:rPr lang="en-ZA" sz="1800" dirty="0">
                <a:latin typeface="Tahoma" pitchFamily="34" charset="0"/>
                <a:ea typeface="Tahoma" pitchFamily="34" charset="0"/>
                <a:cs typeface="Tahoma" pitchFamily="34" charset="0"/>
              </a:rPr>
              <a:t>Zambia opened the energy market to competition mainly by </a:t>
            </a:r>
            <a:r>
              <a:rPr lang="en-ZA" sz="1800" b="1" dirty="0">
                <a:latin typeface="Tahoma" pitchFamily="34" charset="0"/>
                <a:ea typeface="Tahoma" pitchFamily="34" charset="0"/>
                <a:cs typeface="Tahoma" pitchFamily="34" charset="0"/>
              </a:rPr>
              <a:t>first adopting regulation</a:t>
            </a:r>
            <a:r>
              <a:rPr lang="en-ZA" sz="1800" dirty="0">
                <a:latin typeface="Tahoma" pitchFamily="34" charset="0"/>
                <a:ea typeface="Tahoma" pitchFamily="34" charset="0"/>
                <a:cs typeface="Tahoma" pitchFamily="34" charset="0"/>
              </a:rPr>
              <a:t>,  that is, allowing new parties in generation and transmission (CEC) , distribution and supply.</a:t>
            </a:r>
          </a:p>
          <a:p>
            <a:pPr marL="548640" indent="-411480" eaLnBrk="1" fontAlgn="auto" hangingPunct="1">
              <a:spcAft>
                <a:spcPts val="0"/>
              </a:spcAft>
              <a:buClr>
                <a:schemeClr val="tx1">
                  <a:shade val="95000"/>
                </a:schemeClr>
              </a:buClr>
              <a:buFont typeface="Arial" pitchFamily="34" charset="0"/>
              <a:buChar char="•"/>
              <a:defRPr/>
            </a:pPr>
            <a:endParaRPr lang="en-ZA" sz="1800" dirty="0"/>
          </a:p>
          <a:p>
            <a:pPr marL="548640" indent="-411480" eaLnBrk="1" fontAlgn="auto" hangingPunct="1">
              <a:spcAft>
                <a:spcPts val="0"/>
              </a:spcAft>
              <a:buClr>
                <a:schemeClr val="tx1">
                  <a:shade val="95000"/>
                </a:schemeClr>
              </a:buClr>
              <a:buFont typeface="Arial" pitchFamily="34" charset="0"/>
              <a:buNone/>
              <a:defRPr/>
            </a:pPr>
            <a:r>
              <a:rPr lang="en-ZA" sz="1800" dirty="0"/>
              <a:t> </a:t>
            </a:r>
            <a:endParaRPr lang="en-ZA" sz="1800" b="1" dirty="0"/>
          </a:p>
          <a:p>
            <a:pPr marL="548640" indent="-411480" eaLnBrk="1" fontAlgn="auto" hangingPunct="1">
              <a:spcAft>
                <a:spcPts val="0"/>
              </a:spcAft>
              <a:buClr>
                <a:schemeClr val="tx1">
                  <a:shade val="95000"/>
                </a:schemeClr>
              </a:buClr>
              <a:buFont typeface="Arial" pitchFamily="34" charset="0"/>
              <a:buNone/>
              <a:defRPr/>
            </a:pPr>
            <a:endParaRPr lang="en-ZA" sz="1800" b="1" dirty="0"/>
          </a:p>
          <a:p>
            <a:pPr marL="548640" indent="-411480" eaLnBrk="1" fontAlgn="auto" hangingPunct="1">
              <a:spcAft>
                <a:spcPts val="0"/>
              </a:spcAft>
              <a:buClr>
                <a:schemeClr val="tx1">
                  <a:shade val="95000"/>
                </a:schemeClr>
              </a:buClr>
              <a:buFont typeface="Arial" pitchFamily="34" charset="0"/>
              <a:buChar char="•"/>
              <a:defRPr/>
            </a:pPr>
            <a:endParaRPr lang="en-ZA" sz="1800" dirty="0"/>
          </a:p>
        </p:txBody>
      </p:sp>
      <p:sp>
        <p:nvSpPr>
          <p:cNvPr id="10244" name="Slide Number Placeholder 3">
            <a:extLst>
              <a:ext uri="{FF2B5EF4-FFF2-40B4-BE49-F238E27FC236}">
                <a16:creationId xmlns:a16="http://schemas.microsoft.com/office/drawing/2014/main" id="{016A92BA-0D08-9810-598B-76559D7C19D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F57BF67A-C6B4-E849-9D77-972B590B8974}" type="slidenum">
              <a:rPr lang="en-ZA" altLang="en-US" sz="1200">
                <a:latin typeface="Arial" panose="020B0604020202020204" pitchFamily="34" charset="0"/>
              </a:rPr>
              <a:pPr eaLnBrk="1" hangingPunct="1">
                <a:spcBef>
                  <a:spcPct val="0"/>
                </a:spcBef>
                <a:buClrTx/>
                <a:buFontTx/>
                <a:buNone/>
              </a:pPr>
              <a:t>7</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80BAB-DFE7-132B-2FA7-2EC16600B070}"/>
              </a:ext>
            </a:extLst>
          </p:cNvPr>
          <p:cNvSpPr>
            <a:spLocks noGrp="1"/>
          </p:cNvSpPr>
          <p:nvPr>
            <p:ph type="title"/>
          </p:nvPr>
        </p:nvSpPr>
        <p:spPr>
          <a:xfrm>
            <a:off x="468313" y="765175"/>
            <a:ext cx="8147050" cy="863600"/>
          </a:xfrm>
        </p:spPr>
        <p:txBody>
          <a:bodyPr rtlCol="0">
            <a:normAutofit fontScale="90000"/>
          </a:bodyPr>
          <a:lstStyle/>
          <a:p>
            <a:pPr algn="ctr" eaLnBrk="1" fontAlgn="auto" hangingPunct="1">
              <a:spcAft>
                <a:spcPts val="0"/>
              </a:spcAft>
              <a:defRPr/>
            </a:pP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br>
              <a:rPr lang="en-ZA" sz="2700" dirty="0">
                <a:latin typeface="Tahoma" pitchFamily="34" charset="0"/>
                <a:ea typeface="Tahoma" pitchFamily="34" charset="0"/>
                <a:cs typeface="Tahoma" pitchFamily="34" charset="0"/>
              </a:rPr>
            </a:br>
            <a:r>
              <a:rPr lang="en-ZA" sz="2700" b="1" dirty="0">
                <a:latin typeface="Tahoma" pitchFamily="34" charset="0"/>
                <a:ea typeface="Tahoma" pitchFamily="34" charset="0"/>
                <a:cs typeface="Tahoma" pitchFamily="34" charset="0"/>
              </a:rPr>
              <a:t>Complementary roles of competition </a:t>
            </a:r>
            <a:br>
              <a:rPr lang="en-ZA" sz="2700" b="1" dirty="0">
                <a:latin typeface="Tahoma" pitchFamily="34" charset="0"/>
                <a:ea typeface="Tahoma" pitchFamily="34" charset="0"/>
                <a:cs typeface="Tahoma" pitchFamily="34" charset="0"/>
              </a:rPr>
            </a:br>
            <a:r>
              <a:rPr lang="en-ZA" sz="2700" b="1" dirty="0">
                <a:latin typeface="Tahoma" pitchFamily="34" charset="0"/>
                <a:ea typeface="Tahoma" pitchFamily="34" charset="0"/>
                <a:cs typeface="Tahoma" pitchFamily="34" charset="0"/>
              </a:rPr>
              <a:t>and regulatory cont’d</a:t>
            </a:r>
            <a:br>
              <a:rPr lang="en-ZA" dirty="0"/>
            </a:br>
            <a:endParaRPr lang="en-ZA" dirty="0"/>
          </a:p>
        </p:txBody>
      </p:sp>
      <p:sp>
        <p:nvSpPr>
          <p:cNvPr id="3" name="Content Placeholder 2">
            <a:extLst>
              <a:ext uri="{FF2B5EF4-FFF2-40B4-BE49-F238E27FC236}">
                <a16:creationId xmlns:a16="http://schemas.microsoft.com/office/drawing/2014/main" id="{D88AFF25-42F1-3872-6F63-972CD3D860C4}"/>
              </a:ext>
            </a:extLst>
          </p:cNvPr>
          <p:cNvSpPr>
            <a:spLocks noGrp="1"/>
          </p:cNvSpPr>
          <p:nvPr>
            <p:ph idx="1"/>
          </p:nvPr>
        </p:nvSpPr>
        <p:spPr>
          <a:xfrm>
            <a:off x="323850" y="1341438"/>
            <a:ext cx="8640763" cy="4895850"/>
          </a:xfrm>
        </p:spPr>
        <p:txBody>
          <a:bodyPr rtlCol="0">
            <a:normAutofit/>
          </a:bodyPr>
          <a:lstStyle/>
          <a:p>
            <a:pPr marL="548640" indent="-411480" eaLnBrk="1" fontAlgn="auto" hangingPunct="1">
              <a:spcAft>
                <a:spcPts val="0"/>
              </a:spcAft>
              <a:buClr>
                <a:schemeClr val="tx1">
                  <a:shade val="95000"/>
                </a:schemeClr>
              </a:buClr>
              <a:buFont typeface="Arial" pitchFamily="34" charset="0"/>
              <a:buChar char="•"/>
              <a:defRPr/>
            </a:pPr>
            <a:r>
              <a:rPr lang="en-ZA" sz="2000" dirty="0"/>
              <a:t>The regulator (ERB)  has developed </a:t>
            </a:r>
            <a:r>
              <a:rPr lang="en-ZA" sz="2000" b="1" dirty="0"/>
              <a:t>compliance and enforcement tools to provide rules to make markets work competitively. </a:t>
            </a:r>
            <a:r>
              <a:rPr lang="en-ZA" sz="2000" dirty="0"/>
              <a:t> Has also developed opinions on unbundled energy production and supply activities .</a:t>
            </a:r>
          </a:p>
          <a:p>
            <a:pPr marL="548640" indent="-411480" eaLnBrk="1" fontAlgn="auto" hangingPunct="1">
              <a:spcAft>
                <a:spcPts val="0"/>
              </a:spcAft>
              <a:buClr>
                <a:schemeClr val="tx1">
                  <a:shade val="95000"/>
                </a:schemeClr>
              </a:buClr>
              <a:buFont typeface="Arial" pitchFamily="34" charset="0"/>
              <a:buChar char="•"/>
              <a:defRPr/>
            </a:pPr>
            <a:endParaRPr lang="en-ZA" sz="2000" dirty="0"/>
          </a:p>
          <a:p>
            <a:pPr marL="548640" indent="-411480" eaLnBrk="1" fontAlgn="auto" hangingPunct="1">
              <a:spcAft>
                <a:spcPts val="0"/>
              </a:spcAft>
              <a:buClr>
                <a:schemeClr val="tx1">
                  <a:shade val="95000"/>
                </a:schemeClr>
              </a:buClr>
              <a:buFont typeface="Arial" pitchFamily="34" charset="0"/>
              <a:buChar char="•"/>
              <a:defRPr/>
            </a:pPr>
            <a:r>
              <a:rPr lang="en-ZA" sz="2000" dirty="0"/>
              <a:t>ERB has </a:t>
            </a:r>
            <a:r>
              <a:rPr lang="en-ZA" sz="2000" b="1" dirty="0"/>
              <a:t>regulatory supervision </a:t>
            </a:r>
            <a:r>
              <a:rPr lang="en-ZA" sz="2000" dirty="0"/>
              <a:t>for competitive PPAs and  competitive cross-border trade.</a:t>
            </a:r>
          </a:p>
          <a:p>
            <a:pPr marL="548640" indent="-411480" eaLnBrk="1" fontAlgn="auto" hangingPunct="1">
              <a:spcAft>
                <a:spcPts val="0"/>
              </a:spcAft>
              <a:buClr>
                <a:schemeClr val="tx1">
                  <a:shade val="95000"/>
                </a:schemeClr>
              </a:buClr>
              <a:buFont typeface="Arial" pitchFamily="34" charset="0"/>
              <a:buChar char="•"/>
              <a:defRPr/>
            </a:pPr>
            <a:endParaRPr lang="en-ZA" sz="2000" dirty="0"/>
          </a:p>
          <a:p>
            <a:pPr marL="548640" indent="-411480" eaLnBrk="1" fontAlgn="auto" hangingPunct="1">
              <a:spcAft>
                <a:spcPts val="0"/>
              </a:spcAft>
              <a:buClr>
                <a:schemeClr val="tx1">
                  <a:shade val="95000"/>
                </a:schemeClr>
              </a:buClr>
              <a:buFont typeface="Arial" pitchFamily="34" charset="0"/>
              <a:buChar char="•"/>
              <a:defRPr/>
            </a:pPr>
            <a:r>
              <a:rPr lang="en-ZA" sz="2000" dirty="0"/>
              <a:t>Lately, renewable energy regulatory framework tools developed by ERB for solar and mini hydro energy will be </a:t>
            </a:r>
            <a:r>
              <a:rPr lang="en-ZA" sz="2000" b="1" dirty="0"/>
              <a:t>integrated into the market and enhance competition</a:t>
            </a:r>
            <a:r>
              <a:rPr lang="en-ZA" sz="2000" dirty="0"/>
              <a:t>. </a:t>
            </a:r>
          </a:p>
          <a:p>
            <a:pPr marL="548640" indent="-411480" eaLnBrk="1" fontAlgn="auto" hangingPunct="1">
              <a:spcAft>
                <a:spcPts val="0"/>
              </a:spcAft>
              <a:buClr>
                <a:schemeClr val="tx1">
                  <a:shade val="95000"/>
                </a:schemeClr>
              </a:buClr>
              <a:buFont typeface="Arial" pitchFamily="34" charset="0"/>
              <a:buChar char="•"/>
              <a:defRPr/>
            </a:pPr>
            <a:endParaRPr lang="en-ZA" sz="2000" dirty="0"/>
          </a:p>
          <a:p>
            <a:pPr marL="548640" indent="-411480" algn="ctr" eaLnBrk="1" fontAlgn="auto" hangingPunct="1">
              <a:spcAft>
                <a:spcPts val="0"/>
              </a:spcAft>
              <a:buClr>
                <a:schemeClr val="tx1">
                  <a:shade val="95000"/>
                </a:schemeClr>
              </a:buClr>
              <a:buFont typeface="Arial" pitchFamily="34" charset="0"/>
              <a:buNone/>
              <a:defRPr/>
            </a:pPr>
            <a:r>
              <a:rPr lang="en-ZA" sz="2000" b="1" dirty="0">
                <a:solidFill>
                  <a:srgbClr val="FF0000"/>
                </a:solidFill>
              </a:rPr>
              <a:t>Thus, regulation is a necessary condition while competition is the sufficient condition.</a:t>
            </a:r>
          </a:p>
        </p:txBody>
      </p:sp>
      <p:sp>
        <p:nvSpPr>
          <p:cNvPr id="11268" name="Slide Number Placeholder 3">
            <a:extLst>
              <a:ext uri="{FF2B5EF4-FFF2-40B4-BE49-F238E27FC236}">
                <a16:creationId xmlns:a16="http://schemas.microsoft.com/office/drawing/2014/main" id="{B79F80FE-BC7B-3F90-2598-257FC0B071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EDB8343B-E820-664E-ABC9-E9DF93B60DC3}" type="slidenum">
              <a:rPr lang="en-ZA" altLang="en-US" sz="1200">
                <a:latin typeface="Arial" panose="020B0604020202020204" pitchFamily="34" charset="0"/>
              </a:rPr>
              <a:pPr eaLnBrk="1" hangingPunct="1">
                <a:spcBef>
                  <a:spcPct val="0"/>
                </a:spcBef>
                <a:buClrTx/>
                <a:buFontTx/>
                <a:buNone/>
              </a:pPr>
              <a:t>8</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A2DD60D-68EB-80B5-5C1D-108A27CB5B4B}"/>
              </a:ext>
            </a:extLst>
          </p:cNvPr>
          <p:cNvSpPr>
            <a:spLocks noGrp="1"/>
          </p:cNvSpPr>
          <p:nvPr>
            <p:ph type="title"/>
          </p:nvPr>
        </p:nvSpPr>
        <p:spPr>
          <a:xfrm>
            <a:off x="1042988" y="31750"/>
            <a:ext cx="8001000" cy="1216025"/>
          </a:xfrm>
        </p:spPr>
        <p:txBody>
          <a:bodyPr/>
          <a:lstStyle/>
          <a:p>
            <a:pPr algn="ctr" eaLnBrk="1" hangingPunct="1"/>
            <a:r>
              <a:rPr lang="en-ZA" altLang="en-US" sz="3200" b="1">
                <a:latin typeface="Tahoma" panose="020B0604030504040204" pitchFamily="34" charset="0"/>
                <a:cs typeface="Tahoma" panose="020B0604030504040204" pitchFamily="34" charset="0"/>
              </a:rPr>
              <a:t>Regulatory Tools that Enhance Competition</a:t>
            </a:r>
          </a:p>
        </p:txBody>
      </p:sp>
      <p:sp>
        <p:nvSpPr>
          <p:cNvPr id="3" name="Content Placeholder 2">
            <a:extLst>
              <a:ext uri="{FF2B5EF4-FFF2-40B4-BE49-F238E27FC236}">
                <a16:creationId xmlns:a16="http://schemas.microsoft.com/office/drawing/2014/main" id="{EE8A2719-6346-1391-E9D2-E91FD8D658C3}"/>
              </a:ext>
            </a:extLst>
          </p:cNvPr>
          <p:cNvSpPr>
            <a:spLocks noGrp="1"/>
          </p:cNvSpPr>
          <p:nvPr>
            <p:ph idx="1"/>
          </p:nvPr>
        </p:nvSpPr>
        <p:spPr>
          <a:xfrm>
            <a:off x="457200" y="1412875"/>
            <a:ext cx="8507413" cy="5111750"/>
          </a:xfrm>
        </p:spPr>
        <p:txBody>
          <a:bodyPr rtlCol="0">
            <a:normAutofit fontScale="77500" lnSpcReduction="20000"/>
          </a:bodyPr>
          <a:lstStyle/>
          <a:p>
            <a:pPr marL="548640" indent="-411480" eaLnBrk="1" fontAlgn="auto" hangingPunct="1">
              <a:spcAft>
                <a:spcPts val="0"/>
              </a:spcAft>
              <a:buClr>
                <a:schemeClr val="tx1">
                  <a:shade val="95000"/>
                </a:schemeClr>
              </a:buClr>
              <a:buFont typeface="Arial" pitchFamily="34" charset="0"/>
              <a:buNone/>
              <a:defRPr/>
            </a:pPr>
            <a:endParaRPr lang="en-ZA" sz="900" b="1" dirty="0"/>
          </a:p>
          <a:p>
            <a:pPr marL="548640" indent="-411480" eaLnBrk="1" fontAlgn="auto" hangingPunct="1">
              <a:spcAft>
                <a:spcPts val="0"/>
              </a:spcAft>
              <a:buClr>
                <a:schemeClr val="tx1">
                  <a:shade val="95000"/>
                </a:schemeClr>
              </a:buClr>
              <a:buFont typeface="Arial" pitchFamily="34" charset="0"/>
              <a:buNone/>
              <a:defRPr/>
            </a:pPr>
            <a:r>
              <a:rPr lang="en-ZA" sz="3400" b="1" dirty="0"/>
              <a:t>1. Regulatory Licensing </a:t>
            </a:r>
          </a:p>
          <a:p>
            <a:pPr marL="548640" indent="-411480" eaLnBrk="1" fontAlgn="auto" hangingPunct="1">
              <a:spcAft>
                <a:spcPts val="0"/>
              </a:spcAft>
              <a:buClr>
                <a:schemeClr val="tx1">
                  <a:shade val="95000"/>
                </a:schemeClr>
              </a:buClr>
              <a:buFont typeface="Arial" pitchFamily="34" charset="0"/>
              <a:buNone/>
              <a:defRPr/>
            </a:pPr>
            <a:endParaRPr lang="en-ZA" sz="2300" b="1" dirty="0"/>
          </a:p>
          <a:p>
            <a:pPr marL="548640" indent="-411480" eaLnBrk="1" fontAlgn="auto" hangingPunct="1">
              <a:spcAft>
                <a:spcPts val="0"/>
              </a:spcAft>
              <a:buClr>
                <a:schemeClr val="tx1">
                  <a:shade val="95000"/>
                </a:schemeClr>
              </a:buClr>
              <a:buFont typeface="Arial" pitchFamily="34" charset="0"/>
              <a:buChar char="•"/>
              <a:defRPr/>
            </a:pPr>
            <a:r>
              <a:rPr lang="en-ZA" b="1" dirty="0"/>
              <a:t>Licensing</a:t>
            </a:r>
            <a:r>
              <a:rPr lang="en-ZA" dirty="0"/>
              <a:t> of all those who meet the criteria for participation in a competitive market.</a:t>
            </a:r>
          </a:p>
          <a:p>
            <a:pPr marL="548640" indent="-411480" eaLnBrk="1" fontAlgn="auto" hangingPunct="1">
              <a:spcAft>
                <a:spcPts val="0"/>
              </a:spcAft>
              <a:buClr>
                <a:schemeClr val="tx1">
                  <a:shade val="95000"/>
                </a:schemeClr>
              </a:buClr>
              <a:buFont typeface="Arial" pitchFamily="34" charset="0"/>
              <a:buNone/>
              <a:defRPr/>
            </a:pPr>
            <a:r>
              <a:rPr lang="en-ZA" dirty="0"/>
              <a:t>	-	 </a:t>
            </a:r>
            <a:r>
              <a:rPr lang="en-ZA" sz="2600" dirty="0"/>
              <a:t>laying down the conditions for market entry, giving 	potential new entrants legal certainty and thus 	encouraging them to invest and compete.</a:t>
            </a:r>
          </a:p>
          <a:p>
            <a:pPr marL="548640" indent="-411480" eaLnBrk="1" fontAlgn="auto" hangingPunct="1">
              <a:spcAft>
                <a:spcPts val="0"/>
              </a:spcAft>
              <a:buClr>
                <a:schemeClr val="tx1">
                  <a:shade val="95000"/>
                </a:schemeClr>
              </a:buClr>
              <a:buFont typeface="Arial" pitchFamily="34" charset="0"/>
              <a:buChar char="•"/>
              <a:defRPr/>
            </a:pPr>
            <a:endParaRPr lang="en-ZA" sz="2100" dirty="0"/>
          </a:p>
          <a:p>
            <a:pPr marL="548640" indent="-411480" eaLnBrk="1" fontAlgn="auto" hangingPunct="1">
              <a:spcAft>
                <a:spcPts val="0"/>
              </a:spcAft>
              <a:buClr>
                <a:schemeClr val="tx1">
                  <a:shade val="95000"/>
                </a:schemeClr>
              </a:buClr>
              <a:buFont typeface="Arial" pitchFamily="34" charset="0"/>
              <a:buChar char="•"/>
              <a:defRPr/>
            </a:pPr>
            <a:r>
              <a:rPr lang="en-ZA" dirty="0"/>
              <a:t>Regulation </a:t>
            </a:r>
            <a:r>
              <a:rPr lang="en-ZA" b="1" dirty="0"/>
              <a:t>ensures participation of new entrants </a:t>
            </a:r>
            <a:r>
              <a:rPr lang="en-ZA" b="1" dirty="0" err="1"/>
              <a:t>e.g</a:t>
            </a:r>
            <a:r>
              <a:rPr lang="en-ZA" b="1" dirty="0"/>
              <a:t> Solar investment </a:t>
            </a:r>
            <a:r>
              <a:rPr lang="en-ZA" dirty="0"/>
              <a:t>which competition laws  and enforcement mechanisms do not necessarily guarantee.</a:t>
            </a:r>
          </a:p>
          <a:p>
            <a:pPr marL="548640" indent="-411480" eaLnBrk="1" fontAlgn="auto" hangingPunct="1">
              <a:spcAft>
                <a:spcPts val="0"/>
              </a:spcAft>
              <a:buClr>
                <a:schemeClr val="tx1">
                  <a:shade val="95000"/>
                </a:schemeClr>
              </a:buClr>
              <a:buFont typeface="Arial" pitchFamily="34" charset="0"/>
              <a:buChar char="•"/>
              <a:defRPr/>
            </a:pPr>
            <a:endParaRPr lang="en-ZA" sz="1300" dirty="0"/>
          </a:p>
          <a:p>
            <a:pPr marL="548640" indent="-411480" eaLnBrk="1" fontAlgn="auto" hangingPunct="1">
              <a:spcAft>
                <a:spcPts val="0"/>
              </a:spcAft>
              <a:buClr>
                <a:schemeClr val="tx1">
                  <a:shade val="95000"/>
                </a:schemeClr>
              </a:buClr>
              <a:buFont typeface="Arial" pitchFamily="34" charset="0"/>
              <a:buChar char="•"/>
              <a:defRPr/>
            </a:pPr>
            <a:r>
              <a:rPr lang="en-ZA" dirty="0"/>
              <a:t>Thus, in order to </a:t>
            </a:r>
            <a:r>
              <a:rPr lang="en-ZA" b="1" dirty="0"/>
              <a:t>guarantee a competitive environment </a:t>
            </a:r>
            <a:r>
              <a:rPr lang="en-ZA" dirty="0"/>
              <a:t>in which </a:t>
            </a:r>
            <a:r>
              <a:rPr lang="en-ZA" b="1" dirty="0"/>
              <a:t>new entrants </a:t>
            </a:r>
            <a:r>
              <a:rPr lang="en-ZA" dirty="0"/>
              <a:t>can thrive, regulation is necessary.</a:t>
            </a:r>
          </a:p>
          <a:p>
            <a:pPr marL="548640" indent="-411480" eaLnBrk="1" fontAlgn="auto" hangingPunct="1">
              <a:spcAft>
                <a:spcPts val="0"/>
              </a:spcAft>
              <a:buClr>
                <a:schemeClr val="tx1">
                  <a:shade val="95000"/>
                </a:schemeClr>
              </a:buClr>
              <a:buFont typeface="Arial" pitchFamily="34" charset="0"/>
              <a:buChar char="•"/>
              <a:defRPr/>
            </a:pPr>
            <a:endParaRPr lang="en-ZA" dirty="0"/>
          </a:p>
        </p:txBody>
      </p:sp>
      <p:sp>
        <p:nvSpPr>
          <p:cNvPr id="12292" name="Slide Number Placeholder 3">
            <a:extLst>
              <a:ext uri="{FF2B5EF4-FFF2-40B4-BE49-F238E27FC236}">
                <a16:creationId xmlns:a16="http://schemas.microsoft.com/office/drawing/2014/main" id="{850DEF96-BA64-A534-6AE1-C4EFE03B77F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77"/>
              <a:buChar char="o"/>
              <a:defRPr sz="3000">
                <a:solidFill>
                  <a:schemeClr val="tx1"/>
                </a:solidFill>
                <a:latin typeface="Verdana" panose="020B0604030504040204" pitchFamily="34" charset="0"/>
              </a:defRPr>
            </a:lvl1pPr>
            <a:lvl2pPr marL="742950" indent="-285750" eaLnBrk="0" hangingPunct="0">
              <a:spcBef>
                <a:spcPct val="20000"/>
              </a:spcBef>
              <a:buClr>
                <a:schemeClr val="accent2"/>
              </a:buClr>
              <a:buFont typeface="Wingdings" pitchFamily="2" charset="77"/>
              <a:buChar char="n"/>
              <a:defRPr sz="2600">
                <a:solidFill>
                  <a:schemeClr val="tx1"/>
                </a:solidFill>
                <a:latin typeface="Verdana" panose="020B0604030504040204" pitchFamily="34" charset="0"/>
              </a:defRPr>
            </a:lvl2pPr>
            <a:lvl3pPr marL="1143000" indent="-228600" eaLnBrk="0" hangingPunct="0">
              <a:spcBef>
                <a:spcPct val="20000"/>
              </a:spcBef>
              <a:buClr>
                <a:schemeClr val="accent2"/>
              </a:buClr>
              <a:buFont typeface="Wingdings" pitchFamily="2" charset="77"/>
              <a:buChar char="o"/>
              <a:defRPr sz="2300">
                <a:solidFill>
                  <a:schemeClr val="tx1"/>
                </a:solidFill>
                <a:latin typeface="Verdana" panose="020B0604030504040204" pitchFamily="34" charset="0"/>
              </a:defRPr>
            </a:lvl3pPr>
            <a:lvl4pPr marL="1600200" indent="-228600" eaLnBrk="0" hangingPunct="0">
              <a:spcBef>
                <a:spcPct val="20000"/>
              </a:spcBef>
              <a:buClr>
                <a:schemeClr val="accent2"/>
              </a:buClr>
              <a:buFont typeface="Wingdings" pitchFamily="2" charset="77"/>
              <a:buChar char="n"/>
              <a:defRPr sz="2000">
                <a:solidFill>
                  <a:schemeClr val="tx1"/>
                </a:solidFill>
                <a:latin typeface="Verdana" panose="020B0604030504040204" pitchFamily="34" charset="0"/>
              </a:defRPr>
            </a:lvl4pPr>
            <a:lvl5pPr marL="2057400" indent="-228600" eaLnBrk="0" hangingPunct="0">
              <a:spcBef>
                <a:spcPct val="25000"/>
              </a:spcBef>
              <a:buClr>
                <a:schemeClr val="accent2"/>
              </a:buClr>
              <a:buFont typeface="Wingdings" pitchFamily="2" charset="77"/>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itchFamily="2" charset="77"/>
              <a:buChar char="§"/>
              <a:defRPr sz="2000">
                <a:solidFill>
                  <a:schemeClr val="tx1"/>
                </a:solidFill>
                <a:latin typeface="Verdana" panose="020B0604030504040204" pitchFamily="34" charset="0"/>
              </a:defRPr>
            </a:lvl9pPr>
          </a:lstStyle>
          <a:p>
            <a:pPr eaLnBrk="1" hangingPunct="1">
              <a:spcBef>
                <a:spcPct val="0"/>
              </a:spcBef>
              <a:buClrTx/>
              <a:buFontTx/>
              <a:buNone/>
            </a:pPr>
            <a:fld id="{687DB9CC-4103-E044-BC88-E930CB872393}" type="slidenum">
              <a:rPr lang="en-ZA" altLang="en-US" sz="1200">
                <a:latin typeface="Arial" panose="020B0604020202020204" pitchFamily="34" charset="0"/>
              </a:rPr>
              <a:pPr eaLnBrk="1" hangingPunct="1">
                <a:spcBef>
                  <a:spcPct val="0"/>
                </a:spcBef>
                <a:buClrTx/>
                <a:buFontTx/>
                <a:buNone/>
              </a:pPr>
              <a:t>9</a:t>
            </a:fld>
            <a:endParaRPr lang="en-ZA" altLang="en-US" sz="1200">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ERB Approved Presentation Templat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0.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1.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2.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3.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4.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5.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6.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17.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2.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3.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4.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5.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6.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7.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8.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ppt/theme/themeOverride9.xml><?xml version="1.0" encoding="utf-8"?>
<a:themeOverride xmlns:a="http://schemas.openxmlformats.org/drawingml/2006/main">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themeOverride>
</file>

<file path=docProps/app.xml><?xml version="1.0" encoding="utf-8"?>
<Properties xmlns="http://schemas.openxmlformats.org/officeDocument/2006/extended-properties" xmlns:vt="http://schemas.openxmlformats.org/officeDocument/2006/docPropsVTypes">
  <Template/>
  <TotalTime>2348</TotalTime>
  <Words>1881</Words>
  <Application>Microsoft Macintosh PowerPoint</Application>
  <PresentationFormat>On-screen Show (4:3)</PresentationFormat>
  <Paragraphs>229</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Verdana</vt:lpstr>
      <vt:lpstr>Wingdings</vt:lpstr>
      <vt:lpstr>Calibri</vt:lpstr>
      <vt:lpstr>Tahoma</vt:lpstr>
      <vt:lpstr>Wingdings 2</vt:lpstr>
      <vt:lpstr>ERB Approved Presentation Template</vt:lpstr>
      <vt:lpstr>      The Complementary roles of Competition   and    Regulation in the energy sector  ( A regulator’s perspective)  </vt:lpstr>
      <vt:lpstr>Outline</vt:lpstr>
      <vt:lpstr>Definitions</vt:lpstr>
      <vt:lpstr>Objectives of  Competition and Regulation</vt:lpstr>
      <vt:lpstr>Why competition? </vt:lpstr>
      <vt:lpstr> Why regulation? </vt:lpstr>
      <vt:lpstr> Complementary roles  of competition and regulatory </vt:lpstr>
      <vt:lpstr>              Complementary roles of competition  and regulatory cont’d </vt:lpstr>
      <vt:lpstr>Regulatory Tools that Enhance Competition</vt:lpstr>
      <vt:lpstr>PowerPoint Presentation</vt:lpstr>
      <vt:lpstr>PowerPoint Presentation</vt:lpstr>
      <vt:lpstr>Competition and Regulatory Conflicts</vt:lpstr>
      <vt:lpstr>Conclusion</vt:lpstr>
      <vt:lpstr>PowerPoint Presentation</vt:lpstr>
      <vt:lpstr>PowerPoint Presentation</vt:lpstr>
      <vt:lpstr>Thank You !</vt:lpstr>
      <vt:lpstr>Selected Bibliography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alfred m mwila</dc:creator>
  <cp:lastModifiedBy>Kevin Reddell</cp:lastModifiedBy>
  <cp:revision>164</cp:revision>
  <dcterms:created xsi:type="dcterms:W3CDTF">2016-02-28T09:50:37Z</dcterms:created>
  <dcterms:modified xsi:type="dcterms:W3CDTF">2024-04-08T11:31:00Z</dcterms:modified>
</cp:coreProperties>
</file>