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5"/>
  </p:notesMasterIdLst>
  <p:handoutMasterIdLst>
    <p:handoutMasterId r:id="rId16"/>
  </p:handoutMasterIdLst>
  <p:sldIdLst>
    <p:sldId id="308" r:id="rId2"/>
    <p:sldId id="292" r:id="rId3"/>
    <p:sldId id="290" r:id="rId4"/>
    <p:sldId id="279" r:id="rId5"/>
    <p:sldId id="305" r:id="rId6"/>
    <p:sldId id="296" r:id="rId7"/>
    <p:sldId id="299" r:id="rId8"/>
    <p:sldId id="307" r:id="rId9"/>
    <p:sldId id="295" r:id="rId10"/>
    <p:sldId id="304" r:id="rId11"/>
    <p:sldId id="302" r:id="rId12"/>
    <p:sldId id="284" r:id="rId13"/>
    <p:sldId id="286" r:id="rId14"/>
  </p:sldIdLst>
  <p:sldSz cx="9144000" cy="6858000" type="screen4x3"/>
  <p:notesSz cx="6669088" cy="9926638"/>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6C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12" autoAdjust="0"/>
    <p:restoredTop sz="92653" autoAdjust="0"/>
  </p:normalViewPr>
  <p:slideViewPr>
    <p:cSldViewPr>
      <p:cViewPr varScale="1">
        <p:scale>
          <a:sx n="114" d="100"/>
          <a:sy n="114" d="100"/>
        </p:scale>
        <p:origin x="2240" y="168"/>
      </p:cViewPr>
      <p:guideLst>
        <p:guide orient="horz" pos="2160"/>
        <p:guide pos="2880"/>
      </p:guideLst>
    </p:cSldViewPr>
  </p:slideViewPr>
  <p:outlineViewPr>
    <p:cViewPr>
      <p:scale>
        <a:sx n="33" d="100"/>
        <a:sy n="33" d="100"/>
      </p:scale>
      <p:origin x="0" y="492"/>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6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a:t>Homelight Tariffs versus Cost</a:t>
            </a:r>
          </a:p>
        </c:rich>
      </c:tx>
      <c:overlay val="0"/>
      <c:spPr>
        <a:noFill/>
        <a:ln>
          <a:noFill/>
        </a:ln>
        <a:effectLst/>
      </c:spPr>
      <c:txPr>
        <a:bodyPr rot="0" spcFirstLastPara="1" vertOverflow="ellipsis" vert="horz" wrap="square" anchor="ctr" anchorCtr="1"/>
        <a:lstStyle/>
        <a:p>
          <a:pPr>
            <a:defRPr sz="126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manualLayout>
          <c:layoutTarget val="inner"/>
          <c:xMode val="edge"/>
          <c:yMode val="edge"/>
          <c:x val="0.14164977313994254"/>
          <c:y val="8.9159340519328292E-2"/>
          <c:w val="0.95467655541821184"/>
          <c:h val="0.70207452723692354"/>
        </c:manualLayout>
      </c:layout>
      <c:barChart>
        <c:barDir val="bar"/>
        <c:grouping val="clustered"/>
        <c:varyColors val="0"/>
        <c:ser>
          <c:idx val="0"/>
          <c:order val="0"/>
          <c:tx>
            <c:strRef>
              <c:f>Sheet1!$F$2</c:f>
              <c:strCache>
                <c:ptCount val="1"/>
                <c:pt idx="0">
                  <c:v>Tariff in 2009/10</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anchor="ctr" anchorCtr="1"/>
              <a:lstStyle/>
              <a:p>
                <a:pPr>
                  <a:defRPr sz="1050" b="0" i="0" u="none" strike="noStrike" kern="1200" baseline="0">
                    <a:solidFill>
                      <a:srgbClr val="FF0000"/>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Sheet1!$E$3:$E$4</c:f>
              <c:strCache>
                <c:ptCount val="2"/>
                <c:pt idx="0">
                  <c:v>Homelight 60A</c:v>
                </c:pt>
                <c:pt idx="1">
                  <c:v>Homelight 20A</c:v>
                </c:pt>
              </c:strCache>
            </c:strRef>
          </c:cat>
          <c:val>
            <c:numRef>
              <c:f>Sheet1!$F$3:$F$4</c:f>
              <c:numCache>
                <c:formatCode>General</c:formatCode>
                <c:ptCount val="2"/>
                <c:pt idx="0">
                  <c:v>67</c:v>
                </c:pt>
                <c:pt idx="1">
                  <c:v>60</c:v>
                </c:pt>
              </c:numCache>
            </c:numRef>
          </c:val>
          <c:extLst>
            <c:ext xmlns:c16="http://schemas.microsoft.com/office/drawing/2014/chart" uri="{C3380CC4-5D6E-409C-BE32-E72D297353CC}">
              <c16:uniqueId val="{00000000-0910-454E-9D69-055765EBB0F9}"/>
            </c:ext>
          </c:extLst>
        </c:ser>
        <c:ser>
          <c:idx val="1"/>
          <c:order val="1"/>
          <c:tx>
            <c:strRef>
              <c:f>Sheet1!$G$2</c:f>
              <c:strCache>
                <c:ptCount val="1"/>
                <c:pt idx="0">
                  <c:v>Tariff in 2011/12</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anchor="ctr" anchorCtr="1"/>
              <a:lstStyle/>
              <a:p>
                <a:pPr>
                  <a:defRPr sz="1050" b="0" i="0" u="none" strike="noStrike" kern="1200" baseline="0">
                    <a:solidFill>
                      <a:srgbClr val="FF0000"/>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Sheet1!$E$3:$E$4</c:f>
              <c:strCache>
                <c:ptCount val="2"/>
                <c:pt idx="0">
                  <c:v>Homelight 60A</c:v>
                </c:pt>
                <c:pt idx="1">
                  <c:v>Homelight 20A</c:v>
                </c:pt>
              </c:strCache>
            </c:strRef>
          </c:cat>
          <c:val>
            <c:numRef>
              <c:f>Sheet1!$G$3:$G$4</c:f>
              <c:numCache>
                <c:formatCode>General</c:formatCode>
                <c:ptCount val="2"/>
                <c:pt idx="0">
                  <c:v>68</c:v>
                </c:pt>
                <c:pt idx="1">
                  <c:v>66</c:v>
                </c:pt>
              </c:numCache>
            </c:numRef>
          </c:val>
          <c:extLst>
            <c:ext xmlns:c16="http://schemas.microsoft.com/office/drawing/2014/chart" uri="{C3380CC4-5D6E-409C-BE32-E72D297353CC}">
              <c16:uniqueId val="{00000001-0910-454E-9D69-055765EBB0F9}"/>
            </c:ext>
          </c:extLst>
        </c:ser>
        <c:ser>
          <c:idx val="2"/>
          <c:order val="2"/>
          <c:tx>
            <c:strRef>
              <c:f>Sheet1!$H$2</c:f>
              <c:strCache>
                <c:ptCount val="1"/>
                <c:pt idx="0">
                  <c:v>Tariff in 2012/13</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anchor="ctr" anchorCtr="1"/>
              <a:lstStyle/>
              <a:p>
                <a:pPr>
                  <a:defRPr sz="1050" b="0" i="0" u="none" strike="noStrike" kern="1200" baseline="0">
                    <a:solidFill>
                      <a:srgbClr val="FF0000"/>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Sheet1!$E$3:$E$4</c:f>
              <c:strCache>
                <c:ptCount val="2"/>
                <c:pt idx="0">
                  <c:v>Homelight 60A</c:v>
                </c:pt>
                <c:pt idx="1">
                  <c:v>Homelight 20A</c:v>
                </c:pt>
              </c:strCache>
            </c:strRef>
          </c:cat>
          <c:val>
            <c:numRef>
              <c:f>Sheet1!$H$3:$H$4</c:f>
              <c:numCache>
                <c:formatCode>General</c:formatCode>
                <c:ptCount val="2"/>
                <c:pt idx="0">
                  <c:v>85</c:v>
                </c:pt>
                <c:pt idx="1">
                  <c:v>76</c:v>
                </c:pt>
              </c:numCache>
            </c:numRef>
          </c:val>
          <c:extLst>
            <c:ext xmlns:c16="http://schemas.microsoft.com/office/drawing/2014/chart" uri="{C3380CC4-5D6E-409C-BE32-E72D297353CC}">
              <c16:uniqueId val="{00000002-0910-454E-9D69-055765EBB0F9}"/>
            </c:ext>
          </c:extLst>
        </c:ser>
        <c:ser>
          <c:idx val="3"/>
          <c:order val="3"/>
          <c:tx>
            <c:strRef>
              <c:f>Sheet1!$I$2</c:f>
              <c:strCache>
                <c:ptCount val="1"/>
                <c:pt idx="0">
                  <c:v>Cost in 2011/12</c:v>
                </c:pt>
              </c:strCache>
            </c:strRef>
          </c:tx>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anchor="ctr" anchorCtr="1"/>
              <a:lstStyle/>
              <a:p>
                <a:pPr>
                  <a:defRPr sz="1050" b="0" i="0" u="none" strike="noStrike" kern="1200" baseline="0">
                    <a:solidFill>
                      <a:srgbClr val="FF0000"/>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Sheet1!$E$3:$E$4</c:f>
              <c:strCache>
                <c:ptCount val="2"/>
                <c:pt idx="0">
                  <c:v>Homelight 60A</c:v>
                </c:pt>
                <c:pt idx="1">
                  <c:v>Homelight 20A</c:v>
                </c:pt>
              </c:strCache>
            </c:strRef>
          </c:cat>
          <c:val>
            <c:numRef>
              <c:f>Sheet1!$I$3:$I$4</c:f>
              <c:numCache>
                <c:formatCode>General</c:formatCode>
                <c:ptCount val="2"/>
                <c:pt idx="0">
                  <c:v>115</c:v>
                </c:pt>
                <c:pt idx="1">
                  <c:v>141</c:v>
                </c:pt>
              </c:numCache>
            </c:numRef>
          </c:val>
          <c:extLst>
            <c:ext xmlns:c16="http://schemas.microsoft.com/office/drawing/2014/chart" uri="{C3380CC4-5D6E-409C-BE32-E72D297353CC}">
              <c16:uniqueId val="{00000003-0910-454E-9D69-055765EBB0F9}"/>
            </c:ext>
          </c:extLst>
        </c:ser>
        <c:ser>
          <c:idx val="4"/>
          <c:order val="4"/>
          <c:tx>
            <c:strRef>
              <c:f>Sheet1!$J$2</c:f>
              <c:strCache>
                <c:ptCount val="1"/>
                <c:pt idx="0">
                  <c:v>Cost 2012/13</c:v>
                </c:pt>
              </c:strCache>
            </c:strRef>
          </c:tx>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anchor="ctr" anchorCtr="1"/>
              <a:lstStyle/>
              <a:p>
                <a:pPr>
                  <a:defRPr sz="1050" b="0" i="0" u="none" strike="noStrike" kern="1200" baseline="0">
                    <a:solidFill>
                      <a:srgbClr val="FF0000"/>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Sheet1!$E$3:$E$4</c:f>
              <c:strCache>
                <c:ptCount val="2"/>
                <c:pt idx="0">
                  <c:v>Homelight 60A</c:v>
                </c:pt>
                <c:pt idx="1">
                  <c:v>Homelight 20A</c:v>
                </c:pt>
              </c:strCache>
            </c:strRef>
          </c:cat>
          <c:val>
            <c:numRef>
              <c:f>Sheet1!$J$3:$J$4</c:f>
              <c:numCache>
                <c:formatCode>General</c:formatCode>
                <c:ptCount val="2"/>
                <c:pt idx="0">
                  <c:v>127</c:v>
                </c:pt>
                <c:pt idx="1">
                  <c:v>157</c:v>
                </c:pt>
              </c:numCache>
            </c:numRef>
          </c:val>
          <c:extLst>
            <c:ext xmlns:c16="http://schemas.microsoft.com/office/drawing/2014/chart" uri="{C3380CC4-5D6E-409C-BE32-E72D297353CC}">
              <c16:uniqueId val="{00000004-0910-454E-9D69-055765EBB0F9}"/>
            </c:ext>
          </c:extLst>
        </c:ser>
        <c:dLbls>
          <c:dLblPos val="inEnd"/>
          <c:showLegendKey val="0"/>
          <c:showVal val="1"/>
          <c:showCatName val="0"/>
          <c:showSerName val="0"/>
          <c:showPercent val="0"/>
          <c:showBubbleSize val="0"/>
        </c:dLbls>
        <c:gapWidth val="115"/>
        <c:overlap val="-20"/>
        <c:axId val="170743704"/>
        <c:axId val="170745664"/>
      </c:barChart>
      <c:catAx>
        <c:axId val="170743704"/>
        <c:scaling>
          <c:orientation val="minMax"/>
        </c:scaling>
        <c:delete val="0"/>
        <c:axPos val="l"/>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050" b="0" i="0" u="none" strike="noStrike" kern="1200" baseline="0">
                <a:solidFill>
                  <a:schemeClr val="lt1">
                    <a:lumMod val="85000"/>
                  </a:schemeClr>
                </a:solidFill>
                <a:latin typeface="+mn-lt"/>
                <a:ea typeface="+mn-ea"/>
                <a:cs typeface="+mn-cs"/>
              </a:defRPr>
            </a:pPr>
            <a:endParaRPr lang="en-US"/>
          </a:p>
        </c:txPr>
        <c:crossAx val="170745664"/>
        <c:crosses val="autoZero"/>
        <c:auto val="1"/>
        <c:lblAlgn val="ctr"/>
        <c:lblOffset val="100"/>
        <c:noMultiLvlLbl val="0"/>
      </c:catAx>
      <c:valAx>
        <c:axId val="170745664"/>
        <c:scaling>
          <c:orientation val="minMax"/>
        </c:scaling>
        <c:delete val="0"/>
        <c:axPos val="b"/>
        <c:majorGridlines>
          <c:spPr>
            <a:ln w="9525" cap="flat" cmpd="sng" algn="ctr">
              <a:solidFill>
                <a:schemeClr val="lt1">
                  <a:lumMod val="95000"/>
                  <a:alpha val="10000"/>
                </a:schemeClr>
              </a:solidFill>
              <a:round/>
            </a:ln>
            <a:effectLst/>
          </c:spPr>
        </c:majorGridlines>
        <c:title>
          <c:tx>
            <c:rich>
              <a:bodyPr rot="0" spcFirstLastPara="1" vertOverflow="ellipsis" vert="horz" wrap="square" anchor="ctr" anchorCtr="1"/>
              <a:lstStyle/>
              <a:p>
                <a:pPr>
                  <a:defRPr sz="1050" b="1" i="0" u="none" strike="noStrike" kern="1200" cap="all" baseline="0">
                    <a:solidFill>
                      <a:schemeClr val="lt1">
                        <a:lumMod val="85000"/>
                      </a:schemeClr>
                    </a:solidFill>
                    <a:latin typeface="+mn-lt"/>
                    <a:ea typeface="+mn-ea"/>
                    <a:cs typeface="+mn-cs"/>
                  </a:defRPr>
                </a:pPr>
                <a:r>
                  <a:rPr lang="en-US" dirty="0"/>
                  <a:t>c/kWh</a:t>
                </a:r>
              </a:p>
            </c:rich>
          </c:tx>
          <c:layout>
            <c:manualLayout>
              <c:xMode val="edge"/>
              <c:yMode val="edge"/>
              <c:x val="4.022517288129937E-2"/>
              <c:y val="0.79571385499503344"/>
            </c:manualLayout>
          </c:layout>
          <c:overlay val="0"/>
          <c:spPr>
            <a:noFill/>
            <a:ln>
              <a:noFill/>
            </a:ln>
            <a:effectLst/>
          </c:spPr>
          <c:txPr>
            <a:bodyPr rot="0" spcFirstLastPara="1" vertOverflow="ellipsis" vert="horz" wrap="square" anchor="ctr" anchorCtr="1"/>
            <a:lstStyle/>
            <a:p>
              <a:pPr>
                <a:defRPr sz="1050" b="1" i="0" u="none" strike="noStrike" kern="1200" cap="all" baseline="0">
                  <a:solidFill>
                    <a:schemeClr val="lt1">
                      <a:lumMod val="8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lt1">
                    <a:lumMod val="85000"/>
                  </a:schemeClr>
                </a:solidFill>
                <a:latin typeface="+mn-lt"/>
                <a:ea typeface="+mn-ea"/>
                <a:cs typeface="+mn-cs"/>
              </a:defRPr>
            </a:pPr>
            <a:endParaRPr lang="en-US"/>
          </a:p>
        </c:txPr>
        <c:crossAx val="170743704"/>
        <c:crosses val="autoZero"/>
        <c:crossBetween val="between"/>
      </c:valAx>
      <c:spPr>
        <a:noFill/>
        <a:ln>
          <a:noFill/>
        </a:ln>
        <a:effectLst/>
      </c:spPr>
    </c:plotArea>
    <c:legend>
      <c:legendPos val="b"/>
      <c:layout>
        <c:manualLayout>
          <c:xMode val="edge"/>
          <c:yMode val="edge"/>
          <c:x val="9.092553215804404E-2"/>
          <c:y val="0.8659910294944998"/>
          <c:w val="0.83459628620385284"/>
          <c:h val="9.1772507412145474E-2"/>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lt1">
                  <a:lumMod val="85000"/>
                </a:schemeClr>
              </a:solidFill>
              <a:latin typeface="+mn-lt"/>
              <a:ea typeface="+mn-ea"/>
              <a:cs typeface="+mn-cs"/>
            </a:defRPr>
          </a:pPr>
          <a:endParaRPr lang="en-U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sz="105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1"/>
          <c:order val="1"/>
          <c:tx>
            <c:strRef>
              <c:f>Sheet1!$A$3</c:f>
              <c:strCache>
                <c:ptCount val="1"/>
                <c:pt idx="0">
                  <c:v>Tariff</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Sheet1!$B$1:$I$1</c:f>
              <c:strCache>
                <c:ptCount val="8"/>
                <c:pt idx="0">
                  <c:v>Agriculture</c:v>
                </c:pt>
                <c:pt idx="1">
                  <c:v>Bulk / Distributors</c:v>
                </c:pt>
                <c:pt idx="2">
                  <c:v>Commercial</c:v>
                </c:pt>
                <c:pt idx="3">
                  <c:v>Industrial</c:v>
                </c:pt>
                <c:pt idx="4">
                  <c:v>Mining</c:v>
                </c:pt>
                <c:pt idx="5">
                  <c:v>Public Lighting</c:v>
                </c:pt>
                <c:pt idx="6">
                  <c:v>Residential</c:v>
                </c:pt>
                <c:pt idx="7">
                  <c:v>Traction</c:v>
                </c:pt>
              </c:strCache>
            </c:strRef>
          </c:cat>
          <c:val>
            <c:numRef>
              <c:f>Sheet1!$B$3:$I$3</c:f>
              <c:numCache>
                <c:formatCode>0%</c:formatCode>
                <c:ptCount val="8"/>
                <c:pt idx="0">
                  <c:v>0.72</c:v>
                </c:pt>
                <c:pt idx="1">
                  <c:v>1</c:v>
                </c:pt>
                <c:pt idx="2">
                  <c:v>1</c:v>
                </c:pt>
                <c:pt idx="3">
                  <c:v>1</c:v>
                </c:pt>
                <c:pt idx="4">
                  <c:v>1</c:v>
                </c:pt>
                <c:pt idx="5">
                  <c:v>0.62</c:v>
                </c:pt>
                <c:pt idx="6">
                  <c:v>0.6</c:v>
                </c:pt>
                <c:pt idx="7">
                  <c:v>0.94</c:v>
                </c:pt>
              </c:numCache>
            </c:numRef>
          </c:val>
          <c:extLst>
            <c:ext xmlns:c16="http://schemas.microsoft.com/office/drawing/2014/chart" uri="{C3380CC4-5D6E-409C-BE32-E72D297353CC}">
              <c16:uniqueId val="{00000000-2CDC-5840-B89D-E1CFBBC752E7}"/>
            </c:ext>
          </c:extLst>
        </c:ser>
        <c:ser>
          <c:idx val="2"/>
          <c:order val="2"/>
          <c:tx>
            <c:strRef>
              <c:f>Sheet1!$A$4</c:f>
              <c:strCache>
                <c:ptCount val="1"/>
                <c:pt idx="0">
                  <c:v>Subsidy contribution</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1-2CDC-5840-B89D-E1CFBBC752E7}"/>
                </c:ext>
              </c:extLst>
            </c:dLbl>
            <c:dLbl>
              <c:idx val="5"/>
              <c:delete val="1"/>
              <c:extLst>
                <c:ext xmlns:c15="http://schemas.microsoft.com/office/drawing/2012/chart" uri="{CE6537A1-D6FC-4f65-9D91-7224C49458BB}"/>
                <c:ext xmlns:c16="http://schemas.microsoft.com/office/drawing/2014/chart" uri="{C3380CC4-5D6E-409C-BE32-E72D297353CC}">
                  <c16:uniqueId val="{00000002-2CDC-5840-B89D-E1CFBBC752E7}"/>
                </c:ext>
              </c:extLst>
            </c:dLbl>
            <c:dLbl>
              <c:idx val="6"/>
              <c:delete val="1"/>
              <c:extLst>
                <c:ext xmlns:c15="http://schemas.microsoft.com/office/drawing/2012/chart" uri="{CE6537A1-D6FC-4f65-9D91-7224C49458BB}"/>
                <c:ext xmlns:c16="http://schemas.microsoft.com/office/drawing/2014/chart" uri="{C3380CC4-5D6E-409C-BE32-E72D297353CC}">
                  <c16:uniqueId val="{00000003-2CDC-5840-B89D-E1CFBBC752E7}"/>
                </c:ext>
              </c:extLst>
            </c:dLbl>
            <c:dLbl>
              <c:idx val="7"/>
              <c:delete val="1"/>
              <c:extLst>
                <c:ext xmlns:c15="http://schemas.microsoft.com/office/drawing/2012/chart" uri="{CE6537A1-D6FC-4f65-9D91-7224C49458BB}"/>
                <c:ext xmlns:c16="http://schemas.microsoft.com/office/drawing/2014/chart" uri="{C3380CC4-5D6E-409C-BE32-E72D297353CC}">
                  <c16:uniqueId val="{00000004-2CDC-5840-B89D-E1CFBBC752E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Sheet1!$B$1:$I$1</c:f>
              <c:strCache>
                <c:ptCount val="8"/>
                <c:pt idx="0">
                  <c:v>Agriculture</c:v>
                </c:pt>
                <c:pt idx="1">
                  <c:v>Bulk / Distributors</c:v>
                </c:pt>
                <c:pt idx="2">
                  <c:v>Commercial</c:v>
                </c:pt>
                <c:pt idx="3">
                  <c:v>Industrial</c:v>
                </c:pt>
                <c:pt idx="4">
                  <c:v>Mining</c:v>
                </c:pt>
                <c:pt idx="5">
                  <c:v>Public Lighting</c:v>
                </c:pt>
                <c:pt idx="6">
                  <c:v>Residential</c:v>
                </c:pt>
                <c:pt idx="7">
                  <c:v>Traction</c:v>
                </c:pt>
              </c:strCache>
            </c:strRef>
          </c:cat>
          <c:val>
            <c:numRef>
              <c:f>Sheet1!$B$4:$I$4</c:f>
              <c:numCache>
                <c:formatCode>0%</c:formatCode>
                <c:ptCount val="8"/>
                <c:pt idx="0">
                  <c:v>0</c:v>
                </c:pt>
                <c:pt idx="1">
                  <c:v>0.09</c:v>
                </c:pt>
                <c:pt idx="2">
                  <c:v>0.02</c:v>
                </c:pt>
                <c:pt idx="3">
                  <c:v>0.13</c:v>
                </c:pt>
                <c:pt idx="4">
                  <c:v>7.0000000000000007E-2</c:v>
                </c:pt>
                <c:pt idx="5">
                  <c:v>0</c:v>
                </c:pt>
                <c:pt idx="6">
                  <c:v>0</c:v>
                </c:pt>
                <c:pt idx="7">
                  <c:v>0</c:v>
                </c:pt>
              </c:numCache>
            </c:numRef>
          </c:val>
          <c:extLst>
            <c:ext xmlns:c16="http://schemas.microsoft.com/office/drawing/2014/chart" uri="{C3380CC4-5D6E-409C-BE32-E72D297353CC}">
              <c16:uniqueId val="{00000005-2CDC-5840-B89D-E1CFBBC752E7}"/>
            </c:ext>
          </c:extLst>
        </c:ser>
        <c:ser>
          <c:idx val="3"/>
          <c:order val="3"/>
          <c:tx>
            <c:strRef>
              <c:f>Sheet1!$A$5</c:f>
              <c:strCache>
                <c:ptCount val="1"/>
                <c:pt idx="0">
                  <c:v>Subsidy receipt</c:v>
                </c:pt>
              </c:strCache>
            </c:strRef>
          </c:tx>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06-2CDC-5840-B89D-E1CFBBC752E7}"/>
                </c:ext>
              </c:extLst>
            </c:dLbl>
            <c:dLbl>
              <c:idx val="2"/>
              <c:delete val="1"/>
              <c:extLst>
                <c:ext xmlns:c15="http://schemas.microsoft.com/office/drawing/2012/chart" uri="{CE6537A1-D6FC-4f65-9D91-7224C49458BB}"/>
                <c:ext xmlns:c16="http://schemas.microsoft.com/office/drawing/2014/chart" uri="{C3380CC4-5D6E-409C-BE32-E72D297353CC}">
                  <c16:uniqueId val="{00000007-2CDC-5840-B89D-E1CFBBC752E7}"/>
                </c:ext>
              </c:extLst>
            </c:dLbl>
            <c:dLbl>
              <c:idx val="3"/>
              <c:delete val="1"/>
              <c:extLst>
                <c:ext xmlns:c15="http://schemas.microsoft.com/office/drawing/2012/chart" uri="{CE6537A1-D6FC-4f65-9D91-7224C49458BB}"/>
                <c:ext xmlns:c16="http://schemas.microsoft.com/office/drawing/2014/chart" uri="{C3380CC4-5D6E-409C-BE32-E72D297353CC}">
                  <c16:uniqueId val="{00000008-2CDC-5840-B89D-E1CFBBC752E7}"/>
                </c:ext>
              </c:extLst>
            </c:dLbl>
            <c:dLbl>
              <c:idx val="4"/>
              <c:delete val="1"/>
              <c:extLst>
                <c:ext xmlns:c15="http://schemas.microsoft.com/office/drawing/2012/chart" uri="{CE6537A1-D6FC-4f65-9D91-7224C49458BB}"/>
                <c:ext xmlns:c16="http://schemas.microsoft.com/office/drawing/2014/chart" uri="{C3380CC4-5D6E-409C-BE32-E72D297353CC}">
                  <c16:uniqueId val="{00000009-2CDC-5840-B89D-E1CFBBC752E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Sheet1!$B$1:$I$1</c:f>
              <c:strCache>
                <c:ptCount val="8"/>
                <c:pt idx="0">
                  <c:v>Agriculture</c:v>
                </c:pt>
                <c:pt idx="1">
                  <c:v>Bulk / Distributors</c:v>
                </c:pt>
                <c:pt idx="2">
                  <c:v>Commercial</c:v>
                </c:pt>
                <c:pt idx="3">
                  <c:v>Industrial</c:v>
                </c:pt>
                <c:pt idx="4">
                  <c:v>Mining</c:v>
                </c:pt>
                <c:pt idx="5">
                  <c:v>Public Lighting</c:v>
                </c:pt>
                <c:pt idx="6">
                  <c:v>Residential</c:v>
                </c:pt>
                <c:pt idx="7">
                  <c:v>Traction</c:v>
                </c:pt>
              </c:strCache>
            </c:strRef>
          </c:cat>
          <c:val>
            <c:numRef>
              <c:f>Sheet1!$B$5:$I$5</c:f>
              <c:numCache>
                <c:formatCode>0%</c:formatCode>
                <c:ptCount val="8"/>
                <c:pt idx="0">
                  <c:v>0.28000000000000003</c:v>
                </c:pt>
                <c:pt idx="1">
                  <c:v>0</c:v>
                </c:pt>
                <c:pt idx="2">
                  <c:v>0</c:v>
                </c:pt>
                <c:pt idx="3">
                  <c:v>0</c:v>
                </c:pt>
                <c:pt idx="4">
                  <c:v>0</c:v>
                </c:pt>
                <c:pt idx="5">
                  <c:v>0.38</c:v>
                </c:pt>
                <c:pt idx="6">
                  <c:v>0.4</c:v>
                </c:pt>
                <c:pt idx="7">
                  <c:v>0.06</c:v>
                </c:pt>
              </c:numCache>
            </c:numRef>
          </c:val>
          <c:extLst>
            <c:ext xmlns:c16="http://schemas.microsoft.com/office/drawing/2014/chart" uri="{C3380CC4-5D6E-409C-BE32-E72D297353CC}">
              <c16:uniqueId val="{0000000A-2CDC-5840-B89D-E1CFBBC752E7}"/>
            </c:ext>
          </c:extLst>
        </c:ser>
        <c:dLbls>
          <c:showLegendKey val="0"/>
          <c:showVal val="0"/>
          <c:showCatName val="0"/>
          <c:showSerName val="0"/>
          <c:showPercent val="0"/>
          <c:showBubbleSize val="0"/>
        </c:dLbls>
        <c:gapWidth val="219"/>
        <c:overlap val="100"/>
        <c:axId val="170521808"/>
        <c:axId val="170523376"/>
      </c:barChart>
      <c:lineChart>
        <c:grouping val="percentStacked"/>
        <c:varyColors val="0"/>
        <c:ser>
          <c:idx val="0"/>
          <c:order val="0"/>
          <c:tx>
            <c:strRef>
              <c:f>Sheet1!$A$2</c:f>
              <c:strCache>
                <c:ptCount val="1"/>
                <c:pt idx="0">
                  <c:v>Cost</c:v>
                </c:pt>
              </c:strCache>
            </c:strRef>
          </c:tx>
          <c:spPr>
            <a:ln w="34925" cap="rnd">
              <a:solidFill>
                <a:schemeClr val="accent1"/>
              </a:solidFill>
              <a:round/>
            </a:ln>
            <a:effectLst>
              <a:outerShdw blurRad="40000" dist="23000" dir="5400000" rotWithShape="0">
                <a:srgbClr val="000000">
                  <a:alpha val="35000"/>
                </a:srgbClr>
              </a:outerShdw>
            </a:effectLst>
          </c:spPr>
          <c:marker>
            <c:symbol val="none"/>
          </c:marker>
          <c:cat>
            <c:strRef>
              <c:f>Sheet1!$B$1:$I$1</c:f>
              <c:strCache>
                <c:ptCount val="8"/>
                <c:pt idx="0">
                  <c:v>Agriculture</c:v>
                </c:pt>
                <c:pt idx="1">
                  <c:v>Bulk / Distributors</c:v>
                </c:pt>
                <c:pt idx="2">
                  <c:v>Commercial</c:v>
                </c:pt>
                <c:pt idx="3">
                  <c:v>Industrial</c:v>
                </c:pt>
                <c:pt idx="4">
                  <c:v>Mining</c:v>
                </c:pt>
                <c:pt idx="5">
                  <c:v>Public Lighting</c:v>
                </c:pt>
                <c:pt idx="6">
                  <c:v>Residential</c:v>
                </c:pt>
                <c:pt idx="7">
                  <c:v>Traction</c:v>
                </c:pt>
              </c:strCache>
            </c:strRef>
          </c:cat>
          <c:val>
            <c:numRef>
              <c:f>Sheet1!$B$2:$I$2</c:f>
              <c:numCache>
                <c:formatCode>0%</c:formatCode>
                <c:ptCount val="8"/>
                <c:pt idx="0">
                  <c:v>1</c:v>
                </c:pt>
                <c:pt idx="1">
                  <c:v>1</c:v>
                </c:pt>
                <c:pt idx="2">
                  <c:v>1</c:v>
                </c:pt>
                <c:pt idx="3">
                  <c:v>1</c:v>
                </c:pt>
                <c:pt idx="4">
                  <c:v>1</c:v>
                </c:pt>
                <c:pt idx="5">
                  <c:v>1</c:v>
                </c:pt>
                <c:pt idx="6">
                  <c:v>1</c:v>
                </c:pt>
                <c:pt idx="7">
                  <c:v>1</c:v>
                </c:pt>
              </c:numCache>
            </c:numRef>
          </c:val>
          <c:smooth val="0"/>
          <c:extLst>
            <c:ext xmlns:c16="http://schemas.microsoft.com/office/drawing/2014/chart" uri="{C3380CC4-5D6E-409C-BE32-E72D297353CC}">
              <c16:uniqueId val="{0000000B-2CDC-5840-B89D-E1CFBBC752E7}"/>
            </c:ext>
          </c:extLst>
        </c:ser>
        <c:dLbls>
          <c:showLegendKey val="0"/>
          <c:showVal val="0"/>
          <c:showCatName val="0"/>
          <c:showSerName val="0"/>
          <c:showPercent val="0"/>
          <c:showBubbleSize val="0"/>
        </c:dLbls>
        <c:marker val="1"/>
        <c:smooth val="0"/>
        <c:axId val="170521808"/>
        <c:axId val="170523376"/>
      </c:lineChart>
      <c:catAx>
        <c:axId val="170521808"/>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170523376"/>
        <c:crosses val="autoZero"/>
        <c:auto val="0"/>
        <c:lblAlgn val="ctr"/>
        <c:lblOffset val="100"/>
        <c:noMultiLvlLbl val="0"/>
      </c:catAx>
      <c:valAx>
        <c:axId val="170523376"/>
        <c:scaling>
          <c:orientation val="minMax"/>
        </c:scaling>
        <c:delete val="0"/>
        <c:axPos val="l"/>
        <c:majorGridlines>
          <c:spPr>
            <a:ln w="9525" cap="flat" cmpd="sng" algn="ctr">
              <a:solidFill>
                <a:schemeClr val="lt1">
                  <a:lumMod val="95000"/>
                  <a:alpha val="10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1705218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2">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328">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gradFill>
        <a:gsLst>
          <a:gs pos="100000">
            <a:schemeClr val="dk1">
              <a:lumMod val="95000"/>
              <a:lumOff val="5000"/>
            </a:schemeClr>
          </a:gs>
          <a:gs pos="0">
            <a:schemeClr val="dk1">
              <a:lumMod val="75000"/>
              <a:lumOff val="25000"/>
            </a:schemeClr>
          </a:gs>
        </a:gsLst>
        <a:path path="circle">
          <a:fillToRect l="50000" t="50000" r="50000" b="50000"/>
        </a:path>
      </a:gradFill>
      <a:ln w="9525">
        <a:solidFill>
          <a:schemeClr val="dk1">
            <a:lumMod val="75000"/>
            <a:lumOff val="25000"/>
          </a:schemeClr>
        </a:solidFill>
      </a:ln>
    </cs:spPr>
  </cs:downBar>
  <cs:dropLine>
    <cs:lnRef idx="0"/>
    <cs:fillRef idx="0"/>
    <cs:effectRef idx="0"/>
    <cs:fontRef idx="minor">
      <a:schemeClr val="tx1"/>
    </cs:fontRef>
    <cs:spPr>
      <a:ln w="9525" cap="flat" cmpd="sng" algn="ctr">
        <a:solidFill>
          <a:schemeClr val="lt1"/>
        </a:solidFill>
        <a:round/>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cap="flat" cmpd="sng" algn="ctr">
        <a:solidFill>
          <a:schemeClr val="lt1"/>
        </a:solidFill>
        <a:round/>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gradFill>
        <a:gsLst>
          <a:gs pos="100000">
            <a:schemeClr val="lt1">
              <a:lumMod val="85000"/>
            </a:schemeClr>
          </a:gs>
          <a:gs pos="0">
            <a:schemeClr val="lt1"/>
          </a:gs>
        </a:gsLst>
        <a:path path="circle">
          <a:fillToRect l="50000" t="50000" r="50000" b="50000"/>
        </a:path>
      </a:gradFill>
      <a:ln w="9525" cap="flat" cmpd="sng" algn="ctr">
        <a:solidFill>
          <a:schemeClr val="lt1"/>
        </a:solidFill>
        <a:round/>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ＭＳ Ｐゴシック" pitchFamily="-96" charset="-128"/>
              </a:defRPr>
            </a:lvl1pPr>
          </a:lstStyle>
          <a:p>
            <a:pPr>
              <a:defRPr/>
            </a:pPr>
            <a:endParaRPr lang="en-US"/>
          </a:p>
        </p:txBody>
      </p:sp>
      <p:sp>
        <p:nvSpPr>
          <p:cNvPr id="49155" name="Rectangle 3"/>
          <p:cNvSpPr>
            <a:spLocks noGrp="1" noChangeArrowheads="1"/>
          </p:cNvSpPr>
          <p:nvPr>
            <p:ph type="dt" sz="quarter" idx="1"/>
          </p:nvPr>
        </p:nvSpPr>
        <p:spPr bwMode="auto">
          <a:xfrm>
            <a:off x="377825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pitchFamily="-96" charset="-128"/>
              </a:defRPr>
            </a:lvl1pPr>
          </a:lstStyle>
          <a:p>
            <a:pPr>
              <a:defRPr/>
            </a:pPr>
            <a:endParaRPr lang="en-US"/>
          </a:p>
        </p:txBody>
      </p:sp>
      <p:sp>
        <p:nvSpPr>
          <p:cNvPr id="49156" name="Rectangle 4"/>
          <p:cNvSpPr>
            <a:spLocks noGrp="1" noChangeArrowheads="1"/>
          </p:cNvSpPr>
          <p:nvPr>
            <p:ph type="ftr" sz="quarter" idx="2"/>
          </p:nvPr>
        </p:nvSpPr>
        <p:spPr bwMode="auto">
          <a:xfrm>
            <a:off x="0" y="9428163"/>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ＭＳ Ｐゴシック" pitchFamily="-96" charset="-128"/>
              </a:defRPr>
            </a:lvl1pPr>
          </a:lstStyle>
          <a:p>
            <a:pPr>
              <a:defRPr/>
            </a:pPr>
            <a:endParaRPr lang="en-US"/>
          </a:p>
        </p:txBody>
      </p:sp>
      <p:sp>
        <p:nvSpPr>
          <p:cNvPr id="49157" name="Rectangle 5"/>
          <p:cNvSpPr>
            <a:spLocks noGrp="1" noChangeArrowheads="1"/>
          </p:cNvSpPr>
          <p:nvPr>
            <p:ph type="sldNum" sz="quarter" idx="3"/>
          </p:nvPr>
        </p:nvSpPr>
        <p:spPr bwMode="auto">
          <a:xfrm>
            <a:off x="3778250" y="9428163"/>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40BA5C9-DF64-459C-8BA7-BB80C15230AF}" type="slidenum">
              <a:rPr lang="en-US" altLang="en-US"/>
              <a:pPr>
                <a:defRPr/>
              </a:pPr>
              <a:t>‹#›</a:t>
            </a:fld>
            <a:endParaRPr lang="en-US" altLang="en-US"/>
          </a:p>
        </p:txBody>
      </p:sp>
    </p:spTree>
    <p:extLst>
      <p:ext uri="{BB962C8B-B14F-4D97-AF65-F5344CB8AC3E}">
        <p14:creationId xmlns:p14="http://schemas.microsoft.com/office/powerpoint/2010/main" val="18766772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889250" cy="4968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atin typeface="Arial" charset="0"/>
                <a:ea typeface="ＭＳ Ｐゴシック" pitchFamily="-96" charset="-128"/>
              </a:defRPr>
            </a:lvl1pPr>
          </a:lstStyle>
          <a:p>
            <a:pPr>
              <a:defRPr/>
            </a:pPr>
            <a:endParaRPr lang="en-US"/>
          </a:p>
        </p:txBody>
      </p:sp>
      <p:sp>
        <p:nvSpPr>
          <p:cNvPr id="6147" name="Rectangle 3"/>
          <p:cNvSpPr>
            <a:spLocks noGrp="1" noChangeArrowheads="1"/>
          </p:cNvSpPr>
          <p:nvPr>
            <p:ph type="dt" idx="1"/>
          </p:nvPr>
        </p:nvSpPr>
        <p:spPr bwMode="auto">
          <a:xfrm>
            <a:off x="3779838" y="0"/>
            <a:ext cx="2889250" cy="4968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pitchFamily="-96" charset="-128"/>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854075" y="744538"/>
            <a:ext cx="4960938"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889000" y="4714875"/>
            <a:ext cx="4891088" cy="4467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9429750"/>
            <a:ext cx="2889250" cy="4968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atin typeface="Arial" charset="0"/>
                <a:ea typeface="ＭＳ Ｐゴシック" pitchFamily="-96" charset="-128"/>
              </a:defRPr>
            </a:lvl1pPr>
          </a:lstStyle>
          <a:p>
            <a:pPr>
              <a:defRPr/>
            </a:pPr>
            <a:endParaRPr lang="en-US"/>
          </a:p>
        </p:txBody>
      </p:sp>
      <p:sp>
        <p:nvSpPr>
          <p:cNvPr id="6151" name="Rectangle 7"/>
          <p:cNvSpPr>
            <a:spLocks noGrp="1" noChangeArrowheads="1"/>
          </p:cNvSpPr>
          <p:nvPr>
            <p:ph type="sldNum" sz="quarter" idx="5"/>
          </p:nvPr>
        </p:nvSpPr>
        <p:spPr bwMode="auto">
          <a:xfrm>
            <a:off x="3779838" y="9429750"/>
            <a:ext cx="2889250" cy="4968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897894B9-ED0F-4842-9812-6C9D9082153E}" type="slidenum">
              <a:rPr lang="en-US" altLang="en-US"/>
              <a:pPr>
                <a:defRPr/>
              </a:pPr>
              <a:t>‹#›</a:t>
            </a:fld>
            <a:endParaRPr lang="en-US" altLang="en-US"/>
          </a:p>
        </p:txBody>
      </p:sp>
    </p:spTree>
    <p:extLst>
      <p:ext uri="{BB962C8B-B14F-4D97-AF65-F5344CB8AC3E}">
        <p14:creationId xmlns:p14="http://schemas.microsoft.com/office/powerpoint/2010/main" val="24263175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258FBC1E-0E83-42A2-B121-A8FBEA2CADD8}" type="slidenum">
              <a:rPr lang="en-US" altLang="en-US" sz="1200"/>
              <a:pPr/>
              <a:t>1</a:t>
            </a:fld>
            <a:endParaRPr lang="en-US" altLang="en-US" sz="120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41462595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1FE991F7-845C-4EA0-9C73-94453CCA6509}" type="slidenum">
              <a:rPr lang="en-US" altLang="en-US" sz="1200" smtClean="0"/>
              <a:pPr/>
              <a:t>10</a:t>
            </a:fld>
            <a:endParaRPr lang="en-US" altLang="en-US" sz="120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551685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1FE991F7-845C-4EA0-9C73-94453CCA6509}" type="slidenum">
              <a:rPr lang="en-US" altLang="en-US" sz="1200" smtClean="0"/>
              <a:pPr/>
              <a:t>11</a:t>
            </a:fld>
            <a:endParaRPr lang="en-US" altLang="en-US" sz="120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Font typeface="Arial" panose="020B0604020202020204" pitchFamily="34" charset="0"/>
              <a:buNone/>
            </a:pPr>
            <a:endParaRPr lang="en-US" altLang="en-US" dirty="0">
              <a:latin typeface="Arial" panose="020B0604020202020204" pitchFamily="34" charset="0"/>
            </a:endParaRPr>
          </a:p>
        </p:txBody>
      </p:sp>
    </p:spTree>
    <p:extLst>
      <p:ext uri="{BB962C8B-B14F-4D97-AF65-F5344CB8AC3E}">
        <p14:creationId xmlns:p14="http://schemas.microsoft.com/office/powerpoint/2010/main" val="26509905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40AC5361-A043-4DCC-8952-F1EA5B7AFD79}" type="slidenum">
              <a:rPr lang="en-US" altLang="en-US" sz="1200" smtClean="0"/>
              <a:pPr/>
              <a:t>12</a:t>
            </a:fld>
            <a:endParaRPr lang="en-US" altLang="en-US" sz="120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37660708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45D75F4-AB19-4CD1-B1E6-07FD5AD8E5BF}" type="slidenum">
              <a:rPr lang="en-US" altLang="en-US" sz="1200" smtClean="0"/>
              <a:pPr/>
              <a:t>13</a:t>
            </a:fld>
            <a:endParaRPr lang="en-US" altLang="en-US" sz="120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716359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pPr>
              <a:defRPr/>
            </a:pPr>
            <a:fld id="{897894B9-ED0F-4842-9812-6C9D9082153E}" type="slidenum">
              <a:rPr lang="en-US" altLang="en-US" smtClean="0"/>
              <a:pPr>
                <a:defRPr/>
              </a:pPr>
              <a:t>2</a:t>
            </a:fld>
            <a:endParaRPr lang="en-US" altLang="en-US"/>
          </a:p>
        </p:txBody>
      </p:sp>
    </p:spTree>
    <p:extLst>
      <p:ext uri="{BB962C8B-B14F-4D97-AF65-F5344CB8AC3E}">
        <p14:creationId xmlns:p14="http://schemas.microsoft.com/office/powerpoint/2010/main" val="7727784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1FE991F7-845C-4EA0-9C73-94453CCA6509}" type="slidenum">
              <a:rPr lang="en-US" altLang="en-US" sz="1200" smtClean="0"/>
              <a:pPr/>
              <a:t>3</a:t>
            </a:fld>
            <a:endParaRPr lang="en-US" altLang="en-US" sz="120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Font typeface="Arial" panose="020B0604020202020204" pitchFamily="34" charset="0"/>
              <a:buNone/>
            </a:pPr>
            <a:endParaRPr lang="en-US" altLang="en-US" baseline="0" dirty="0">
              <a:latin typeface="Arial" panose="020B0604020202020204" pitchFamily="34" charset="0"/>
            </a:endParaRPr>
          </a:p>
        </p:txBody>
      </p:sp>
    </p:spTree>
    <p:extLst>
      <p:ext uri="{BB962C8B-B14F-4D97-AF65-F5344CB8AC3E}">
        <p14:creationId xmlns:p14="http://schemas.microsoft.com/office/powerpoint/2010/main" val="2477125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1FE991F7-845C-4EA0-9C73-94453CCA6509}" type="slidenum">
              <a:rPr lang="en-US" altLang="en-US" sz="1200" smtClean="0"/>
              <a:pPr/>
              <a:t>4</a:t>
            </a:fld>
            <a:endParaRPr lang="en-US" altLang="en-US" sz="120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765059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1FE991F7-845C-4EA0-9C73-94453CCA6509}" type="slidenum">
              <a:rPr lang="en-US" altLang="en-US" sz="1200" smtClean="0"/>
              <a:pPr/>
              <a:t>5</a:t>
            </a:fld>
            <a:endParaRPr lang="en-US" altLang="en-US" sz="120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Font typeface="Arial" panose="020B0604020202020204" pitchFamily="34" charset="0"/>
              <a:buNone/>
            </a:pPr>
            <a:endParaRPr lang="en-US" altLang="en-US" dirty="0">
              <a:latin typeface="Arial" panose="020B0604020202020204" pitchFamily="34" charset="0"/>
            </a:endParaRPr>
          </a:p>
        </p:txBody>
      </p:sp>
    </p:spTree>
    <p:extLst>
      <p:ext uri="{BB962C8B-B14F-4D97-AF65-F5344CB8AC3E}">
        <p14:creationId xmlns:p14="http://schemas.microsoft.com/office/powerpoint/2010/main" val="22128962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1FE991F7-845C-4EA0-9C73-94453CCA6509}" type="slidenum">
              <a:rPr lang="en-US" altLang="en-US" sz="1200" smtClean="0"/>
              <a:pPr/>
              <a:t>6</a:t>
            </a:fld>
            <a:endParaRPr lang="en-US" altLang="en-US" sz="120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6584625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1FE991F7-845C-4EA0-9C73-94453CCA6509}" type="slidenum">
              <a:rPr lang="en-US" altLang="en-US" sz="1200" smtClean="0"/>
              <a:pPr/>
              <a:t>7</a:t>
            </a:fld>
            <a:endParaRPr lang="en-US" altLang="en-US" sz="120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13681278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1FE991F7-845C-4EA0-9C73-94453CCA6509}" type="slidenum">
              <a:rPr lang="en-US" altLang="en-US" sz="1200" smtClean="0"/>
              <a:pPr/>
              <a:t>8</a:t>
            </a:fld>
            <a:endParaRPr lang="en-US" altLang="en-US" sz="120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eaLnBrk="1" hangingPunct="1">
              <a:buFont typeface="Arial" panose="020B0604020202020204" pitchFamily="34" charset="0"/>
              <a:buChar char="•"/>
            </a:pPr>
            <a:endParaRPr lang="en-US" altLang="en-US" dirty="0">
              <a:latin typeface="Arial" panose="020B0604020202020204" pitchFamily="34" charset="0"/>
            </a:endParaRPr>
          </a:p>
        </p:txBody>
      </p:sp>
    </p:spTree>
    <p:extLst>
      <p:ext uri="{BB962C8B-B14F-4D97-AF65-F5344CB8AC3E}">
        <p14:creationId xmlns:p14="http://schemas.microsoft.com/office/powerpoint/2010/main" val="34774835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1FE991F7-845C-4EA0-9C73-94453CCA6509}" type="slidenum">
              <a:rPr lang="en-US" altLang="en-US" sz="1200" smtClean="0"/>
              <a:pPr/>
              <a:t>9</a:t>
            </a:fld>
            <a:endParaRPr lang="en-US" altLang="en-US" sz="120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Font typeface="Arial" panose="020B0604020202020204" pitchFamily="34" charset="0"/>
              <a:buNone/>
            </a:pPr>
            <a:endParaRPr lang="en-US" altLang="en-US" dirty="0">
              <a:latin typeface="Arial" panose="020B0604020202020204" pitchFamily="34" charset="0"/>
            </a:endParaRPr>
          </a:p>
        </p:txBody>
      </p:sp>
    </p:spTree>
    <p:extLst>
      <p:ext uri="{BB962C8B-B14F-4D97-AF65-F5344CB8AC3E}">
        <p14:creationId xmlns:p14="http://schemas.microsoft.com/office/powerpoint/2010/main" val="20695566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endParaRPr lang="en-ZA"/>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ZA"/>
          </a:p>
        </p:txBody>
      </p:sp>
    </p:spTree>
    <p:extLst>
      <p:ext uri="{BB962C8B-B14F-4D97-AF65-F5344CB8AC3E}">
        <p14:creationId xmlns:p14="http://schemas.microsoft.com/office/powerpoint/2010/main" val="4060677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ZA"/>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4254812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39949582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ZA"/>
          </a:p>
        </p:txBody>
      </p:sp>
      <p:sp>
        <p:nvSpPr>
          <p:cNvPr id="3" name="SmartArt Placeholder 2"/>
          <p:cNvSpPr>
            <a:spLocks noGrp="1"/>
          </p:cNvSpPr>
          <p:nvPr>
            <p:ph type="dgm" idx="1"/>
          </p:nvPr>
        </p:nvSpPr>
        <p:spPr>
          <a:xfrm>
            <a:off x="457200" y="1600200"/>
            <a:ext cx="8229600" cy="4525963"/>
          </a:xfrm>
          <a:prstGeom prst="rect">
            <a:avLst/>
          </a:prstGeom>
        </p:spPr>
        <p:txBody>
          <a:bodyPr/>
          <a:lstStyle/>
          <a:p>
            <a:pPr lvl="0"/>
            <a:endParaRPr lang="en-ZA" noProof="0"/>
          </a:p>
        </p:txBody>
      </p:sp>
    </p:spTree>
    <p:extLst>
      <p:ext uri="{BB962C8B-B14F-4D97-AF65-F5344CB8AC3E}">
        <p14:creationId xmlns:p14="http://schemas.microsoft.com/office/powerpoint/2010/main" val="750717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ZA"/>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837155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69454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ZA"/>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1776493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992972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ZA"/>
          </a:p>
        </p:txBody>
      </p:sp>
    </p:spTree>
    <p:extLst>
      <p:ext uri="{BB962C8B-B14F-4D97-AF65-F5344CB8AC3E}">
        <p14:creationId xmlns:p14="http://schemas.microsoft.com/office/powerpoint/2010/main" val="4253830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3407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8874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02868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pptblank"/>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ctr" rtl="0" eaLnBrk="0" fontAlgn="base" hangingPunct="0">
        <a:spcBef>
          <a:spcPct val="0"/>
        </a:spcBef>
        <a:spcAft>
          <a:spcPct val="0"/>
        </a:spcAft>
        <a:defRPr sz="4400">
          <a:solidFill>
            <a:schemeClr val="tx2"/>
          </a:solidFill>
          <a:latin typeface="+mj-lt"/>
          <a:ea typeface="MS PGothic" pitchFamily="34" charset="-128"/>
          <a:cs typeface="+mj-cs"/>
        </a:defRPr>
      </a:lvl1pPr>
      <a:lvl2pPr algn="ctr" rtl="0" eaLnBrk="0" fontAlgn="base" hangingPunct="0">
        <a:spcBef>
          <a:spcPct val="0"/>
        </a:spcBef>
        <a:spcAft>
          <a:spcPct val="0"/>
        </a:spcAft>
        <a:defRPr sz="4400">
          <a:solidFill>
            <a:schemeClr val="tx2"/>
          </a:solidFill>
          <a:latin typeface="Arial" charset="0"/>
          <a:ea typeface="MS PGothic" pitchFamily="34" charset="-128"/>
        </a:defRPr>
      </a:lvl2pPr>
      <a:lvl3pPr algn="ctr" rtl="0" eaLnBrk="0" fontAlgn="base" hangingPunct="0">
        <a:spcBef>
          <a:spcPct val="0"/>
        </a:spcBef>
        <a:spcAft>
          <a:spcPct val="0"/>
        </a:spcAft>
        <a:defRPr sz="4400">
          <a:solidFill>
            <a:schemeClr val="tx2"/>
          </a:solidFill>
          <a:latin typeface="Arial" charset="0"/>
          <a:ea typeface="MS PGothic" pitchFamily="34" charset="-128"/>
        </a:defRPr>
      </a:lvl3pPr>
      <a:lvl4pPr algn="ctr" rtl="0" eaLnBrk="0" fontAlgn="base" hangingPunct="0">
        <a:spcBef>
          <a:spcPct val="0"/>
        </a:spcBef>
        <a:spcAft>
          <a:spcPct val="0"/>
        </a:spcAft>
        <a:defRPr sz="4400">
          <a:solidFill>
            <a:schemeClr val="tx2"/>
          </a:solidFill>
          <a:latin typeface="Arial" charset="0"/>
          <a:ea typeface="MS PGothic" pitchFamily="34" charset="-128"/>
        </a:defRPr>
      </a:lvl4pPr>
      <a:lvl5pPr algn="ctr" rtl="0" eaLnBrk="0" fontAlgn="base" hangingPunct="0">
        <a:spcBef>
          <a:spcPct val="0"/>
        </a:spcBef>
        <a:spcAft>
          <a:spcPct val="0"/>
        </a:spcAft>
        <a:defRPr sz="4400">
          <a:solidFill>
            <a:schemeClr val="tx2"/>
          </a:solidFill>
          <a:latin typeface="Arial" charset="0"/>
          <a:ea typeface="MS PGothic" pitchFamily="34" charset="-128"/>
        </a:defRPr>
      </a:lvl5pPr>
      <a:lvl6pPr marL="457200" algn="ctr" rtl="0" fontAlgn="base">
        <a:spcBef>
          <a:spcPct val="0"/>
        </a:spcBef>
        <a:spcAft>
          <a:spcPct val="0"/>
        </a:spcAft>
        <a:defRPr sz="4400">
          <a:solidFill>
            <a:schemeClr val="tx2"/>
          </a:solidFill>
          <a:latin typeface="Arial" charset="0"/>
          <a:ea typeface="ＭＳ Ｐゴシック" pitchFamily="-96" charset="-128"/>
        </a:defRPr>
      </a:lvl6pPr>
      <a:lvl7pPr marL="914400" algn="ctr" rtl="0" fontAlgn="base">
        <a:spcBef>
          <a:spcPct val="0"/>
        </a:spcBef>
        <a:spcAft>
          <a:spcPct val="0"/>
        </a:spcAft>
        <a:defRPr sz="4400">
          <a:solidFill>
            <a:schemeClr val="tx2"/>
          </a:solidFill>
          <a:latin typeface="Arial" charset="0"/>
          <a:ea typeface="ＭＳ Ｐゴシック" pitchFamily="-96" charset="-128"/>
        </a:defRPr>
      </a:lvl7pPr>
      <a:lvl8pPr marL="1371600" algn="ctr" rtl="0" fontAlgn="base">
        <a:spcBef>
          <a:spcPct val="0"/>
        </a:spcBef>
        <a:spcAft>
          <a:spcPct val="0"/>
        </a:spcAft>
        <a:defRPr sz="4400">
          <a:solidFill>
            <a:schemeClr val="tx2"/>
          </a:solidFill>
          <a:latin typeface="Arial" charset="0"/>
          <a:ea typeface="ＭＳ Ｐゴシック" pitchFamily="-96" charset="-128"/>
        </a:defRPr>
      </a:lvl8pPr>
      <a:lvl9pPr marL="1828800" algn="ctr" rtl="0" fontAlgn="base">
        <a:spcBef>
          <a:spcPct val="0"/>
        </a:spcBef>
        <a:spcAft>
          <a:spcPct val="0"/>
        </a:spcAft>
        <a:defRPr sz="4400">
          <a:solidFill>
            <a:schemeClr val="tx2"/>
          </a:solidFill>
          <a:latin typeface="Arial" charset="0"/>
          <a:ea typeface="ＭＳ Ｐゴシック" pitchFamily="-96"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S PGothic"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MS PGothic" pitchFamily="34" charset="-128"/>
        </a:defRPr>
      </a:lvl2pPr>
      <a:lvl3pPr marL="1143000" indent="-228600" algn="l" rtl="0" eaLnBrk="0" fontAlgn="base" hangingPunct="0">
        <a:spcBef>
          <a:spcPct val="20000"/>
        </a:spcBef>
        <a:spcAft>
          <a:spcPct val="0"/>
        </a:spcAft>
        <a:buChar char="•"/>
        <a:defRPr sz="2400">
          <a:solidFill>
            <a:schemeClr val="tx1"/>
          </a:solidFill>
          <a:latin typeface="+mn-lt"/>
          <a:ea typeface="MS PGothic" pitchFamily="34" charset="-128"/>
        </a:defRPr>
      </a:lvl3pPr>
      <a:lvl4pPr marL="1600200" indent="-228600" algn="l" rtl="0" eaLnBrk="0" fontAlgn="base" hangingPunct="0">
        <a:spcBef>
          <a:spcPct val="20000"/>
        </a:spcBef>
        <a:spcAft>
          <a:spcPct val="0"/>
        </a:spcAft>
        <a:buChar char="–"/>
        <a:defRPr sz="2000">
          <a:solidFill>
            <a:schemeClr val="tx1"/>
          </a:solidFill>
          <a:latin typeface="+mn-lt"/>
          <a:ea typeface="MS PGothic" pitchFamily="34" charset="-128"/>
        </a:defRPr>
      </a:lvl4pPr>
      <a:lvl5pPr marL="2057400" indent="-228600" algn="l" rtl="0" eaLnBrk="0" fontAlgn="base" hangingPunct="0">
        <a:spcBef>
          <a:spcPct val="20000"/>
        </a:spcBef>
        <a:spcAft>
          <a:spcPct val="0"/>
        </a:spcAft>
        <a:buChar char="»"/>
        <a:defRPr sz="2000">
          <a:solidFill>
            <a:schemeClr val="tx1"/>
          </a:solidFill>
          <a:latin typeface="+mn-lt"/>
          <a:ea typeface="MS PGothic" pitchFamily="34" charset="-128"/>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Michael.Maphosa@nersa.org.za"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4"/>
          <p:cNvSpPr>
            <a:spLocks noGrp="1"/>
          </p:cNvSpPr>
          <p:nvPr>
            <p:ph type="sldNum" sz="quarter" idx="4294967295"/>
          </p:nvPr>
        </p:nvSpPr>
        <p:spPr>
          <a:xfrm>
            <a:off x="6553200" y="6245225"/>
            <a:ext cx="2133600" cy="4762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ECDD2DC9-2B14-4F86-A0F9-B41CF37FFA37}" type="slidenum">
              <a:rPr lang="en-US" altLang="en-US" sz="1400"/>
              <a:pPr/>
              <a:t>1</a:t>
            </a:fld>
            <a:endParaRPr lang="en-US" altLang="en-US" sz="1400"/>
          </a:p>
        </p:txBody>
      </p:sp>
      <p:pic>
        <p:nvPicPr>
          <p:cNvPr id="2051" name="Picture 2" descr="pptnotex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964"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Text Box 3"/>
          <p:cNvSpPr txBox="1">
            <a:spLocks noChangeArrowheads="1"/>
          </p:cNvSpPr>
          <p:nvPr/>
        </p:nvSpPr>
        <p:spPr bwMode="auto">
          <a:xfrm>
            <a:off x="1023938" y="1287463"/>
            <a:ext cx="44116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2053" name="Text Box 5"/>
          <p:cNvSpPr txBox="1">
            <a:spLocks noChangeArrowheads="1"/>
          </p:cNvSpPr>
          <p:nvPr/>
        </p:nvSpPr>
        <p:spPr bwMode="auto">
          <a:xfrm>
            <a:off x="755650" y="5949950"/>
            <a:ext cx="703103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spcBef>
                <a:spcPct val="50000"/>
              </a:spcBef>
            </a:pPr>
            <a:r>
              <a:rPr lang="en-US" altLang="en-US" sz="2800" b="1" dirty="0"/>
              <a:t>Michael Maphosa and Patrick Mabuza</a:t>
            </a:r>
          </a:p>
        </p:txBody>
      </p:sp>
      <p:sp>
        <p:nvSpPr>
          <p:cNvPr id="2054" name="Text Box 6"/>
          <p:cNvSpPr txBox="1">
            <a:spLocks noChangeArrowheads="1"/>
          </p:cNvSpPr>
          <p:nvPr/>
        </p:nvSpPr>
        <p:spPr bwMode="auto">
          <a:xfrm>
            <a:off x="505220" y="1073012"/>
            <a:ext cx="8209036"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spcBef>
                <a:spcPct val="50000"/>
              </a:spcBef>
            </a:pPr>
            <a:r>
              <a:rPr lang="en-GB" b="1" kern="0" dirty="0">
                <a:solidFill>
                  <a:schemeClr val="tx2"/>
                </a:solidFill>
              </a:rPr>
              <a:t>THE TRADE-OFFS BETWEEN PRO-POOR AND COST-REFLECTIVE TARIFFS IN SOUTH AFRICA: A REGULATORY PERSPECTIVE</a:t>
            </a:r>
            <a:r>
              <a:rPr lang="en-US" altLang="en-US" b="1" kern="0" dirty="0">
                <a:solidFill>
                  <a:schemeClr val="tx2"/>
                </a:solidFill>
              </a:rPr>
              <a:t> </a:t>
            </a:r>
          </a:p>
          <a:p>
            <a:pPr algn="ctr">
              <a:spcBef>
                <a:spcPct val="50000"/>
              </a:spcBef>
            </a:pPr>
            <a:endParaRPr lang="en-US" altLang="en-US" b="1" dirty="0"/>
          </a:p>
        </p:txBody>
      </p:sp>
      <p:sp>
        <p:nvSpPr>
          <p:cNvPr id="7" name="Rectangle 7"/>
          <p:cNvSpPr txBox="1">
            <a:spLocks noChangeArrowheads="1"/>
          </p:cNvSpPr>
          <p:nvPr/>
        </p:nvSpPr>
        <p:spPr>
          <a:xfrm>
            <a:off x="2915816" y="217263"/>
            <a:ext cx="6396148" cy="535496"/>
          </a:xfrm>
          <a:prstGeom prst="rect">
            <a:avLst/>
          </a:prstGeom>
          <a:solidFill>
            <a:srgbClr val="FFFFFF"/>
          </a:solidFill>
          <a:ln/>
        </p:spPr>
        <p:txBody>
          <a:bodyPr/>
          <a:lstStyle>
            <a:lvl1pPr algn="ctr" rtl="0" eaLnBrk="0" fontAlgn="base" hangingPunct="0">
              <a:spcBef>
                <a:spcPct val="0"/>
              </a:spcBef>
              <a:spcAft>
                <a:spcPct val="0"/>
              </a:spcAft>
              <a:defRPr sz="4400">
                <a:solidFill>
                  <a:schemeClr val="tx2"/>
                </a:solidFill>
                <a:latin typeface="+mj-lt"/>
                <a:ea typeface="MS PGothic" pitchFamily="34" charset="-128"/>
                <a:cs typeface="+mj-cs"/>
              </a:defRPr>
            </a:lvl1pPr>
            <a:lvl2pPr algn="ctr" rtl="0" eaLnBrk="0" fontAlgn="base" hangingPunct="0">
              <a:spcBef>
                <a:spcPct val="0"/>
              </a:spcBef>
              <a:spcAft>
                <a:spcPct val="0"/>
              </a:spcAft>
              <a:defRPr sz="4400">
                <a:solidFill>
                  <a:schemeClr val="tx2"/>
                </a:solidFill>
                <a:latin typeface="Arial" charset="0"/>
                <a:ea typeface="MS PGothic" pitchFamily="34" charset="-128"/>
              </a:defRPr>
            </a:lvl2pPr>
            <a:lvl3pPr algn="ctr" rtl="0" eaLnBrk="0" fontAlgn="base" hangingPunct="0">
              <a:spcBef>
                <a:spcPct val="0"/>
              </a:spcBef>
              <a:spcAft>
                <a:spcPct val="0"/>
              </a:spcAft>
              <a:defRPr sz="4400">
                <a:solidFill>
                  <a:schemeClr val="tx2"/>
                </a:solidFill>
                <a:latin typeface="Arial" charset="0"/>
                <a:ea typeface="MS PGothic" pitchFamily="34" charset="-128"/>
              </a:defRPr>
            </a:lvl3pPr>
            <a:lvl4pPr algn="ctr" rtl="0" eaLnBrk="0" fontAlgn="base" hangingPunct="0">
              <a:spcBef>
                <a:spcPct val="0"/>
              </a:spcBef>
              <a:spcAft>
                <a:spcPct val="0"/>
              </a:spcAft>
              <a:defRPr sz="4400">
                <a:solidFill>
                  <a:schemeClr val="tx2"/>
                </a:solidFill>
                <a:latin typeface="Arial" charset="0"/>
                <a:ea typeface="MS PGothic" pitchFamily="34" charset="-128"/>
              </a:defRPr>
            </a:lvl4pPr>
            <a:lvl5pPr algn="ctr" rtl="0" eaLnBrk="0" fontAlgn="base" hangingPunct="0">
              <a:spcBef>
                <a:spcPct val="0"/>
              </a:spcBef>
              <a:spcAft>
                <a:spcPct val="0"/>
              </a:spcAft>
              <a:defRPr sz="4400">
                <a:solidFill>
                  <a:schemeClr val="tx2"/>
                </a:solidFill>
                <a:latin typeface="Arial" charset="0"/>
                <a:ea typeface="MS PGothic" pitchFamily="34" charset="-128"/>
              </a:defRPr>
            </a:lvl5pPr>
            <a:lvl6pPr marL="457200" algn="ctr" rtl="0" fontAlgn="base">
              <a:spcBef>
                <a:spcPct val="0"/>
              </a:spcBef>
              <a:spcAft>
                <a:spcPct val="0"/>
              </a:spcAft>
              <a:defRPr sz="4400">
                <a:solidFill>
                  <a:schemeClr val="tx2"/>
                </a:solidFill>
                <a:latin typeface="Arial" charset="0"/>
                <a:ea typeface="ＭＳ Ｐゴシック" pitchFamily="-96" charset="-128"/>
              </a:defRPr>
            </a:lvl6pPr>
            <a:lvl7pPr marL="914400" algn="ctr" rtl="0" fontAlgn="base">
              <a:spcBef>
                <a:spcPct val="0"/>
              </a:spcBef>
              <a:spcAft>
                <a:spcPct val="0"/>
              </a:spcAft>
              <a:defRPr sz="4400">
                <a:solidFill>
                  <a:schemeClr val="tx2"/>
                </a:solidFill>
                <a:latin typeface="Arial" charset="0"/>
                <a:ea typeface="ＭＳ Ｐゴシック" pitchFamily="-96" charset="-128"/>
              </a:defRPr>
            </a:lvl7pPr>
            <a:lvl8pPr marL="1371600" algn="ctr" rtl="0" fontAlgn="base">
              <a:spcBef>
                <a:spcPct val="0"/>
              </a:spcBef>
              <a:spcAft>
                <a:spcPct val="0"/>
              </a:spcAft>
              <a:defRPr sz="4400">
                <a:solidFill>
                  <a:schemeClr val="tx2"/>
                </a:solidFill>
                <a:latin typeface="Arial" charset="0"/>
                <a:ea typeface="ＭＳ Ｐゴシック" pitchFamily="-96" charset="-128"/>
              </a:defRPr>
            </a:lvl8pPr>
            <a:lvl9pPr marL="1828800" algn="ctr" rtl="0" fontAlgn="base">
              <a:spcBef>
                <a:spcPct val="0"/>
              </a:spcBef>
              <a:spcAft>
                <a:spcPct val="0"/>
              </a:spcAft>
              <a:defRPr sz="4400">
                <a:solidFill>
                  <a:schemeClr val="tx2"/>
                </a:solidFill>
                <a:latin typeface="Arial" charset="0"/>
                <a:ea typeface="ＭＳ Ｐゴシック" pitchFamily="-96" charset="-128"/>
              </a:defRPr>
            </a:lvl9pPr>
          </a:lstStyle>
          <a:p>
            <a:r>
              <a:rPr lang="en-ZA" sz="2400" b="1" kern="0" dirty="0">
                <a:latin typeface="Arial" pitchFamily="34" charset="0"/>
                <a:cs typeface="Arial" pitchFamily="34" charset="0"/>
              </a:rPr>
              <a:t> 2</a:t>
            </a:r>
            <a:r>
              <a:rPr lang="en-ZA" sz="2400" b="1" kern="0" baseline="30000" dirty="0">
                <a:latin typeface="Arial" pitchFamily="34" charset="0"/>
                <a:cs typeface="Arial" pitchFamily="34" charset="0"/>
              </a:rPr>
              <a:t>nd</a:t>
            </a:r>
            <a:r>
              <a:rPr lang="en-ZA" sz="2400" b="1" kern="0" dirty="0">
                <a:latin typeface="Arial" pitchFamily="34" charset="0"/>
                <a:cs typeface="Arial" pitchFamily="34" charset="0"/>
              </a:rPr>
              <a:t> ACER </a:t>
            </a:r>
            <a:r>
              <a:rPr lang="en-US" sz="2400" b="1" kern="0" dirty="0">
                <a:latin typeface="Arial" pitchFamily="34" charset="0"/>
                <a:cs typeface="Arial" pitchFamily="34" charset="0"/>
              </a:rPr>
              <a:t>CONFERENCE</a:t>
            </a:r>
          </a:p>
        </p:txBody>
      </p:sp>
    </p:spTree>
    <p:extLst>
      <p:ext uri="{BB962C8B-B14F-4D97-AF65-F5344CB8AC3E}">
        <p14:creationId xmlns:p14="http://schemas.microsoft.com/office/powerpoint/2010/main" val="41953049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179512" y="1124744"/>
            <a:ext cx="7993062" cy="43239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000" b="1" dirty="0">
                <a:ea typeface="Times New Roman" panose="02020603050405020304" pitchFamily="18" charset="0"/>
              </a:rPr>
              <a:t>Competing expectations: utilities vs poor customers</a:t>
            </a:r>
            <a:endParaRPr lang="en-ZA" sz="2000" dirty="0"/>
          </a:p>
        </p:txBody>
      </p:sp>
      <p:sp>
        <p:nvSpPr>
          <p:cNvPr id="8196" name="Text Box 4"/>
          <p:cNvSpPr txBox="1">
            <a:spLocks noChangeArrowheads="1"/>
          </p:cNvSpPr>
          <p:nvPr/>
        </p:nvSpPr>
        <p:spPr bwMode="auto">
          <a:xfrm>
            <a:off x="8391141" y="6165850"/>
            <a:ext cx="64535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spcBef>
                <a:spcPct val="50000"/>
              </a:spcBef>
            </a:pPr>
            <a:r>
              <a:rPr lang="en-US" altLang="en-US" dirty="0"/>
              <a:t> 9</a:t>
            </a:r>
          </a:p>
        </p:txBody>
      </p:sp>
      <p:graphicFrame>
        <p:nvGraphicFramePr>
          <p:cNvPr id="4" name="Table 3"/>
          <p:cNvGraphicFramePr>
            <a:graphicFrameLocks noGrp="1"/>
          </p:cNvGraphicFramePr>
          <p:nvPr>
            <p:extLst>
              <p:ext uri="{D42A27DB-BD31-4B8C-83A1-F6EECF244321}">
                <p14:modId xmlns:p14="http://schemas.microsoft.com/office/powerpoint/2010/main" val="2329255141"/>
              </p:ext>
            </p:extLst>
          </p:nvPr>
        </p:nvGraphicFramePr>
        <p:xfrm>
          <a:off x="251520" y="2885054"/>
          <a:ext cx="8139621" cy="3737996"/>
        </p:xfrm>
        <a:graphic>
          <a:graphicData uri="http://schemas.openxmlformats.org/drawingml/2006/table">
            <a:tbl>
              <a:tblPr firstRow="1" bandRow="1">
                <a:tableStyleId>{00A15C55-8517-42AA-B614-E9B94910E393}</a:tableStyleId>
              </a:tblPr>
              <a:tblGrid>
                <a:gridCol w="3457538">
                  <a:extLst>
                    <a:ext uri="{9D8B030D-6E8A-4147-A177-3AD203B41FA5}">
                      <a16:colId xmlns:a16="http://schemas.microsoft.com/office/drawing/2014/main" val="20000"/>
                    </a:ext>
                  </a:extLst>
                </a:gridCol>
                <a:gridCol w="4682083">
                  <a:extLst>
                    <a:ext uri="{9D8B030D-6E8A-4147-A177-3AD203B41FA5}">
                      <a16:colId xmlns:a16="http://schemas.microsoft.com/office/drawing/2014/main" val="20001"/>
                    </a:ext>
                  </a:extLst>
                </a:gridCol>
              </a:tblGrid>
              <a:tr h="375910">
                <a:tc>
                  <a:txBody>
                    <a:bodyPr/>
                    <a:lstStyle/>
                    <a:p>
                      <a:r>
                        <a:rPr lang="en-GB" sz="1600" kern="1200" dirty="0">
                          <a:effectLst/>
                        </a:rPr>
                        <a:t>Utilities</a:t>
                      </a:r>
                      <a:endParaRPr lang="en-ZA" sz="1600" dirty="0"/>
                    </a:p>
                  </a:txBody>
                  <a:tcPr/>
                </a:tc>
                <a:tc>
                  <a:txBody>
                    <a:bodyPr/>
                    <a:lstStyle/>
                    <a:p>
                      <a:r>
                        <a:rPr lang="en-GB" sz="1600" kern="1200" dirty="0">
                          <a:effectLst/>
                        </a:rPr>
                        <a:t>Poor customers</a:t>
                      </a:r>
                      <a:endParaRPr lang="en-ZA" sz="1600" dirty="0"/>
                    </a:p>
                  </a:txBody>
                  <a:tcPr/>
                </a:tc>
                <a:extLst>
                  <a:ext uri="{0D108BD9-81ED-4DB2-BD59-A6C34878D82A}">
                    <a16:rowId xmlns:a16="http://schemas.microsoft.com/office/drawing/2014/main" val="10000"/>
                  </a:ext>
                </a:extLst>
              </a:tr>
              <a:tr h="517738">
                <a:tc>
                  <a:txBody>
                    <a:bodyPr/>
                    <a:lstStyle/>
                    <a:p>
                      <a:pPr marL="285750" indent="-285750" algn="just">
                        <a:buFont typeface="Wingdings" panose="05000000000000000000" pitchFamily="2" charset="2"/>
                        <a:buChar char="ü"/>
                      </a:pPr>
                      <a:r>
                        <a:rPr lang="en-GB" sz="1600" b="1" kern="1200" dirty="0">
                          <a:effectLst/>
                        </a:rPr>
                        <a:t>Risk mitigation</a:t>
                      </a:r>
                      <a:endParaRPr lang="en-ZA" sz="1600" b="1" dirty="0"/>
                    </a:p>
                  </a:txBody>
                  <a:tcPr/>
                </a:tc>
                <a:tc>
                  <a:txBody>
                    <a:bodyPr/>
                    <a:lstStyle/>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600" b="1" kern="1200" dirty="0">
                          <a:effectLst/>
                        </a:rPr>
                        <a:t>Dependable service at a fair and reasonable price.</a:t>
                      </a:r>
                      <a:endParaRPr lang="en-ZA" sz="1600" b="1" dirty="0"/>
                    </a:p>
                  </a:txBody>
                  <a:tcPr/>
                </a:tc>
                <a:extLst>
                  <a:ext uri="{0D108BD9-81ED-4DB2-BD59-A6C34878D82A}">
                    <a16:rowId xmlns:a16="http://schemas.microsoft.com/office/drawing/2014/main" val="10001"/>
                  </a:ext>
                </a:extLst>
              </a:tr>
              <a:tr h="299743">
                <a:tc>
                  <a:txBody>
                    <a:bodyPr/>
                    <a:lstStyle/>
                    <a:p>
                      <a:pPr marL="285750" indent="-285750" algn="just">
                        <a:buFont typeface="Wingdings" panose="05000000000000000000" pitchFamily="2" charset="2"/>
                        <a:buChar char="ü"/>
                      </a:pPr>
                      <a:r>
                        <a:rPr lang="en-GB" sz="1600" b="1" kern="1200" dirty="0">
                          <a:effectLst/>
                        </a:rPr>
                        <a:t>Costs recovery</a:t>
                      </a:r>
                      <a:endParaRPr lang="en-ZA" sz="1600" b="1" dirty="0"/>
                    </a:p>
                  </a:txBody>
                  <a:tcPr/>
                </a:tc>
                <a:tc>
                  <a:txBody>
                    <a:bodyPr/>
                    <a:lstStyle/>
                    <a:p>
                      <a:pPr marL="285750" indent="-285750" algn="just">
                        <a:buFont typeface="Wingdings" panose="05000000000000000000" pitchFamily="2" charset="2"/>
                        <a:buChar char="Ø"/>
                      </a:pPr>
                      <a:r>
                        <a:rPr lang="en-GB" sz="1600" b="1" kern="1200" dirty="0">
                          <a:effectLst/>
                        </a:rPr>
                        <a:t>Reliable and safe supply</a:t>
                      </a:r>
                      <a:endParaRPr lang="en-ZA" sz="1600" b="1" dirty="0"/>
                    </a:p>
                  </a:txBody>
                  <a:tcPr/>
                </a:tc>
                <a:extLst>
                  <a:ext uri="{0D108BD9-81ED-4DB2-BD59-A6C34878D82A}">
                    <a16:rowId xmlns:a16="http://schemas.microsoft.com/office/drawing/2014/main" val="10002"/>
                  </a:ext>
                </a:extLst>
              </a:tr>
              <a:tr h="517738">
                <a:tc>
                  <a:txBody>
                    <a:bodyPr/>
                    <a:lstStyle/>
                    <a:p>
                      <a:pPr marL="285750" indent="-285750" algn="just">
                        <a:buFont typeface="Wingdings" panose="05000000000000000000" pitchFamily="2" charset="2"/>
                        <a:buChar char="ü"/>
                      </a:pPr>
                      <a:r>
                        <a:rPr lang="en-GB" sz="1600" b="1" kern="1200" dirty="0">
                          <a:effectLst/>
                        </a:rPr>
                        <a:t>Reasonable return on investment</a:t>
                      </a:r>
                      <a:endParaRPr lang="en-ZA" sz="1600" b="1" dirty="0"/>
                    </a:p>
                  </a:txBody>
                  <a:tcPr/>
                </a:tc>
                <a:tc>
                  <a:txBody>
                    <a:bodyPr/>
                    <a:lstStyle/>
                    <a:p>
                      <a:pPr marL="285750" indent="-285750" algn="just">
                        <a:buFont typeface="Wingdings" panose="05000000000000000000" pitchFamily="2" charset="2"/>
                        <a:buChar char="Ø"/>
                      </a:pPr>
                      <a:r>
                        <a:rPr lang="en-GB" sz="1600" b="1" kern="1200" dirty="0">
                          <a:effectLst/>
                        </a:rPr>
                        <a:t>Protection from exploitation by operators</a:t>
                      </a:r>
                      <a:endParaRPr lang="en-ZA" sz="1600" b="1" dirty="0"/>
                    </a:p>
                  </a:txBody>
                  <a:tcPr/>
                </a:tc>
                <a:extLst>
                  <a:ext uri="{0D108BD9-81ED-4DB2-BD59-A6C34878D82A}">
                    <a16:rowId xmlns:a16="http://schemas.microsoft.com/office/drawing/2014/main" val="10003"/>
                  </a:ext>
                </a:extLst>
              </a:tr>
              <a:tr h="517738">
                <a:tc>
                  <a:txBody>
                    <a:bodyPr/>
                    <a:lstStyle/>
                    <a:p>
                      <a:pPr marL="285750" indent="-285750" algn="just">
                        <a:buFont typeface="Wingdings" panose="05000000000000000000" pitchFamily="2" charset="2"/>
                        <a:buChar char="ü"/>
                      </a:pPr>
                      <a:r>
                        <a:rPr lang="en-GB" sz="1600" b="1" kern="1200" dirty="0">
                          <a:effectLst/>
                        </a:rPr>
                        <a:t>Financial balance: Costs and Tariffs</a:t>
                      </a:r>
                      <a:endParaRPr lang="en-ZA" sz="1600" b="1" dirty="0"/>
                    </a:p>
                  </a:txBody>
                  <a:tcPr/>
                </a:tc>
                <a:tc>
                  <a:txBody>
                    <a:bodyPr/>
                    <a:lstStyle/>
                    <a:p>
                      <a:pPr marL="285750" indent="-285750" algn="just">
                        <a:buFont typeface="Wingdings" panose="05000000000000000000" pitchFamily="2" charset="2"/>
                        <a:buChar char="Ø"/>
                      </a:pPr>
                      <a:r>
                        <a:rPr lang="en-GB" sz="1600" b="1" kern="1200" dirty="0">
                          <a:effectLst/>
                        </a:rPr>
                        <a:t>Participation, consultation, and transparent decision making.</a:t>
                      </a:r>
                      <a:endParaRPr lang="en-ZA" sz="1600" b="1" dirty="0"/>
                    </a:p>
                  </a:txBody>
                  <a:tcPr/>
                </a:tc>
                <a:extLst>
                  <a:ext uri="{0D108BD9-81ED-4DB2-BD59-A6C34878D82A}">
                    <a16:rowId xmlns:a16="http://schemas.microsoft.com/office/drawing/2014/main" val="10004"/>
                  </a:ext>
                </a:extLst>
              </a:tr>
              <a:tr h="517738">
                <a:tc>
                  <a:txBody>
                    <a:bodyPr/>
                    <a:lstStyle/>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1600" b="1" kern="1200" dirty="0">
                          <a:effectLst/>
                        </a:rPr>
                        <a:t>Regulatory certainty</a:t>
                      </a:r>
                      <a:endParaRPr lang="en-ZA" sz="1600" b="1" dirty="0"/>
                    </a:p>
                    <a:p>
                      <a:pPr marL="0" indent="0" algn="just">
                        <a:buFont typeface="Wingdings" panose="05000000000000000000" pitchFamily="2" charset="2"/>
                        <a:buNone/>
                      </a:pPr>
                      <a:endParaRPr lang="en-ZA" sz="1600" b="1" dirty="0"/>
                    </a:p>
                  </a:txBody>
                  <a:tcPr/>
                </a:tc>
                <a:tc>
                  <a:txBody>
                    <a:bodyPr/>
                    <a:lstStyle/>
                    <a:p>
                      <a:pPr marL="285750" indent="-285750" algn="just">
                        <a:buFont typeface="Wingdings" panose="05000000000000000000" pitchFamily="2" charset="2"/>
                        <a:buChar char="Ø"/>
                      </a:pPr>
                      <a:r>
                        <a:rPr lang="en-GB" sz="1600" b="1" kern="1200" dirty="0">
                          <a:effectLst/>
                        </a:rPr>
                        <a:t>Prompt response to customer complaints and disputes</a:t>
                      </a:r>
                      <a:endParaRPr lang="en-ZA" sz="1600" b="1" dirty="0"/>
                    </a:p>
                  </a:txBody>
                  <a:tcPr/>
                </a:tc>
                <a:extLst>
                  <a:ext uri="{0D108BD9-81ED-4DB2-BD59-A6C34878D82A}">
                    <a16:rowId xmlns:a16="http://schemas.microsoft.com/office/drawing/2014/main" val="10005"/>
                  </a:ext>
                </a:extLst>
              </a:tr>
              <a:tr h="710326">
                <a:tc>
                  <a:txBody>
                    <a:bodyPr/>
                    <a:lstStyle/>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1600" b="1" kern="1200" dirty="0">
                          <a:effectLst/>
                        </a:rPr>
                        <a:t>Customer buy-in</a:t>
                      </a:r>
                      <a:endParaRPr lang="en-ZA" sz="1600" b="1" dirty="0"/>
                    </a:p>
                  </a:txBody>
                  <a:tcPr/>
                </a:tc>
                <a:tc>
                  <a:txBody>
                    <a:bodyPr/>
                    <a:lstStyle/>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600" b="1" kern="1200" dirty="0">
                          <a:effectLst/>
                        </a:rPr>
                        <a:t>Simplicity, convenience of payment and </a:t>
                      </a:r>
                      <a:r>
                        <a:rPr lang="en-GB" sz="1600" b="1" kern="1200" dirty="0" err="1">
                          <a:effectLst/>
                        </a:rPr>
                        <a:t>understandability</a:t>
                      </a:r>
                      <a:r>
                        <a:rPr lang="en-GB" sz="1600" b="1" kern="1200" dirty="0">
                          <a:effectLst/>
                        </a:rPr>
                        <a:t>.</a:t>
                      </a:r>
                      <a:endParaRPr lang="en-ZA" sz="1600" b="1" dirty="0"/>
                    </a:p>
                  </a:txBody>
                  <a:tcPr/>
                </a:tc>
                <a:extLst>
                  <a:ext uri="{0D108BD9-81ED-4DB2-BD59-A6C34878D82A}">
                    <a16:rowId xmlns:a16="http://schemas.microsoft.com/office/drawing/2014/main" val="10006"/>
                  </a:ext>
                </a:extLst>
              </a:tr>
            </a:tbl>
          </a:graphicData>
        </a:graphic>
      </p:graphicFrame>
      <p:sp>
        <p:nvSpPr>
          <p:cNvPr id="2" name="Rectangle 1"/>
          <p:cNvSpPr/>
          <p:nvPr/>
        </p:nvSpPr>
        <p:spPr>
          <a:xfrm>
            <a:off x="251520" y="1557138"/>
            <a:ext cx="8139621" cy="1200329"/>
          </a:xfrm>
          <a:prstGeom prst="rect">
            <a:avLst/>
          </a:prstGeom>
        </p:spPr>
        <p:txBody>
          <a:bodyPr wrap="square">
            <a:spAutoFit/>
          </a:bodyPr>
          <a:lstStyle/>
          <a:p>
            <a:pPr marL="285750" indent="-285750" algn="just" eaLnBrk="1" hangingPunct="1">
              <a:buFont typeface="Arial" panose="020B0604020202020204" pitchFamily="34" charset="0"/>
              <a:buChar char="•"/>
            </a:pPr>
            <a:r>
              <a:rPr lang="en-GB" sz="1800" b="1" dirty="0"/>
              <a:t>Consumers and utilities have different expectations which at times regulatory authorities find difficult to balance. Utilities want to recover their full cost of supplying electricity while poor customers are concerned with access and affordability</a:t>
            </a:r>
          </a:p>
        </p:txBody>
      </p:sp>
    </p:spTree>
    <p:extLst>
      <p:ext uri="{BB962C8B-B14F-4D97-AF65-F5344CB8AC3E}">
        <p14:creationId xmlns:p14="http://schemas.microsoft.com/office/powerpoint/2010/main" val="2538764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179388" y="1268413"/>
            <a:ext cx="7993062" cy="43239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ZA" altLang="en-US" sz="2000" b="1" dirty="0"/>
              <a:t>The role of economic regulators</a:t>
            </a:r>
            <a:endParaRPr lang="en-US" altLang="en-US" sz="2000" b="1" dirty="0"/>
          </a:p>
        </p:txBody>
      </p:sp>
      <p:sp>
        <p:nvSpPr>
          <p:cNvPr id="8195" name="Rectangle 3"/>
          <p:cNvSpPr>
            <a:spLocks noGrp="1" noChangeArrowheads="1"/>
          </p:cNvSpPr>
          <p:nvPr>
            <p:ph type="body" idx="1"/>
          </p:nvPr>
        </p:nvSpPr>
        <p:spPr bwMode="auto">
          <a:xfrm>
            <a:off x="179388" y="1595786"/>
            <a:ext cx="8208590" cy="479866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a:r>
              <a:rPr lang="en-ZA" sz="1900" b="1" dirty="0"/>
              <a:t>The main challenge of economic regulation in these changing times is and still remains regulating the sector in a manner that balances competing conditions such as; </a:t>
            </a:r>
          </a:p>
          <a:p>
            <a:pPr marL="800100" lvl="1" indent="-342900" algn="just">
              <a:buFont typeface="+mj-lt"/>
              <a:buAutoNum type="alphaLcParenR"/>
            </a:pPr>
            <a:r>
              <a:rPr lang="en-ZA" sz="1900" b="1" dirty="0"/>
              <a:t>Poverty vs. Affordability</a:t>
            </a:r>
          </a:p>
          <a:p>
            <a:pPr marL="800100" lvl="1" indent="-342900" algn="just">
              <a:buFont typeface="+mj-lt"/>
              <a:buAutoNum type="alphaLcParenR"/>
            </a:pPr>
            <a:r>
              <a:rPr lang="en-ZA" sz="1900" b="1" dirty="0"/>
              <a:t>Balancing private and public interest</a:t>
            </a:r>
          </a:p>
          <a:p>
            <a:pPr marL="800100" lvl="1" indent="-342900" algn="just">
              <a:buFont typeface="+mj-lt"/>
              <a:buAutoNum type="alphaLcParenR"/>
            </a:pPr>
            <a:r>
              <a:rPr lang="en-ZA" sz="1900" b="1" dirty="0"/>
              <a:t>Infrastructure imbalance and Political Economy</a:t>
            </a:r>
          </a:p>
          <a:p>
            <a:pPr marL="800100" lvl="1" indent="-342900" algn="just">
              <a:buFont typeface="+mj-lt"/>
              <a:buAutoNum type="alphaLcParenR"/>
            </a:pPr>
            <a:r>
              <a:rPr lang="en-ZA" sz="1900" b="1" dirty="0"/>
              <a:t>Necessity vs. Being Popular</a:t>
            </a:r>
          </a:p>
          <a:p>
            <a:pPr marL="457200" lvl="1" indent="0" algn="just">
              <a:buNone/>
            </a:pPr>
            <a:endParaRPr lang="en-ZA" sz="1900" b="1" dirty="0"/>
          </a:p>
          <a:p>
            <a:pPr algn="just"/>
            <a:r>
              <a:rPr lang="en-GB" sz="1900" b="1" dirty="0"/>
              <a:t>Economic regulators must take into account cost recovery, signals for investors, efficient use of the network, simplicity and cost-effectiveness, transparency, and social and political objectives among others.</a:t>
            </a:r>
          </a:p>
          <a:p>
            <a:pPr algn="just"/>
            <a:r>
              <a:rPr lang="en-ZA" sz="1900" b="1" dirty="0"/>
              <a:t>The choice is hard but in a developing country, economic Regulators must hold a long term perspective and be guided by principal positions while making such hard decisions.</a:t>
            </a:r>
          </a:p>
          <a:p>
            <a:pPr algn="just"/>
            <a:endParaRPr lang="en-GB" sz="1800" dirty="0"/>
          </a:p>
        </p:txBody>
      </p:sp>
      <p:sp>
        <p:nvSpPr>
          <p:cNvPr id="8196" name="Text Box 4"/>
          <p:cNvSpPr txBox="1">
            <a:spLocks noChangeArrowheads="1"/>
          </p:cNvSpPr>
          <p:nvPr/>
        </p:nvSpPr>
        <p:spPr bwMode="auto">
          <a:xfrm>
            <a:off x="8387978" y="6165850"/>
            <a:ext cx="5766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spcBef>
                <a:spcPct val="50000"/>
              </a:spcBef>
            </a:pPr>
            <a:r>
              <a:rPr lang="en-ZA" altLang="en-US" dirty="0"/>
              <a:t>10</a:t>
            </a:r>
            <a:endParaRPr lang="en-US" altLang="en-US" dirty="0"/>
          </a:p>
        </p:txBody>
      </p:sp>
    </p:spTree>
    <p:extLst>
      <p:ext uri="{BB962C8B-B14F-4D97-AF65-F5344CB8AC3E}">
        <p14:creationId xmlns:p14="http://schemas.microsoft.com/office/powerpoint/2010/main" val="964931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0" y="1124744"/>
            <a:ext cx="8229600" cy="50338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ZA" altLang="en-US" sz="2800" b="1" dirty="0">
                <a:latin typeface="+mn-lt"/>
              </a:rPr>
              <a:t>Recommendations</a:t>
            </a:r>
            <a:endParaRPr lang="en-US" altLang="en-US" sz="2800" b="1" dirty="0">
              <a:latin typeface="+mn-lt"/>
            </a:endParaRPr>
          </a:p>
        </p:txBody>
      </p:sp>
      <p:sp>
        <p:nvSpPr>
          <p:cNvPr id="12292" name="Text Box 4"/>
          <p:cNvSpPr txBox="1">
            <a:spLocks noChangeArrowheads="1"/>
          </p:cNvSpPr>
          <p:nvPr/>
        </p:nvSpPr>
        <p:spPr bwMode="auto">
          <a:xfrm>
            <a:off x="8388425" y="6165850"/>
            <a:ext cx="57606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spcBef>
                <a:spcPct val="50000"/>
              </a:spcBef>
            </a:pPr>
            <a:r>
              <a:rPr lang="en-US" altLang="en-US" dirty="0"/>
              <a:t>11</a:t>
            </a:r>
          </a:p>
        </p:txBody>
      </p:sp>
      <p:sp>
        <p:nvSpPr>
          <p:cNvPr id="6" name="Rectangle 3"/>
          <p:cNvSpPr>
            <a:spLocks noGrp="1" noChangeArrowheads="1"/>
          </p:cNvSpPr>
          <p:nvPr>
            <p:ph idx="1"/>
          </p:nvPr>
        </p:nvSpPr>
        <p:spPr bwMode="auto">
          <a:xfrm>
            <a:off x="323528" y="1644154"/>
            <a:ext cx="8229600" cy="478269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a:r>
              <a:rPr lang="en-ZA" sz="1800" b="1" dirty="0"/>
              <a:t>Gradual move towards cost-reflectivity in order to minimise the impact.</a:t>
            </a:r>
          </a:p>
          <a:p>
            <a:pPr algn="just"/>
            <a:r>
              <a:rPr lang="en-ZA" sz="1800" b="1" dirty="0"/>
              <a:t>An understating of the level of service grade the poor need based on their economic circumstances.</a:t>
            </a:r>
          </a:p>
          <a:p>
            <a:pPr algn="just"/>
            <a:r>
              <a:rPr lang="en-ZA" sz="1800" b="1" dirty="0"/>
              <a:t>An understanding of other subsidies that accrue to the poor.</a:t>
            </a:r>
          </a:p>
          <a:p>
            <a:pPr algn="just"/>
            <a:r>
              <a:rPr lang="en-ZA" sz="1800" b="1" dirty="0"/>
              <a:t>Over-subsidisation of the poor can delay the achievement of cost-reflective tariffs.</a:t>
            </a:r>
          </a:p>
          <a:p>
            <a:pPr algn="just"/>
            <a:r>
              <a:rPr lang="en-ZA" sz="1800" b="1" dirty="0"/>
              <a:t>Indicators should be developed that will assist policy makers and regulators in determining whether the poor still need subsidies or are able to pay for the full service</a:t>
            </a:r>
          </a:p>
          <a:p>
            <a:pPr algn="just"/>
            <a:r>
              <a:rPr lang="en-ZA" sz="1800" b="1" dirty="0"/>
              <a:t>Monitoring tools to determine whether high-income households receive subsidies or not</a:t>
            </a:r>
          </a:p>
          <a:p>
            <a:pPr algn="just"/>
            <a:r>
              <a:rPr lang="en-ZA" sz="1800" b="1" dirty="0"/>
              <a:t>Utilities must develop strategies to include poor households.</a:t>
            </a:r>
          </a:p>
          <a:p>
            <a:pPr algn="just"/>
            <a:r>
              <a:rPr lang="en-ZA" sz="1800" b="1" dirty="0"/>
              <a:t>Lobby groups should b established to ensure that the previously unserved constituencies receive basic services that reflect their economic circumstances.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bwMode="auto">
          <a:xfrm>
            <a:off x="428625" y="1643063"/>
            <a:ext cx="8229600"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eaLnBrk="1" hangingPunct="1">
              <a:buFontTx/>
              <a:buNone/>
            </a:pPr>
            <a:endParaRPr lang="en-ZA" altLang="en-US" dirty="0"/>
          </a:p>
          <a:p>
            <a:pPr algn="ctr" eaLnBrk="1" hangingPunct="1">
              <a:buFontTx/>
              <a:buNone/>
            </a:pPr>
            <a:endParaRPr lang="en-ZA" altLang="en-US" dirty="0"/>
          </a:p>
          <a:p>
            <a:pPr algn="ctr" eaLnBrk="1" hangingPunct="1">
              <a:buFontTx/>
              <a:buNone/>
            </a:pPr>
            <a:r>
              <a:rPr lang="en-ZA" altLang="en-US" sz="4000" b="1" dirty="0"/>
              <a:t>Thank You</a:t>
            </a:r>
            <a:r>
              <a:rPr lang="en-ZA" altLang="en-US" b="1" dirty="0"/>
              <a:t>!</a:t>
            </a:r>
          </a:p>
          <a:p>
            <a:pPr algn="ctr" eaLnBrk="1" hangingPunct="1">
              <a:buFontTx/>
              <a:buNone/>
            </a:pPr>
            <a:endParaRPr lang="en-ZA" altLang="en-US" b="1" dirty="0"/>
          </a:p>
          <a:p>
            <a:pPr algn="ctr" eaLnBrk="1" hangingPunct="1">
              <a:buFontTx/>
              <a:buNone/>
            </a:pPr>
            <a:r>
              <a:rPr lang="en-ZA" altLang="en-US" b="1" dirty="0">
                <a:hlinkClick r:id="rId3"/>
              </a:rPr>
              <a:t>Michael.Maphosa@nersa.org.za</a:t>
            </a:r>
            <a:endParaRPr lang="en-ZA" altLang="en-US" b="1" dirty="0"/>
          </a:p>
          <a:p>
            <a:pPr algn="ctr" eaLnBrk="1" hangingPunct="1">
              <a:buFontTx/>
              <a:buNone/>
            </a:pPr>
            <a:r>
              <a:rPr lang="en-ZA" altLang="en-US" b="1" dirty="0"/>
              <a:t>+27 401 4699</a:t>
            </a:r>
            <a:endParaRPr lang="en-US" altLang="en-US" b="1" dirty="0"/>
          </a:p>
        </p:txBody>
      </p:sp>
      <p:sp>
        <p:nvSpPr>
          <p:cNvPr id="18435" name="Text Box 4"/>
          <p:cNvSpPr txBox="1">
            <a:spLocks noChangeArrowheads="1"/>
          </p:cNvSpPr>
          <p:nvPr/>
        </p:nvSpPr>
        <p:spPr bwMode="auto">
          <a:xfrm>
            <a:off x="8460432" y="6165850"/>
            <a:ext cx="68356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spcBef>
                <a:spcPct val="50000"/>
              </a:spcBef>
            </a:pPr>
            <a:r>
              <a:rPr lang="en-ZA" altLang="en-US" dirty="0"/>
              <a:t>12</a:t>
            </a:r>
            <a:endParaRPr lang="en-US"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285860"/>
            <a:ext cx="7403260" cy="486956"/>
          </a:xfrm>
        </p:spPr>
        <p:txBody>
          <a:bodyPr/>
          <a:lstStyle/>
          <a:p>
            <a:r>
              <a:rPr lang="en-ZA" sz="3200" b="1" dirty="0">
                <a:latin typeface="+mn-lt"/>
                <a:cs typeface="Arial" pitchFamily="34" charset="0"/>
              </a:rPr>
              <a:t>Outline</a:t>
            </a:r>
          </a:p>
        </p:txBody>
      </p:sp>
      <p:sp>
        <p:nvSpPr>
          <p:cNvPr id="6" name="Content Placeholder 5"/>
          <p:cNvSpPr>
            <a:spLocks noGrp="1"/>
          </p:cNvSpPr>
          <p:nvPr>
            <p:ph idx="1"/>
          </p:nvPr>
        </p:nvSpPr>
        <p:spPr>
          <a:xfrm>
            <a:off x="611560" y="1958712"/>
            <a:ext cx="7846640" cy="4572032"/>
          </a:xfrm>
        </p:spPr>
        <p:txBody>
          <a:bodyPr/>
          <a:lstStyle/>
          <a:p>
            <a:pPr marL="457200" indent="-400050">
              <a:tabLst>
                <a:tab pos="457200" algn="l"/>
              </a:tabLst>
            </a:pPr>
            <a:r>
              <a:rPr lang="en-US" sz="2400" b="1" dirty="0">
                <a:cs typeface="Calibri" pitchFamily="34" charset="0"/>
              </a:rPr>
              <a:t>Introduction</a:t>
            </a:r>
          </a:p>
          <a:p>
            <a:pPr marL="457200" indent="-400050" eaLnBrk="0" hangingPunct="0">
              <a:tabLst>
                <a:tab pos="457200" algn="l"/>
              </a:tabLst>
            </a:pPr>
            <a:r>
              <a:rPr lang="en-US" sz="2400" b="1" dirty="0">
                <a:cs typeface="Calibri" pitchFamily="34" charset="0"/>
              </a:rPr>
              <a:t>Why this study  </a:t>
            </a:r>
          </a:p>
          <a:p>
            <a:pPr marL="457200" indent="-400050" eaLnBrk="0" hangingPunct="0">
              <a:tabLst>
                <a:tab pos="457200" algn="l"/>
              </a:tabLst>
            </a:pPr>
            <a:r>
              <a:rPr lang="en-US" sz="2400" b="1" dirty="0">
                <a:cs typeface="Calibri" pitchFamily="34" charset="0"/>
              </a:rPr>
              <a:t>Rationale for Pro-poor tariffs</a:t>
            </a:r>
          </a:p>
          <a:p>
            <a:pPr marL="457200" indent="-400050" eaLnBrk="0" hangingPunct="0">
              <a:tabLst>
                <a:tab pos="457200" algn="l"/>
              </a:tabLst>
            </a:pPr>
            <a:r>
              <a:rPr lang="en-US" sz="2400" b="1" dirty="0">
                <a:cs typeface="Calibri" pitchFamily="34" charset="0"/>
              </a:rPr>
              <a:t>Rationale for cost-reflective tariffs</a:t>
            </a:r>
          </a:p>
          <a:p>
            <a:pPr marL="457200" indent="-400050" eaLnBrk="0" hangingPunct="0">
              <a:tabLst>
                <a:tab pos="457200" algn="l"/>
              </a:tabLst>
            </a:pPr>
            <a:r>
              <a:rPr lang="en-ZA" altLang="en-US" sz="2400" b="1" dirty="0">
                <a:cs typeface="Calibri" pitchFamily="34" charset="0"/>
              </a:rPr>
              <a:t>Key challenges: achieving pro-poor and cost reflective tariffs</a:t>
            </a:r>
          </a:p>
          <a:p>
            <a:pPr marL="457200" indent="-400050" eaLnBrk="0" hangingPunct="0">
              <a:tabLst>
                <a:tab pos="457200" algn="l"/>
              </a:tabLst>
            </a:pPr>
            <a:r>
              <a:rPr lang="en-US" sz="2400" b="1" dirty="0">
                <a:cs typeface="Calibri" pitchFamily="34" charset="0"/>
              </a:rPr>
              <a:t>The role economic regulator</a:t>
            </a:r>
          </a:p>
          <a:p>
            <a:pPr marL="457200" indent="-400050" eaLnBrk="0" hangingPunct="0">
              <a:tabLst>
                <a:tab pos="457200" algn="l"/>
              </a:tabLst>
            </a:pPr>
            <a:r>
              <a:rPr lang="en-US" sz="2400" b="1" dirty="0">
                <a:cs typeface="Calibri" pitchFamily="34" charset="0"/>
              </a:rPr>
              <a:t>Competing expectations: utilities vs. poor customers</a:t>
            </a:r>
          </a:p>
          <a:p>
            <a:pPr marL="457200" indent="-400050" eaLnBrk="0" hangingPunct="0">
              <a:tabLst>
                <a:tab pos="457200" algn="l"/>
              </a:tabLst>
            </a:pPr>
            <a:r>
              <a:rPr lang="en-US" sz="2400" b="1" dirty="0">
                <a:cs typeface="Calibri" pitchFamily="34" charset="0"/>
              </a:rPr>
              <a:t>Recommendations</a:t>
            </a:r>
          </a:p>
          <a:p>
            <a:pPr>
              <a:buNone/>
            </a:pPr>
            <a:endParaRPr lang="en-ZA" dirty="0"/>
          </a:p>
        </p:txBody>
      </p:sp>
      <p:sp>
        <p:nvSpPr>
          <p:cNvPr id="5" name="Slide Number Placeholder 4"/>
          <p:cNvSpPr>
            <a:spLocks noGrp="1"/>
          </p:cNvSpPr>
          <p:nvPr>
            <p:ph type="sldNum" sz="quarter" idx="4294967295"/>
          </p:nvPr>
        </p:nvSpPr>
        <p:spPr>
          <a:xfrm>
            <a:off x="8458200" y="6248400"/>
            <a:ext cx="434280" cy="457200"/>
          </a:xfrm>
          <a:prstGeom prst="rect">
            <a:avLst/>
          </a:prstGeom>
        </p:spPr>
        <p:txBody>
          <a:bodyPr/>
          <a:lstStyle/>
          <a:p>
            <a:r>
              <a:rPr lang="en-GB" dirty="0"/>
              <a:t>1</a:t>
            </a:r>
          </a:p>
          <a:p>
            <a:endParaRPr lang="en-GB" dirty="0"/>
          </a:p>
        </p:txBody>
      </p:sp>
    </p:spTree>
    <p:extLst>
      <p:ext uri="{BB962C8B-B14F-4D97-AF65-F5344CB8AC3E}">
        <p14:creationId xmlns:p14="http://schemas.microsoft.com/office/powerpoint/2010/main" val="3411213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179388" y="1268413"/>
            <a:ext cx="7993062" cy="5667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ZA" altLang="en-US" sz="3200" b="1" dirty="0"/>
              <a:t>Introduction</a:t>
            </a:r>
            <a:endParaRPr lang="en-US" altLang="en-US" sz="3200" b="1" dirty="0"/>
          </a:p>
        </p:txBody>
      </p:sp>
      <p:sp>
        <p:nvSpPr>
          <p:cNvPr id="8195" name="Rectangle 3"/>
          <p:cNvSpPr>
            <a:spLocks noGrp="1" noChangeArrowheads="1"/>
          </p:cNvSpPr>
          <p:nvPr>
            <p:ph type="body" idx="1"/>
          </p:nvPr>
        </p:nvSpPr>
        <p:spPr bwMode="auto">
          <a:xfrm>
            <a:off x="323850" y="1835150"/>
            <a:ext cx="8351838" cy="4330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1" hangingPunct="1"/>
            <a:r>
              <a:rPr lang="en-ZA" altLang="en-US" sz="2400" b="1" dirty="0"/>
              <a:t>Tariffs have always been an unfailing annoyance to utilities and customers alike</a:t>
            </a:r>
          </a:p>
          <a:p>
            <a:pPr lvl="1" algn="just" eaLnBrk="1" hangingPunct="1"/>
            <a:r>
              <a:rPr lang="en-ZA" altLang="en-US" sz="1400" b="1" dirty="0"/>
              <a:t>There have never been a lack of interest in the subject of electricity tariffs. Like all charges upon the consumer, they are an unfailing source of annoyance to those who pay, and of argument to those who levy.</a:t>
            </a:r>
          </a:p>
          <a:p>
            <a:pPr lvl="1" algn="just" eaLnBrk="1" hangingPunct="1"/>
            <a:r>
              <a:rPr lang="en-ZA" altLang="en-US" sz="1400" b="1" dirty="0"/>
              <a:t>Appropriate tariffs are necessary for develop: There is a general agreement that appropriate tariffs are essential to any rapid development of electricity supply however, there is complete disagreement as to what constitutes an appropriate tariff.  </a:t>
            </a:r>
          </a:p>
          <a:p>
            <a:pPr algn="just" eaLnBrk="1" hangingPunct="1"/>
            <a:r>
              <a:rPr lang="en-ZA" altLang="en-US" sz="2400" b="1" dirty="0"/>
              <a:t>In south Africa, the structure of existing tariffs for residential customers does not reflect the underlying costs.</a:t>
            </a:r>
          </a:p>
          <a:p>
            <a:pPr lvl="1" algn="just" eaLnBrk="1" hangingPunct="1"/>
            <a:r>
              <a:rPr lang="en-ZA" altLang="en-US" sz="1400" b="1" dirty="0"/>
              <a:t>Tariffs for industrial and commercial customers already embody cost-reflective pricing principles</a:t>
            </a:r>
          </a:p>
          <a:p>
            <a:pPr algn="just" eaLnBrk="1" hangingPunct="1"/>
            <a:r>
              <a:rPr lang="en-ZA" altLang="en-US" sz="2400" b="1" dirty="0"/>
              <a:t>The </a:t>
            </a:r>
            <a:r>
              <a:rPr lang="en-GB" sz="2400" b="1" dirty="0"/>
              <a:t> ESI has a host of cross-subsidies aimed at achieving affordability and access. </a:t>
            </a:r>
            <a:endParaRPr lang="en-ZA" altLang="en-US" sz="2400" b="1" dirty="0"/>
          </a:p>
          <a:p>
            <a:pPr lvl="1" algn="just" eaLnBrk="1" hangingPunct="1"/>
            <a:endParaRPr lang="en-ZA" altLang="en-US" sz="1400" b="1" dirty="0"/>
          </a:p>
        </p:txBody>
      </p:sp>
      <p:sp>
        <p:nvSpPr>
          <p:cNvPr id="8196" name="Text Box 4"/>
          <p:cNvSpPr txBox="1">
            <a:spLocks noChangeArrowheads="1"/>
          </p:cNvSpPr>
          <p:nvPr/>
        </p:nvSpPr>
        <p:spPr bwMode="auto">
          <a:xfrm>
            <a:off x="8604250" y="6165850"/>
            <a:ext cx="3603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spcBef>
                <a:spcPct val="50000"/>
              </a:spcBef>
            </a:pPr>
            <a:r>
              <a:rPr lang="en-ZA" altLang="en-US" dirty="0"/>
              <a:t>2</a:t>
            </a:r>
            <a:endParaRPr lang="en-US" altLang="en-US" dirty="0"/>
          </a:p>
        </p:txBody>
      </p:sp>
    </p:spTree>
    <p:extLst>
      <p:ext uri="{BB962C8B-B14F-4D97-AF65-F5344CB8AC3E}">
        <p14:creationId xmlns:p14="http://schemas.microsoft.com/office/powerpoint/2010/main" val="3950792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85837" y="1293813"/>
            <a:ext cx="7993062" cy="5667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ZA" altLang="en-US" sz="3200" b="1" dirty="0"/>
              <a:t>Why this study</a:t>
            </a:r>
            <a:endParaRPr lang="en-US" altLang="en-US" sz="3200" b="1" dirty="0"/>
          </a:p>
        </p:txBody>
      </p:sp>
      <p:sp>
        <p:nvSpPr>
          <p:cNvPr id="8195" name="Rectangle 3"/>
          <p:cNvSpPr>
            <a:spLocks noGrp="1" noChangeArrowheads="1"/>
          </p:cNvSpPr>
          <p:nvPr>
            <p:ph type="body" idx="1"/>
          </p:nvPr>
        </p:nvSpPr>
        <p:spPr bwMode="auto">
          <a:xfrm>
            <a:off x="323850" y="1835150"/>
            <a:ext cx="8064574" cy="47879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gn="just" eaLnBrk="1" hangingPunct="1">
              <a:buNone/>
            </a:pPr>
            <a:r>
              <a:rPr lang="en-GB" sz="2400" b="1" dirty="0"/>
              <a:t>Conflicting objectives: cost reflectivity of tariffs and pro-poor policy objectives.</a:t>
            </a:r>
          </a:p>
          <a:p>
            <a:pPr marL="0" indent="0" algn="just" eaLnBrk="1" hangingPunct="1">
              <a:buNone/>
            </a:pPr>
            <a:endParaRPr lang="en-ZA" altLang="en-US" sz="2400" b="1" dirty="0"/>
          </a:p>
          <a:p>
            <a:pPr lvl="1" algn="just" eaLnBrk="1" hangingPunct="1"/>
            <a:r>
              <a:rPr lang="en-GB" sz="2400" b="1" dirty="0"/>
              <a:t>Increase in the number of people struggling to afford electricity.</a:t>
            </a:r>
          </a:p>
          <a:p>
            <a:pPr lvl="1" algn="just" eaLnBrk="1" hangingPunct="1"/>
            <a:r>
              <a:rPr lang="en-GB" sz="2400" b="1" dirty="0"/>
              <a:t>Utilities financial sustainability endangered.</a:t>
            </a:r>
          </a:p>
          <a:p>
            <a:pPr lvl="1" algn="just" eaLnBrk="1" hangingPunct="1"/>
            <a:r>
              <a:rPr lang="en-GB" sz="2400" b="1" dirty="0"/>
              <a:t>Low level of investment in the industry due to low tariffs.</a:t>
            </a:r>
          </a:p>
          <a:p>
            <a:pPr lvl="1" algn="just" eaLnBrk="1" hangingPunct="1"/>
            <a:endParaRPr lang="en-ZA" sz="2400" b="1" dirty="0"/>
          </a:p>
          <a:p>
            <a:pPr marL="0" indent="0" algn="just" eaLnBrk="1" hangingPunct="1">
              <a:buNone/>
            </a:pPr>
            <a:r>
              <a:rPr lang="en-GB" sz="2400" b="1" dirty="0"/>
              <a:t>Global movement towards cost reflective tariffs.</a:t>
            </a:r>
          </a:p>
          <a:p>
            <a:pPr lvl="1" algn="just" eaLnBrk="1" hangingPunct="1"/>
            <a:endParaRPr lang="en-ZA" altLang="en-US" sz="1400" b="1" dirty="0"/>
          </a:p>
          <a:p>
            <a:pPr lvl="1" algn="just" eaLnBrk="1" hangingPunct="1"/>
            <a:endParaRPr lang="en-ZA" altLang="en-US" sz="1400" b="1" dirty="0"/>
          </a:p>
        </p:txBody>
      </p:sp>
      <p:sp>
        <p:nvSpPr>
          <p:cNvPr id="8196" name="Text Box 4"/>
          <p:cNvSpPr txBox="1">
            <a:spLocks noChangeArrowheads="1"/>
          </p:cNvSpPr>
          <p:nvPr/>
        </p:nvSpPr>
        <p:spPr bwMode="auto">
          <a:xfrm>
            <a:off x="8460432" y="6165850"/>
            <a:ext cx="504181"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spcBef>
                <a:spcPct val="50000"/>
              </a:spcBef>
            </a:pPr>
            <a:r>
              <a:rPr lang="en-ZA" altLang="en-US" dirty="0"/>
              <a:t>3</a:t>
            </a:r>
            <a:endParaRPr lang="en-US"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179388" y="1124745"/>
            <a:ext cx="7993062" cy="50405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ZA" altLang="en-US" sz="2400" b="1" dirty="0"/>
              <a:t>Rationale for pro-poor tariffs</a:t>
            </a:r>
            <a:endParaRPr lang="en-US" altLang="en-US" sz="2400" b="1" dirty="0"/>
          </a:p>
        </p:txBody>
      </p:sp>
      <p:sp>
        <p:nvSpPr>
          <p:cNvPr id="8195" name="Rectangle 3"/>
          <p:cNvSpPr>
            <a:spLocks noGrp="1" noChangeArrowheads="1"/>
          </p:cNvSpPr>
          <p:nvPr>
            <p:ph type="body" idx="1"/>
          </p:nvPr>
        </p:nvSpPr>
        <p:spPr bwMode="auto">
          <a:xfrm>
            <a:off x="467544" y="1628800"/>
            <a:ext cx="8136706" cy="506206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1" hangingPunct="1"/>
            <a:r>
              <a:rPr lang="en-GB" sz="1650" b="1" dirty="0"/>
              <a:t>Pro-poor policies are concerned with access to affordable electricity services.</a:t>
            </a:r>
          </a:p>
          <a:p>
            <a:pPr algn="just" eaLnBrk="1" hangingPunct="1"/>
            <a:r>
              <a:rPr lang="en-GB" sz="1650" b="1" dirty="0"/>
              <a:t>One way of proving electricity to the poor households is through subsidies.</a:t>
            </a:r>
          </a:p>
          <a:p>
            <a:pPr algn="just" eaLnBrk="1" hangingPunct="1"/>
            <a:r>
              <a:rPr lang="en-GB" sz="1650" b="1" dirty="0"/>
              <a:t>Although subsidies are seen as the only solution, it has its on challenges</a:t>
            </a:r>
          </a:p>
          <a:p>
            <a:pPr algn="just" eaLnBrk="1" hangingPunct="1"/>
            <a:r>
              <a:rPr lang="en-GB" sz="1650" b="1" dirty="0"/>
              <a:t>Subsidies are a burden to the subsidising population and questions are being asked: </a:t>
            </a:r>
          </a:p>
          <a:p>
            <a:pPr lvl="1" algn="just" eaLnBrk="1" hangingPunct="1"/>
            <a:r>
              <a:rPr lang="en-GB" sz="1650" b="1" dirty="0"/>
              <a:t>Why do subsidising customers carry the burden</a:t>
            </a:r>
          </a:p>
          <a:p>
            <a:pPr lvl="1" algn="just" eaLnBrk="1" hangingPunct="1"/>
            <a:r>
              <a:rPr lang="en-GB" sz="1650" b="1" dirty="0"/>
              <a:t>Are poor households not over-subsidised? </a:t>
            </a:r>
          </a:p>
          <a:p>
            <a:pPr algn="just" eaLnBrk="1" hangingPunct="1"/>
            <a:r>
              <a:rPr lang="en-GB" sz="1650" b="1" dirty="0"/>
              <a:t>What is the appropriate grade of service that a subsidy to the poor should seek to achieve?</a:t>
            </a:r>
          </a:p>
          <a:p>
            <a:pPr lvl="1" algn="just" eaLnBrk="1" hangingPunct="1"/>
            <a:r>
              <a:rPr lang="en-GB" sz="1650" b="1" dirty="0"/>
              <a:t>Is it permissible to allow utilities to offer a low-grade service at a lower price to allow the poor to receive at least a service. Thus giving the poor options that make services more affordable while at the same time reducing the subsidy burden to the subsidising group?</a:t>
            </a:r>
          </a:p>
          <a:p>
            <a:pPr algn="just" eaLnBrk="1" hangingPunct="1"/>
            <a:r>
              <a:rPr lang="en-GB" sz="1650" b="1" dirty="0"/>
              <a:t>Regulators and policy makers are still grappling with this issue.</a:t>
            </a:r>
          </a:p>
          <a:p>
            <a:pPr algn="just" eaLnBrk="1" hangingPunct="1"/>
            <a:r>
              <a:rPr lang="en-GB" sz="1650" b="1" dirty="0"/>
              <a:t>Those that support providing a low grade service argue that providing a high-grade level of service is not what the poor need-what they need is a level of service that is affordable and meets their needs.</a:t>
            </a:r>
          </a:p>
          <a:p>
            <a:pPr marL="0" indent="0" algn="just" eaLnBrk="1" hangingPunct="1">
              <a:buNone/>
            </a:pPr>
            <a:endParaRPr lang="en-GB" altLang="en-US" sz="1600" b="1" dirty="0"/>
          </a:p>
        </p:txBody>
      </p:sp>
      <p:sp>
        <p:nvSpPr>
          <p:cNvPr id="8196" name="Text Box 4"/>
          <p:cNvSpPr txBox="1">
            <a:spLocks noChangeArrowheads="1"/>
          </p:cNvSpPr>
          <p:nvPr/>
        </p:nvSpPr>
        <p:spPr bwMode="auto">
          <a:xfrm>
            <a:off x="8604250" y="6165850"/>
            <a:ext cx="3603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spcBef>
                <a:spcPct val="50000"/>
              </a:spcBef>
            </a:pPr>
            <a:r>
              <a:rPr lang="en-US" altLang="en-US" dirty="0"/>
              <a:t>4</a:t>
            </a:r>
          </a:p>
        </p:txBody>
      </p:sp>
    </p:spTree>
    <p:extLst>
      <p:ext uri="{BB962C8B-B14F-4D97-AF65-F5344CB8AC3E}">
        <p14:creationId xmlns:p14="http://schemas.microsoft.com/office/powerpoint/2010/main" val="339582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179388" y="1268413"/>
            <a:ext cx="7993062" cy="43239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ZA" altLang="en-US" sz="2000" b="1" dirty="0"/>
              <a:t>Extent of cross subsidisation</a:t>
            </a:r>
            <a:endParaRPr lang="en-US" altLang="en-US" sz="2000" b="1" dirty="0"/>
          </a:p>
        </p:txBody>
      </p:sp>
      <p:sp>
        <p:nvSpPr>
          <p:cNvPr id="8196" name="Text Box 4"/>
          <p:cNvSpPr txBox="1">
            <a:spLocks noChangeArrowheads="1"/>
          </p:cNvSpPr>
          <p:nvPr/>
        </p:nvSpPr>
        <p:spPr bwMode="auto">
          <a:xfrm>
            <a:off x="8604250" y="6165850"/>
            <a:ext cx="3603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spcBef>
                <a:spcPct val="50000"/>
              </a:spcBef>
            </a:pPr>
            <a:r>
              <a:rPr lang="en-ZA" altLang="en-US" dirty="0"/>
              <a:t>5</a:t>
            </a:r>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2033650302"/>
              </p:ext>
            </p:extLst>
          </p:nvPr>
        </p:nvGraphicFramePr>
        <p:xfrm>
          <a:off x="179388" y="1700808"/>
          <a:ext cx="8208912" cy="4064933"/>
        </p:xfrm>
        <a:graphic>
          <a:graphicData uri="http://schemas.openxmlformats.org/drawingml/2006/table">
            <a:tbl>
              <a:tblPr firstRow="1" firstCol="1" bandRow="1"/>
              <a:tblGrid>
                <a:gridCol w="1539170">
                  <a:extLst>
                    <a:ext uri="{9D8B030D-6E8A-4147-A177-3AD203B41FA5}">
                      <a16:colId xmlns:a16="http://schemas.microsoft.com/office/drawing/2014/main" val="20000"/>
                    </a:ext>
                  </a:extLst>
                </a:gridCol>
                <a:gridCol w="1667436">
                  <a:extLst>
                    <a:ext uri="{9D8B030D-6E8A-4147-A177-3AD203B41FA5}">
                      <a16:colId xmlns:a16="http://schemas.microsoft.com/office/drawing/2014/main" val="20001"/>
                    </a:ext>
                  </a:extLst>
                </a:gridCol>
                <a:gridCol w="1539171">
                  <a:extLst>
                    <a:ext uri="{9D8B030D-6E8A-4147-A177-3AD203B41FA5}">
                      <a16:colId xmlns:a16="http://schemas.microsoft.com/office/drawing/2014/main" val="20002"/>
                    </a:ext>
                  </a:extLst>
                </a:gridCol>
                <a:gridCol w="1539171">
                  <a:extLst>
                    <a:ext uri="{9D8B030D-6E8A-4147-A177-3AD203B41FA5}">
                      <a16:colId xmlns:a16="http://schemas.microsoft.com/office/drawing/2014/main" val="20003"/>
                    </a:ext>
                  </a:extLst>
                </a:gridCol>
                <a:gridCol w="1923964">
                  <a:extLst>
                    <a:ext uri="{9D8B030D-6E8A-4147-A177-3AD203B41FA5}">
                      <a16:colId xmlns:a16="http://schemas.microsoft.com/office/drawing/2014/main" val="20004"/>
                    </a:ext>
                  </a:extLst>
                </a:gridCol>
              </a:tblGrid>
              <a:tr h="1339093">
                <a:tc>
                  <a:txBody>
                    <a:bodyPr/>
                    <a:lstStyle/>
                    <a:p>
                      <a:endParaRPr lang="en-ZA" sz="1800" b="1" dirty="0">
                        <a:effectLst/>
                        <a:latin typeface="+mn-lt"/>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dirty="0">
                          <a:effectLst/>
                          <a:latin typeface="+mn-lt"/>
                          <a:ea typeface="Times New Roman" panose="02020603050405020304" pitchFamily="18" charset="0"/>
                        </a:rPr>
                        <a:t>Allocated allowed costs</a:t>
                      </a:r>
                      <a:endParaRPr lang="en-ZA" sz="1800" b="1" dirty="0">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dirty="0">
                          <a:effectLst/>
                          <a:latin typeface="+mn-lt"/>
                          <a:ea typeface="Times New Roman" panose="02020603050405020304" pitchFamily="18" charset="0"/>
                        </a:rPr>
                        <a:t>Current tariffs </a:t>
                      </a:r>
                      <a:endParaRPr lang="en-ZA" sz="1800" b="1" dirty="0">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dirty="0">
                          <a:effectLst/>
                          <a:latin typeface="+mn-lt"/>
                          <a:ea typeface="Times New Roman" panose="02020603050405020304" pitchFamily="18" charset="0"/>
                        </a:rPr>
                        <a:t>Current subsidy </a:t>
                      </a:r>
                      <a:endParaRPr lang="en-ZA" sz="1800" b="1" dirty="0">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dirty="0">
                          <a:effectLst/>
                          <a:latin typeface="+mn-lt"/>
                          <a:ea typeface="Times New Roman" panose="02020603050405020304" pitchFamily="18" charset="0"/>
                        </a:rPr>
                        <a:t>Current </a:t>
                      </a:r>
                      <a:br>
                        <a:rPr lang="en-GB" sz="1800" b="1" dirty="0">
                          <a:effectLst/>
                          <a:latin typeface="+mn-lt"/>
                          <a:ea typeface="Times New Roman" panose="02020603050405020304" pitchFamily="18" charset="0"/>
                        </a:rPr>
                      </a:br>
                      <a:r>
                        <a:rPr lang="en-GB" sz="1800" b="1" dirty="0">
                          <a:effectLst/>
                          <a:latin typeface="+mn-lt"/>
                          <a:ea typeface="Times New Roman" panose="02020603050405020304" pitchFamily="18" charset="0"/>
                        </a:rPr>
                        <a:t>subsidy (% of revenues)</a:t>
                      </a:r>
                      <a:endParaRPr lang="en-ZA" sz="1800" b="1" dirty="0">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62250">
                <a:tc>
                  <a:txBody>
                    <a:bodyPr/>
                    <a:lstStyle/>
                    <a:p>
                      <a:pPr algn="just">
                        <a:lnSpc>
                          <a:spcPct val="115000"/>
                        </a:lnSpc>
                        <a:spcAft>
                          <a:spcPts val="0"/>
                        </a:spcAft>
                      </a:pPr>
                      <a:r>
                        <a:rPr lang="en-GB" sz="1800" b="1">
                          <a:effectLst/>
                          <a:latin typeface="+mn-lt"/>
                          <a:ea typeface="Times New Roman" panose="02020603050405020304" pitchFamily="18" charset="0"/>
                        </a:rPr>
                        <a:t>Total</a:t>
                      </a:r>
                      <a:endParaRPr lang="en-ZA" sz="1800" b="1">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dirty="0">
                          <a:effectLst/>
                          <a:latin typeface="+mn-lt"/>
                          <a:ea typeface="Times New Roman" panose="02020603050405020304" pitchFamily="18" charset="0"/>
                        </a:rPr>
                        <a:t>R12.2</a:t>
                      </a:r>
                      <a:endParaRPr lang="en-ZA" sz="1800" b="1" dirty="0">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a:effectLst/>
                          <a:latin typeface="+mn-lt"/>
                          <a:ea typeface="Times New Roman" panose="02020603050405020304" pitchFamily="18" charset="0"/>
                        </a:rPr>
                        <a:t>R7.6</a:t>
                      </a:r>
                      <a:endParaRPr lang="en-ZA" sz="1800" b="1">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a:effectLst/>
                          <a:latin typeface="+mn-lt"/>
                          <a:ea typeface="Times New Roman" panose="02020603050405020304" pitchFamily="18" charset="0"/>
                        </a:rPr>
                        <a:t>-R4.5</a:t>
                      </a:r>
                      <a:endParaRPr lang="en-ZA" sz="1800" b="1">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dirty="0">
                          <a:effectLst/>
                          <a:latin typeface="+mn-lt"/>
                          <a:ea typeface="Times New Roman" panose="02020603050405020304" pitchFamily="18" charset="0"/>
                        </a:rPr>
                        <a:t>-59%</a:t>
                      </a:r>
                      <a:endParaRPr lang="en-ZA" sz="1800" b="1" dirty="0">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62250">
                <a:tc>
                  <a:txBody>
                    <a:bodyPr/>
                    <a:lstStyle/>
                    <a:p>
                      <a:pPr algn="just">
                        <a:lnSpc>
                          <a:spcPct val="115000"/>
                        </a:lnSpc>
                        <a:spcAft>
                          <a:spcPts val="0"/>
                        </a:spcAft>
                      </a:pPr>
                      <a:r>
                        <a:rPr lang="en-GB" sz="1800" b="1">
                          <a:effectLst/>
                          <a:latin typeface="+mn-lt"/>
                          <a:ea typeface="Times New Roman" panose="02020603050405020304" pitchFamily="18" charset="0"/>
                        </a:rPr>
                        <a:t>Homepower</a:t>
                      </a:r>
                      <a:endParaRPr lang="en-ZA" sz="1800" b="1">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dirty="0">
                          <a:effectLst/>
                          <a:latin typeface="+mn-lt"/>
                          <a:ea typeface="Times New Roman" panose="02020603050405020304" pitchFamily="18" charset="0"/>
                        </a:rPr>
                        <a:t>R 2.4</a:t>
                      </a:r>
                      <a:endParaRPr lang="en-ZA" sz="1800" b="1" dirty="0">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a:effectLst/>
                          <a:latin typeface="+mn-lt"/>
                          <a:ea typeface="Times New Roman" panose="02020603050405020304" pitchFamily="18" charset="0"/>
                        </a:rPr>
                        <a:t>R 2.1</a:t>
                      </a:r>
                      <a:endParaRPr lang="en-ZA" sz="1800" b="1">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a:effectLst/>
                          <a:latin typeface="+mn-lt"/>
                          <a:ea typeface="Times New Roman" panose="02020603050405020304" pitchFamily="18" charset="0"/>
                        </a:rPr>
                        <a:t>-R 0.3</a:t>
                      </a:r>
                      <a:endParaRPr lang="en-ZA" sz="1800" b="1">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dirty="0">
                          <a:effectLst/>
                          <a:latin typeface="+mn-lt"/>
                          <a:ea typeface="Times New Roman" panose="02020603050405020304" pitchFamily="18" charset="0"/>
                        </a:rPr>
                        <a:t>-15%</a:t>
                      </a:r>
                      <a:endParaRPr lang="en-ZA" sz="1800" b="1" dirty="0">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900670">
                <a:tc>
                  <a:txBody>
                    <a:bodyPr/>
                    <a:lstStyle/>
                    <a:p>
                      <a:pPr algn="just">
                        <a:lnSpc>
                          <a:spcPct val="115000"/>
                        </a:lnSpc>
                        <a:spcAft>
                          <a:spcPts val="0"/>
                        </a:spcAft>
                      </a:pPr>
                      <a:r>
                        <a:rPr lang="en-GB" sz="1800" b="1">
                          <a:effectLst/>
                          <a:latin typeface="+mn-lt"/>
                          <a:ea typeface="Times New Roman" panose="02020603050405020304" pitchFamily="18" charset="0"/>
                        </a:rPr>
                        <a:t>Homelight 20A</a:t>
                      </a:r>
                      <a:endParaRPr lang="en-ZA" sz="1800" b="1">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a:effectLst/>
                          <a:latin typeface="+mn-lt"/>
                          <a:ea typeface="Times New Roman" panose="02020603050405020304" pitchFamily="18" charset="0"/>
                        </a:rPr>
                        <a:t>R 5.3</a:t>
                      </a:r>
                      <a:endParaRPr lang="en-ZA" sz="1800" b="1">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dirty="0">
                          <a:effectLst/>
                          <a:latin typeface="+mn-lt"/>
                          <a:ea typeface="Times New Roman" panose="02020603050405020304" pitchFamily="18" charset="0"/>
                        </a:rPr>
                        <a:t>R 2.6</a:t>
                      </a:r>
                      <a:endParaRPr lang="en-ZA" sz="1800" b="1" dirty="0">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a:effectLst/>
                          <a:latin typeface="+mn-lt"/>
                          <a:ea typeface="Times New Roman" panose="02020603050405020304" pitchFamily="18" charset="0"/>
                        </a:rPr>
                        <a:t>-R 2.7</a:t>
                      </a:r>
                      <a:endParaRPr lang="en-ZA" sz="1800" b="1">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dirty="0">
                          <a:effectLst/>
                          <a:latin typeface="+mn-lt"/>
                          <a:ea typeface="Times New Roman" panose="02020603050405020304" pitchFamily="18" charset="0"/>
                        </a:rPr>
                        <a:t>-107%</a:t>
                      </a:r>
                      <a:endParaRPr lang="en-ZA" sz="1800" b="1" dirty="0">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900670">
                <a:tc>
                  <a:txBody>
                    <a:bodyPr/>
                    <a:lstStyle/>
                    <a:p>
                      <a:pPr algn="just">
                        <a:lnSpc>
                          <a:spcPct val="115000"/>
                        </a:lnSpc>
                        <a:spcAft>
                          <a:spcPts val="0"/>
                        </a:spcAft>
                      </a:pPr>
                      <a:r>
                        <a:rPr lang="en-GB" sz="1800" b="1">
                          <a:effectLst/>
                          <a:latin typeface="+mn-lt"/>
                          <a:ea typeface="Times New Roman" panose="02020603050405020304" pitchFamily="18" charset="0"/>
                        </a:rPr>
                        <a:t>Homelight 60A</a:t>
                      </a:r>
                      <a:endParaRPr lang="en-ZA" sz="1800" b="1">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dirty="0">
                          <a:effectLst/>
                          <a:latin typeface="+mn-lt"/>
                          <a:ea typeface="Times New Roman" panose="02020603050405020304" pitchFamily="18" charset="0"/>
                        </a:rPr>
                        <a:t>R 4.5</a:t>
                      </a:r>
                      <a:endParaRPr lang="en-ZA" sz="1800" b="1" dirty="0">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dirty="0">
                          <a:effectLst/>
                          <a:latin typeface="+mn-lt"/>
                          <a:ea typeface="Times New Roman" panose="02020603050405020304" pitchFamily="18" charset="0"/>
                        </a:rPr>
                        <a:t>R 2.9</a:t>
                      </a:r>
                      <a:endParaRPr lang="en-ZA" sz="1800" b="1" dirty="0">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dirty="0">
                          <a:effectLst/>
                          <a:latin typeface="+mn-lt"/>
                          <a:ea typeface="Times New Roman" panose="02020603050405020304" pitchFamily="18" charset="0"/>
                        </a:rPr>
                        <a:t>-R 1.5</a:t>
                      </a:r>
                      <a:endParaRPr lang="en-ZA" sz="1800" b="1" dirty="0">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dirty="0">
                          <a:effectLst/>
                          <a:latin typeface="+mn-lt"/>
                          <a:ea typeface="Times New Roman" panose="02020603050405020304" pitchFamily="18" charset="0"/>
                        </a:rPr>
                        <a:t>-49%</a:t>
                      </a:r>
                      <a:endParaRPr lang="en-ZA" sz="1800" b="1" dirty="0">
                        <a:effectLst/>
                        <a:latin typeface="+mn-lt"/>
                        <a:ea typeface="Times New Roman" panose="02020603050405020304" pitchFamily="18" charset="0"/>
                      </a:endParaRPr>
                    </a:p>
                  </a:txBody>
                  <a:tcPr marL="68580" marR="685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6" name="Rectangle 1"/>
          <p:cNvSpPr>
            <a:spLocks noChangeArrowheads="1"/>
          </p:cNvSpPr>
          <p:nvPr/>
        </p:nvSpPr>
        <p:spPr bwMode="auto">
          <a:xfrm>
            <a:off x="274340" y="5765740"/>
            <a:ext cx="390157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000" b="1" i="0" u="none" strike="noStrike" cap="none" normalizeH="0" baseline="0" dirty="0">
                <a:ln>
                  <a:noFill/>
                </a:ln>
                <a:solidFill>
                  <a:schemeClr val="tx1"/>
                </a:solidFill>
                <a:effectLst/>
                <a:ea typeface="Calibri" panose="020F0502020204030204" pitchFamily="34" charset="0"/>
                <a:cs typeface="Arial" panose="020B0604020202020204" pitchFamily="34" charset="0"/>
              </a:rPr>
              <a:t>Subsidies 2012/2013 FY (billion)</a:t>
            </a:r>
            <a:endParaRPr kumimoji="0" lang="en-ZA" altLang="en-US" sz="800" b="1"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000" b="1"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Source: Eskom (2013)</a:t>
            </a:r>
            <a:endParaRPr kumimoji="0" lang="en-GB" altLang="en-US" sz="1800" b="1"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605950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179512" y="1158903"/>
            <a:ext cx="7993062" cy="43239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ZA" altLang="en-US" sz="2800" b="1" dirty="0"/>
              <a:t>Rationale for cost-reflectivity</a:t>
            </a:r>
            <a:endParaRPr lang="en-US" altLang="en-US" sz="2800" b="1" dirty="0"/>
          </a:p>
        </p:txBody>
      </p:sp>
      <p:sp>
        <p:nvSpPr>
          <p:cNvPr id="8195" name="Rectangle 3"/>
          <p:cNvSpPr>
            <a:spLocks noGrp="1" noChangeArrowheads="1"/>
          </p:cNvSpPr>
          <p:nvPr>
            <p:ph type="body" idx="1"/>
          </p:nvPr>
        </p:nvSpPr>
        <p:spPr bwMode="auto">
          <a:xfrm>
            <a:off x="395660" y="1707842"/>
            <a:ext cx="8208590" cy="479866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1" hangingPunct="1">
              <a:buFont typeface="Arial" panose="020B0604020202020204" pitchFamily="34" charset="0"/>
              <a:buChar char="•"/>
            </a:pPr>
            <a:r>
              <a:rPr lang="en-GB" sz="1900" b="1" dirty="0"/>
              <a:t>Critical for improving sustainability of utilities and reducing costly subsidies.</a:t>
            </a:r>
          </a:p>
          <a:p>
            <a:pPr algn="just" eaLnBrk="1" hangingPunct="1"/>
            <a:r>
              <a:rPr lang="en-GB" sz="1900" b="1" dirty="0"/>
              <a:t>Three important reasons why tariffs should be linked to actual cost drivers</a:t>
            </a:r>
          </a:p>
          <a:p>
            <a:pPr lvl="1" algn="just" eaLnBrk="1" hangingPunct="1"/>
            <a:r>
              <a:rPr lang="en-GB" sz="1900" b="1" dirty="0"/>
              <a:t>It promotes efficient use of electricity infrastructure</a:t>
            </a:r>
          </a:p>
          <a:p>
            <a:pPr lvl="1" algn="just" eaLnBrk="1" hangingPunct="1"/>
            <a:r>
              <a:rPr lang="en-GB" sz="1900" b="1" dirty="0"/>
              <a:t>It promotes efficient investment in electricity infrastructure and innovative technology</a:t>
            </a:r>
          </a:p>
          <a:p>
            <a:pPr lvl="1" algn="just" eaLnBrk="1" hangingPunct="1"/>
            <a:r>
              <a:rPr lang="en-GB" sz="1900" b="1" dirty="0"/>
              <a:t>Fair pricing system as consumers directly contribute to the costs that they impose on the system because of their usage.</a:t>
            </a:r>
          </a:p>
          <a:p>
            <a:pPr algn="just" eaLnBrk="1" hangingPunct="1"/>
            <a:r>
              <a:rPr lang="en-GB" sz="1900" b="1" dirty="0"/>
              <a:t>The overarching argument in cost reflectivity is that where end consumers are faced with the actual costs of their consumption and decide to change their behaviour, network investment can be avoided and costs sustainably reduced.</a:t>
            </a:r>
          </a:p>
          <a:p>
            <a:pPr marL="342900" lvl="1" indent="-342900" algn="just" eaLnBrk="1" hangingPunct="1">
              <a:buFontTx/>
              <a:buChar char="•"/>
            </a:pPr>
            <a:r>
              <a:rPr lang="en-ZA" sz="1900" b="1" dirty="0">
                <a:cs typeface="+mn-cs"/>
              </a:rPr>
              <a:t>Therefore it has become obvious that without cost-reflective tariffs, private and public utilities would find it difficult to raise capital to expand their electricity infrastructure.</a:t>
            </a:r>
          </a:p>
          <a:p>
            <a:pPr algn="just" eaLnBrk="1" hangingPunct="1"/>
            <a:endParaRPr lang="en-GB" sz="1900" dirty="0"/>
          </a:p>
          <a:p>
            <a:pPr marL="0" lvl="0" indent="0">
              <a:buNone/>
            </a:pPr>
            <a:endParaRPr lang="en-ZA" sz="1600" dirty="0"/>
          </a:p>
        </p:txBody>
      </p:sp>
      <p:sp>
        <p:nvSpPr>
          <p:cNvPr id="8196" name="Text Box 4"/>
          <p:cNvSpPr txBox="1">
            <a:spLocks noChangeArrowheads="1"/>
          </p:cNvSpPr>
          <p:nvPr/>
        </p:nvSpPr>
        <p:spPr bwMode="auto">
          <a:xfrm>
            <a:off x="8604250" y="6165850"/>
            <a:ext cx="3603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spcBef>
                <a:spcPct val="50000"/>
              </a:spcBef>
            </a:pPr>
            <a:r>
              <a:rPr lang="en-US" altLang="en-US" dirty="0"/>
              <a:t>6</a:t>
            </a:r>
          </a:p>
        </p:txBody>
      </p:sp>
    </p:spTree>
    <p:extLst>
      <p:ext uri="{BB962C8B-B14F-4D97-AF65-F5344CB8AC3E}">
        <p14:creationId xmlns:p14="http://schemas.microsoft.com/office/powerpoint/2010/main" val="4083708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179388" y="1268413"/>
            <a:ext cx="7993062" cy="43239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ZA" altLang="en-US" sz="2000" b="1" dirty="0"/>
              <a:t>Tariffs vs. Costs</a:t>
            </a:r>
            <a:endParaRPr lang="en-US" altLang="en-US" sz="2000" b="1" dirty="0"/>
          </a:p>
        </p:txBody>
      </p:sp>
      <p:sp>
        <p:nvSpPr>
          <p:cNvPr id="8196" name="Text Box 4"/>
          <p:cNvSpPr txBox="1">
            <a:spLocks noChangeArrowheads="1"/>
          </p:cNvSpPr>
          <p:nvPr/>
        </p:nvSpPr>
        <p:spPr bwMode="auto">
          <a:xfrm>
            <a:off x="8604250" y="6165850"/>
            <a:ext cx="3603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spcBef>
                <a:spcPct val="50000"/>
              </a:spcBef>
            </a:pPr>
            <a:r>
              <a:rPr lang="en-ZA" altLang="en-US" dirty="0"/>
              <a:t>7</a:t>
            </a:r>
            <a:endParaRPr lang="en-US" altLang="en-US"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ZA"/>
          </a:p>
        </p:txBody>
      </p:sp>
      <p:graphicFrame>
        <p:nvGraphicFramePr>
          <p:cNvPr id="7" name="Chart 6"/>
          <p:cNvGraphicFramePr/>
          <p:nvPr>
            <p:extLst>
              <p:ext uri="{D42A27DB-BD31-4B8C-83A1-F6EECF244321}">
                <p14:modId xmlns:p14="http://schemas.microsoft.com/office/powerpoint/2010/main" val="3773833341"/>
              </p:ext>
            </p:extLst>
          </p:nvPr>
        </p:nvGraphicFramePr>
        <p:xfrm>
          <a:off x="323528" y="1993925"/>
          <a:ext cx="5512742" cy="4504094"/>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angle 3"/>
          <p:cNvSpPr>
            <a:spLocks noChangeArrowheads="1"/>
          </p:cNvSpPr>
          <p:nvPr/>
        </p:nvSpPr>
        <p:spPr bwMode="auto">
          <a:xfrm>
            <a:off x="323528" y="6508626"/>
            <a:ext cx="756084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Source: Eskom, 2013</a:t>
            </a:r>
            <a:endParaRPr kumimoji="0" lang="en-GB" altLang="en-US" sz="1200" b="0" i="0" u="none" strike="noStrike" cap="none" normalizeH="0" baseline="0" dirty="0">
              <a:ln>
                <a:noFill/>
              </a:ln>
              <a:solidFill>
                <a:schemeClr val="tx1"/>
              </a:solidFill>
              <a:effectLst/>
            </a:endParaRPr>
          </a:p>
        </p:txBody>
      </p:sp>
      <p:sp>
        <p:nvSpPr>
          <p:cNvPr id="5" name="Rectangle 4"/>
          <p:cNvSpPr/>
          <p:nvPr/>
        </p:nvSpPr>
        <p:spPr>
          <a:xfrm>
            <a:off x="6012160" y="3196776"/>
            <a:ext cx="2952453" cy="1815882"/>
          </a:xfrm>
          <a:prstGeom prst="rect">
            <a:avLst/>
          </a:prstGeom>
        </p:spPr>
        <p:txBody>
          <a:bodyPr wrap="square">
            <a:spAutoFit/>
          </a:bodyPr>
          <a:lstStyle/>
          <a:p>
            <a:pPr algn="just" eaLnBrk="1" hangingPunct="1"/>
            <a:r>
              <a:rPr lang="en-ZA" sz="1600" b="1" dirty="0"/>
              <a:t>Although cost-reflectivity is important for the ESI, achieving cost-reflective tariffs in a heavily subsidised environment may negatively affect pro-poor government policies </a:t>
            </a:r>
          </a:p>
        </p:txBody>
      </p:sp>
    </p:spTree>
    <p:extLst>
      <p:ext uri="{BB962C8B-B14F-4D97-AF65-F5344CB8AC3E}">
        <p14:creationId xmlns:p14="http://schemas.microsoft.com/office/powerpoint/2010/main" val="1318380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179512" y="1268760"/>
            <a:ext cx="7993062" cy="50440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ZA" altLang="en-US" sz="2000" b="1" dirty="0"/>
              <a:t>Key challenges in achieving pro-poor and cost reflective tariffs</a:t>
            </a:r>
            <a:endParaRPr lang="en-US" altLang="en-US" sz="2000" b="1" dirty="0"/>
          </a:p>
        </p:txBody>
      </p:sp>
      <p:sp>
        <p:nvSpPr>
          <p:cNvPr id="8195" name="Rectangle 3"/>
          <p:cNvSpPr>
            <a:spLocks noGrp="1" noChangeArrowheads="1"/>
          </p:cNvSpPr>
          <p:nvPr>
            <p:ph type="body" idx="1"/>
          </p:nvPr>
        </p:nvSpPr>
        <p:spPr bwMode="auto">
          <a:xfrm>
            <a:off x="323850" y="1835150"/>
            <a:ext cx="3528070" cy="490621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1" hangingPunct="1">
              <a:buFont typeface="+mj-lt"/>
              <a:buAutoNum type="arabicPeriod"/>
            </a:pPr>
            <a:r>
              <a:rPr lang="en-GB" sz="1600" b="1" dirty="0"/>
              <a:t>High percentage of low-income customers in need of subsidies.</a:t>
            </a:r>
          </a:p>
          <a:p>
            <a:pPr algn="just" eaLnBrk="1" hangingPunct="1">
              <a:buFont typeface="+mj-lt"/>
              <a:buAutoNum type="arabicPeriod"/>
            </a:pPr>
            <a:r>
              <a:rPr lang="en-GB" sz="1600" b="1" dirty="0"/>
              <a:t>Low number of subsidising customers. </a:t>
            </a:r>
          </a:p>
          <a:p>
            <a:pPr algn="just" eaLnBrk="1" hangingPunct="1">
              <a:buFont typeface="+mj-lt"/>
              <a:buAutoNum type="arabicPeriod"/>
            </a:pPr>
            <a:r>
              <a:rPr lang="en-GB" sz="1600" b="1" dirty="0"/>
              <a:t>Over burden on subsidising customers</a:t>
            </a:r>
          </a:p>
          <a:p>
            <a:pPr algn="just" eaLnBrk="1" hangingPunct="1">
              <a:buFont typeface="+mj-lt"/>
              <a:buAutoNum type="arabicPeriod"/>
            </a:pPr>
            <a:r>
              <a:rPr lang="en-GB" sz="1600" b="1" dirty="0"/>
              <a:t>Cost reflective tariffs are often beyond the reach of poor customers.</a:t>
            </a:r>
          </a:p>
          <a:p>
            <a:pPr algn="just" eaLnBrk="1" hangingPunct="1">
              <a:buFont typeface="+mj-lt"/>
              <a:buAutoNum type="arabicPeriod"/>
            </a:pPr>
            <a:r>
              <a:rPr lang="en-GB" sz="1600" b="1" dirty="0"/>
              <a:t>Ideally, tariffs should be cost reflective across all customer classes.</a:t>
            </a:r>
          </a:p>
          <a:p>
            <a:pPr algn="just" eaLnBrk="1" hangingPunct="1">
              <a:buFont typeface="+mj-lt"/>
              <a:buAutoNum type="arabicPeriod"/>
            </a:pPr>
            <a:r>
              <a:rPr lang="en-GB" sz="1600" b="1" dirty="0"/>
              <a:t>Is it possible to achieve cost reflectivity in developing economies given the above challenges and what are the implications for the poor?.</a:t>
            </a:r>
          </a:p>
        </p:txBody>
      </p:sp>
      <p:sp>
        <p:nvSpPr>
          <p:cNvPr id="8196" name="Text Box 4"/>
          <p:cNvSpPr txBox="1">
            <a:spLocks noChangeArrowheads="1"/>
          </p:cNvSpPr>
          <p:nvPr/>
        </p:nvSpPr>
        <p:spPr bwMode="auto">
          <a:xfrm>
            <a:off x="8604250" y="6165850"/>
            <a:ext cx="3603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spcBef>
                <a:spcPct val="50000"/>
              </a:spcBef>
            </a:pPr>
            <a:r>
              <a:rPr lang="en-US" altLang="en-US" dirty="0"/>
              <a:t>8</a:t>
            </a:r>
          </a:p>
        </p:txBody>
      </p:sp>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ZA"/>
          </a:p>
        </p:txBody>
      </p:sp>
      <p:graphicFrame>
        <p:nvGraphicFramePr>
          <p:cNvPr id="6" name="Chart 5"/>
          <p:cNvGraphicFramePr/>
          <p:nvPr>
            <p:extLst>
              <p:ext uri="{D42A27DB-BD31-4B8C-83A1-F6EECF244321}">
                <p14:modId xmlns:p14="http://schemas.microsoft.com/office/powerpoint/2010/main" val="2145361894"/>
              </p:ext>
            </p:extLst>
          </p:nvPr>
        </p:nvGraphicFramePr>
        <p:xfrm>
          <a:off x="4027810" y="1883469"/>
          <a:ext cx="4482529" cy="4032448"/>
        </p:xfrm>
        <a:graphic>
          <a:graphicData uri="http://schemas.openxmlformats.org/drawingml/2006/chart">
            <c:chart xmlns:c="http://schemas.openxmlformats.org/drawingml/2006/chart" xmlns:r="http://schemas.openxmlformats.org/officeDocument/2006/relationships" r:id="rId3"/>
          </a:graphicData>
        </a:graphic>
      </p:graphicFrame>
      <p:sp>
        <p:nvSpPr>
          <p:cNvPr id="3" name="Rectangle 3"/>
          <p:cNvSpPr>
            <a:spLocks noChangeArrowheads="1"/>
          </p:cNvSpPr>
          <p:nvPr/>
        </p:nvSpPr>
        <p:spPr bwMode="auto">
          <a:xfrm>
            <a:off x="4048745" y="5931865"/>
            <a:ext cx="448252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Subsidy receipts and contributions per sector</a:t>
            </a:r>
            <a:endParaRPr kumimoji="0" lang="en-ZA"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Source: Eskom cost allocation based on MYPD3 2014/15 tariff decision</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57538187"/>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9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96"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7533</TotalTime>
  <Words>1146</Words>
  <Application>Microsoft Macintosh PowerPoint</Application>
  <PresentationFormat>On-screen Show (4:3)</PresentationFormat>
  <Paragraphs>153</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Times New Roman</vt:lpstr>
      <vt:lpstr>Wingdings</vt:lpstr>
      <vt:lpstr>Blank Presentation</vt:lpstr>
      <vt:lpstr>PowerPoint Presentation</vt:lpstr>
      <vt:lpstr>Outline</vt:lpstr>
      <vt:lpstr>Introduction</vt:lpstr>
      <vt:lpstr>Why this study</vt:lpstr>
      <vt:lpstr>Rationale for pro-poor tariffs</vt:lpstr>
      <vt:lpstr>Extent of cross subsidisation</vt:lpstr>
      <vt:lpstr>Rationale for cost-reflectivity</vt:lpstr>
      <vt:lpstr>Tariffs vs. Costs</vt:lpstr>
      <vt:lpstr>Key challenges in achieving pro-poor and cost reflective tariffs</vt:lpstr>
      <vt:lpstr>Competing expectations: utilities vs poor customers</vt:lpstr>
      <vt:lpstr>The role of economic regulators</vt:lpstr>
      <vt:lpstr>Recommendations</vt:lpstr>
      <vt:lpstr>PowerPoint Presentation</vt:lpstr>
    </vt:vector>
  </TitlesOfParts>
  <Company>Educational Oppertunities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EOC</dc:creator>
  <cp:lastModifiedBy>Kevin Reddell</cp:lastModifiedBy>
  <cp:revision>145</cp:revision>
  <dcterms:created xsi:type="dcterms:W3CDTF">2005-11-30T06:16:11Z</dcterms:created>
  <dcterms:modified xsi:type="dcterms:W3CDTF">2024-04-08T11:36:52Z</dcterms:modified>
</cp:coreProperties>
</file>